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changesInfos/changesInfo1.xml" ContentType="application/vnd.ms-powerpoint.changesinfo+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1"/>
  </p:notesMasterIdLst>
  <p:sldIdLst>
    <p:sldId id="256" r:id="rId2"/>
    <p:sldId id="635" r:id="rId3"/>
    <p:sldId id="636" r:id="rId4"/>
    <p:sldId id="640" r:id="rId5"/>
    <p:sldId id="637" r:id="rId6"/>
    <p:sldId id="638" r:id="rId7"/>
    <p:sldId id="639" r:id="rId8"/>
    <p:sldId id="624" r:id="rId9"/>
    <p:sldId id="641" r:id="rId10"/>
    <p:sldId id="629" r:id="rId11"/>
    <p:sldId id="630" r:id="rId12"/>
    <p:sldId id="631" r:id="rId13"/>
    <p:sldId id="632" r:id="rId14"/>
    <p:sldId id="633" r:id="rId15"/>
    <p:sldId id="634" r:id="rId16"/>
    <p:sldId id="644" r:id="rId17"/>
    <p:sldId id="645" r:id="rId18"/>
    <p:sldId id="646" r:id="rId19"/>
    <p:sldId id="643" r:id="rId20"/>
  </p:sldIdLst>
  <p:sldSz cx="9144000" cy="6858000" type="screen4x3"/>
  <p:notesSz cx="6858000" cy="92964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B313F6-A340-4907-B9A3-BF8BB4234C4D}" v="173" dt="2025-01-31T14:41:28.326"/>
    <p1510:client id="{BFAA526F-D5AB-4FA3-83D0-FFDA16540D96}" v="1" dt="2025-01-31T13:48:58.2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sorterViewPr>
    <p:cViewPr>
      <p:scale>
        <a:sx n="100" d="100"/>
        <a:sy n="100" d="100"/>
      </p:scale>
      <p:origin x="0" y="-1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 Id="rId30"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n Stegić" userId="3ca6c8f9-64d1-4250-9f22-e9f1de1d5630" providerId="ADAL" clId="{BFAA526F-D5AB-4FA3-83D0-FFDA16540D96}"/>
    <pc:docChg chg="undo redo custSel addSld delSld modSld">
      <pc:chgData name="Marin Stegić" userId="3ca6c8f9-64d1-4250-9f22-e9f1de1d5630" providerId="ADAL" clId="{BFAA526F-D5AB-4FA3-83D0-FFDA16540D96}" dt="2025-01-31T14:02:03.915" v="1803" actId="27636"/>
      <pc:docMkLst>
        <pc:docMk/>
      </pc:docMkLst>
      <pc:sldChg chg="modSp mod">
        <pc:chgData name="Marin Stegić" userId="3ca6c8f9-64d1-4250-9f22-e9f1de1d5630" providerId="ADAL" clId="{BFAA526F-D5AB-4FA3-83D0-FFDA16540D96}" dt="2025-01-31T13:48:01.426" v="1511" actId="1076"/>
        <pc:sldMkLst>
          <pc:docMk/>
          <pc:sldMk cId="2868830565" sldId="556"/>
        </pc:sldMkLst>
        <pc:spChg chg="mod">
          <ac:chgData name="Marin Stegić" userId="3ca6c8f9-64d1-4250-9f22-e9f1de1d5630" providerId="ADAL" clId="{BFAA526F-D5AB-4FA3-83D0-FFDA16540D96}" dt="2025-01-31T13:48:01.426" v="1511" actId="1076"/>
          <ac:spMkLst>
            <pc:docMk/>
            <pc:sldMk cId="2868830565" sldId="556"/>
            <ac:spMk id="3" creationId="{5E43003D-F026-6664-30C4-7B4460B7C5FE}"/>
          </ac:spMkLst>
        </pc:spChg>
      </pc:sldChg>
      <pc:sldChg chg="modSp add mod">
        <pc:chgData name="Marin Stegić" userId="3ca6c8f9-64d1-4250-9f22-e9f1de1d5630" providerId="ADAL" clId="{BFAA526F-D5AB-4FA3-83D0-FFDA16540D96}" dt="2025-01-31T13:49:27.268" v="1528" actId="27636"/>
        <pc:sldMkLst>
          <pc:docMk/>
          <pc:sldMk cId="2834962324" sldId="586"/>
        </pc:sldMkLst>
        <pc:spChg chg="mod">
          <ac:chgData name="Marin Stegić" userId="3ca6c8f9-64d1-4250-9f22-e9f1de1d5630" providerId="ADAL" clId="{BFAA526F-D5AB-4FA3-83D0-FFDA16540D96}" dt="2025-01-31T13:49:27.268" v="1528" actId="27636"/>
          <ac:spMkLst>
            <pc:docMk/>
            <pc:sldMk cId="2834962324" sldId="586"/>
            <ac:spMk id="5" creationId="{8322CC24-780B-2B86-0736-D3EEE0BAA433}"/>
          </ac:spMkLst>
        </pc:spChg>
      </pc:sldChg>
      <pc:sldChg chg="modSp add mod">
        <pc:chgData name="Marin Stegić" userId="3ca6c8f9-64d1-4250-9f22-e9f1de1d5630" providerId="ADAL" clId="{BFAA526F-D5AB-4FA3-83D0-FFDA16540D96}" dt="2025-01-31T13:54:10.138" v="1665" actId="20577"/>
        <pc:sldMkLst>
          <pc:docMk/>
          <pc:sldMk cId="3494241432" sldId="587"/>
        </pc:sldMkLst>
        <pc:spChg chg="mod">
          <ac:chgData name="Marin Stegić" userId="3ca6c8f9-64d1-4250-9f22-e9f1de1d5630" providerId="ADAL" clId="{BFAA526F-D5AB-4FA3-83D0-FFDA16540D96}" dt="2025-01-31T13:54:10.138" v="1665" actId="20577"/>
          <ac:spMkLst>
            <pc:docMk/>
            <pc:sldMk cId="3494241432" sldId="587"/>
            <ac:spMk id="5" creationId="{ECB740E5-0612-9D76-5D68-A1F8A28CCDE7}"/>
          </ac:spMkLst>
        </pc:spChg>
      </pc:sldChg>
      <pc:sldChg chg="modSp add del mod">
        <pc:chgData name="Marin Stegić" userId="3ca6c8f9-64d1-4250-9f22-e9f1de1d5630" providerId="ADAL" clId="{BFAA526F-D5AB-4FA3-83D0-FFDA16540D96}" dt="2025-01-31T13:52:37.610" v="1617" actId="2696"/>
        <pc:sldMkLst>
          <pc:docMk/>
          <pc:sldMk cId="4094182716" sldId="588"/>
        </pc:sldMkLst>
        <pc:spChg chg="mod">
          <ac:chgData name="Marin Stegić" userId="3ca6c8f9-64d1-4250-9f22-e9f1de1d5630" providerId="ADAL" clId="{BFAA526F-D5AB-4FA3-83D0-FFDA16540D96}" dt="2025-01-31T12:33:22.106" v="753" actId="14100"/>
          <ac:spMkLst>
            <pc:docMk/>
            <pc:sldMk cId="4094182716" sldId="588"/>
            <ac:spMk id="5" creationId="{32917ECB-3BA1-2B3F-8B0F-45D6958C615D}"/>
          </ac:spMkLst>
        </pc:spChg>
      </pc:sldChg>
      <pc:sldChg chg="modSp add mod">
        <pc:chgData name="Marin Stegić" userId="3ca6c8f9-64d1-4250-9f22-e9f1de1d5630" providerId="ADAL" clId="{BFAA526F-D5AB-4FA3-83D0-FFDA16540D96}" dt="2025-01-31T13:59:22.860" v="1741" actId="20577"/>
        <pc:sldMkLst>
          <pc:docMk/>
          <pc:sldMk cId="2884984803" sldId="589"/>
        </pc:sldMkLst>
        <pc:spChg chg="mod">
          <ac:chgData name="Marin Stegić" userId="3ca6c8f9-64d1-4250-9f22-e9f1de1d5630" providerId="ADAL" clId="{BFAA526F-D5AB-4FA3-83D0-FFDA16540D96}" dt="2025-01-31T13:59:22.860" v="1741" actId="20577"/>
          <ac:spMkLst>
            <pc:docMk/>
            <pc:sldMk cId="2884984803" sldId="589"/>
            <ac:spMk id="5" creationId="{997D5A31-7362-CCC4-F85A-64141ED45D60}"/>
          </ac:spMkLst>
        </pc:spChg>
      </pc:sldChg>
      <pc:sldChg chg="modSp add mod">
        <pc:chgData name="Marin Stegić" userId="3ca6c8f9-64d1-4250-9f22-e9f1de1d5630" providerId="ADAL" clId="{BFAA526F-D5AB-4FA3-83D0-FFDA16540D96}" dt="2025-01-31T14:00:23.197" v="1774" actId="6549"/>
        <pc:sldMkLst>
          <pc:docMk/>
          <pc:sldMk cId="3825798078" sldId="590"/>
        </pc:sldMkLst>
        <pc:spChg chg="mod">
          <ac:chgData name="Marin Stegić" userId="3ca6c8f9-64d1-4250-9f22-e9f1de1d5630" providerId="ADAL" clId="{BFAA526F-D5AB-4FA3-83D0-FFDA16540D96}" dt="2025-01-31T14:00:23.197" v="1774" actId="6549"/>
          <ac:spMkLst>
            <pc:docMk/>
            <pc:sldMk cId="3825798078" sldId="590"/>
            <ac:spMk id="5" creationId="{A290D0E7-2058-2A4D-00AB-AC250DA6E5AE}"/>
          </ac:spMkLst>
        </pc:spChg>
      </pc:sldChg>
      <pc:sldChg chg="modSp add mod">
        <pc:chgData name="Marin Stegić" userId="3ca6c8f9-64d1-4250-9f22-e9f1de1d5630" providerId="ADAL" clId="{BFAA526F-D5AB-4FA3-83D0-FFDA16540D96}" dt="2025-01-31T14:02:03.915" v="1803" actId="27636"/>
        <pc:sldMkLst>
          <pc:docMk/>
          <pc:sldMk cId="3854046541" sldId="591"/>
        </pc:sldMkLst>
        <pc:spChg chg="mod">
          <ac:chgData name="Marin Stegić" userId="3ca6c8f9-64d1-4250-9f22-e9f1de1d5630" providerId="ADAL" clId="{BFAA526F-D5AB-4FA3-83D0-FFDA16540D96}" dt="2025-01-31T14:02:03.915" v="1803" actId="27636"/>
          <ac:spMkLst>
            <pc:docMk/>
            <pc:sldMk cId="3854046541" sldId="591"/>
            <ac:spMk id="5" creationId="{C88DE024-F776-DF76-D684-96B62DA18094}"/>
          </ac:spMkLst>
        </pc:spChg>
      </pc:sldChg>
      <pc:sldChg chg="modSp add mod">
        <pc:chgData name="Marin Stegić" userId="3ca6c8f9-64d1-4250-9f22-e9f1de1d5630" providerId="ADAL" clId="{BFAA526F-D5AB-4FA3-83D0-FFDA16540D96}" dt="2025-01-31T13:25:06.324" v="1469" actId="20577"/>
        <pc:sldMkLst>
          <pc:docMk/>
          <pc:sldMk cId="1893511911" sldId="592"/>
        </pc:sldMkLst>
        <pc:spChg chg="mod">
          <ac:chgData name="Marin Stegić" userId="3ca6c8f9-64d1-4250-9f22-e9f1de1d5630" providerId="ADAL" clId="{BFAA526F-D5AB-4FA3-83D0-FFDA16540D96}" dt="2025-01-31T13:25:06.324" v="1469" actId="20577"/>
          <ac:spMkLst>
            <pc:docMk/>
            <pc:sldMk cId="1893511911" sldId="592"/>
            <ac:spMk id="5" creationId="{3D0D4659-A4E2-B2B8-1302-081FA09E03F5}"/>
          </ac:spMkLst>
        </pc:spChg>
      </pc:sldChg>
      <pc:sldChg chg="modSp add mod">
        <pc:chgData name="Marin Stegić" userId="3ca6c8f9-64d1-4250-9f22-e9f1de1d5630" providerId="ADAL" clId="{BFAA526F-D5AB-4FA3-83D0-FFDA16540D96}" dt="2025-01-31T13:27:59.258" v="1492" actId="27636"/>
        <pc:sldMkLst>
          <pc:docMk/>
          <pc:sldMk cId="3719451893" sldId="593"/>
        </pc:sldMkLst>
        <pc:spChg chg="mod">
          <ac:chgData name="Marin Stegić" userId="3ca6c8f9-64d1-4250-9f22-e9f1de1d5630" providerId="ADAL" clId="{BFAA526F-D5AB-4FA3-83D0-FFDA16540D96}" dt="2025-01-31T13:27:59.258" v="1492" actId="27636"/>
          <ac:spMkLst>
            <pc:docMk/>
            <pc:sldMk cId="3719451893" sldId="593"/>
            <ac:spMk id="5" creationId="{676A4383-2B31-7BD7-E38F-649CEB627BDA}"/>
          </ac:spMkLst>
        </pc:spChg>
      </pc:sldChg>
      <pc:sldChg chg="modSp add mod">
        <pc:chgData name="Marin Stegić" userId="3ca6c8f9-64d1-4250-9f22-e9f1de1d5630" providerId="ADAL" clId="{BFAA526F-D5AB-4FA3-83D0-FFDA16540D96}" dt="2025-01-31T13:47:39.303" v="1509" actId="108"/>
        <pc:sldMkLst>
          <pc:docMk/>
          <pc:sldMk cId="1760817459" sldId="594"/>
        </pc:sldMkLst>
        <pc:spChg chg="mod">
          <ac:chgData name="Marin Stegić" userId="3ca6c8f9-64d1-4250-9f22-e9f1de1d5630" providerId="ADAL" clId="{BFAA526F-D5AB-4FA3-83D0-FFDA16540D96}" dt="2025-01-31T13:47:39.303" v="1509" actId="108"/>
          <ac:spMkLst>
            <pc:docMk/>
            <pc:sldMk cId="1760817459" sldId="594"/>
            <ac:spMk id="5" creationId="{3193BF2C-40AE-8035-857A-807203BCFB6F}"/>
          </ac:spMkLst>
        </pc:spChg>
      </pc:sldChg>
      <pc:sldChg chg="addSp modSp add mod">
        <pc:chgData name="Marin Stegić" userId="3ca6c8f9-64d1-4250-9f22-e9f1de1d5630" providerId="ADAL" clId="{BFAA526F-D5AB-4FA3-83D0-FFDA16540D96}" dt="2025-01-31T13:49:01.050" v="1525" actId="6549"/>
        <pc:sldMkLst>
          <pc:docMk/>
          <pc:sldMk cId="508026488" sldId="595"/>
        </pc:sldMkLst>
        <pc:spChg chg="add mod">
          <ac:chgData name="Marin Stegić" userId="3ca6c8f9-64d1-4250-9f22-e9f1de1d5630" providerId="ADAL" clId="{BFAA526F-D5AB-4FA3-83D0-FFDA16540D96}" dt="2025-01-31T13:48:58.285" v="1524"/>
          <ac:spMkLst>
            <pc:docMk/>
            <pc:sldMk cId="508026488" sldId="595"/>
            <ac:spMk id="2" creationId="{63F9D083-CE91-4BCA-BC1C-29B3F07809D9}"/>
          </ac:spMkLst>
        </pc:spChg>
        <pc:spChg chg="mod">
          <ac:chgData name="Marin Stegić" userId="3ca6c8f9-64d1-4250-9f22-e9f1de1d5630" providerId="ADAL" clId="{BFAA526F-D5AB-4FA3-83D0-FFDA16540D96}" dt="2025-01-31T13:49:01.050" v="1525" actId="6549"/>
          <ac:spMkLst>
            <pc:docMk/>
            <pc:sldMk cId="508026488" sldId="595"/>
            <ac:spMk id="5" creationId="{956AA8EC-2D2F-AD5A-747A-714138DDE87B}"/>
          </ac:spMkLst>
        </pc:spChg>
      </pc:sldChg>
    </pc:docChg>
  </pc:docChgLst>
  <pc:docChgLst>
    <pc:chgData name="Marin Stegić" userId="3ca6c8f9-64d1-4250-9f22-e9f1de1d5630" providerId="ADAL" clId="{1DB313F6-A340-4907-B9A3-BF8BB4234C4D}"/>
    <pc:docChg chg="undo custSel modSld">
      <pc:chgData name="Marin Stegić" userId="3ca6c8f9-64d1-4250-9f22-e9f1de1d5630" providerId="ADAL" clId="{1DB313F6-A340-4907-B9A3-BF8BB4234C4D}" dt="2025-01-31T14:41:28.326" v="172" actId="14100"/>
      <pc:docMkLst>
        <pc:docMk/>
      </pc:docMkLst>
      <pc:sldChg chg="modSp mod">
        <pc:chgData name="Marin Stegić" userId="3ca6c8f9-64d1-4250-9f22-e9f1de1d5630" providerId="ADAL" clId="{1DB313F6-A340-4907-B9A3-BF8BB4234C4D}" dt="2025-01-31T14:33:14.098" v="80" actId="6549"/>
        <pc:sldMkLst>
          <pc:docMk/>
          <pc:sldMk cId="2884984803" sldId="589"/>
        </pc:sldMkLst>
        <pc:spChg chg="mod">
          <ac:chgData name="Marin Stegić" userId="3ca6c8f9-64d1-4250-9f22-e9f1de1d5630" providerId="ADAL" clId="{1DB313F6-A340-4907-B9A3-BF8BB4234C4D}" dt="2025-01-31T14:33:14.098" v="80" actId="6549"/>
          <ac:spMkLst>
            <pc:docMk/>
            <pc:sldMk cId="2884984803" sldId="589"/>
            <ac:spMk id="5" creationId="{997D5A31-7362-CCC4-F85A-64141ED45D60}"/>
          </ac:spMkLst>
        </pc:spChg>
      </pc:sldChg>
      <pc:sldChg chg="modSp mod">
        <pc:chgData name="Marin Stegić" userId="3ca6c8f9-64d1-4250-9f22-e9f1de1d5630" providerId="ADAL" clId="{1DB313F6-A340-4907-B9A3-BF8BB4234C4D}" dt="2025-01-31T14:35:02.790" v="116" actId="20577"/>
        <pc:sldMkLst>
          <pc:docMk/>
          <pc:sldMk cId="3854046541" sldId="591"/>
        </pc:sldMkLst>
        <pc:spChg chg="mod">
          <ac:chgData name="Marin Stegić" userId="3ca6c8f9-64d1-4250-9f22-e9f1de1d5630" providerId="ADAL" clId="{1DB313F6-A340-4907-B9A3-BF8BB4234C4D}" dt="2025-01-31T14:35:02.790" v="116" actId="20577"/>
          <ac:spMkLst>
            <pc:docMk/>
            <pc:sldMk cId="3854046541" sldId="591"/>
            <ac:spMk id="5" creationId="{C88DE024-F776-DF76-D684-96B62DA18094}"/>
          </ac:spMkLst>
        </pc:spChg>
      </pc:sldChg>
      <pc:sldChg chg="modSp mod">
        <pc:chgData name="Marin Stegić" userId="3ca6c8f9-64d1-4250-9f22-e9f1de1d5630" providerId="ADAL" clId="{1DB313F6-A340-4907-B9A3-BF8BB4234C4D}" dt="2025-01-31T14:38:58.640" v="165" actId="6549"/>
        <pc:sldMkLst>
          <pc:docMk/>
          <pc:sldMk cId="1893511911" sldId="592"/>
        </pc:sldMkLst>
        <pc:spChg chg="mod">
          <ac:chgData name="Marin Stegić" userId="3ca6c8f9-64d1-4250-9f22-e9f1de1d5630" providerId="ADAL" clId="{1DB313F6-A340-4907-B9A3-BF8BB4234C4D}" dt="2025-01-31T14:38:58.640" v="165" actId="6549"/>
          <ac:spMkLst>
            <pc:docMk/>
            <pc:sldMk cId="1893511911" sldId="592"/>
            <ac:spMk id="5" creationId="{3D0D4659-A4E2-B2B8-1302-081FA09E03F5}"/>
          </ac:spMkLst>
        </pc:spChg>
      </pc:sldChg>
      <pc:sldChg chg="modSp mod">
        <pc:chgData name="Marin Stegić" userId="3ca6c8f9-64d1-4250-9f22-e9f1de1d5630" providerId="ADAL" clId="{1DB313F6-A340-4907-B9A3-BF8BB4234C4D}" dt="2025-01-31T14:40:10.450" v="168" actId="255"/>
        <pc:sldMkLst>
          <pc:docMk/>
          <pc:sldMk cId="3719451893" sldId="593"/>
        </pc:sldMkLst>
        <pc:spChg chg="mod">
          <ac:chgData name="Marin Stegić" userId="3ca6c8f9-64d1-4250-9f22-e9f1de1d5630" providerId="ADAL" clId="{1DB313F6-A340-4907-B9A3-BF8BB4234C4D}" dt="2025-01-31T14:40:10.450" v="168" actId="255"/>
          <ac:spMkLst>
            <pc:docMk/>
            <pc:sldMk cId="3719451893" sldId="593"/>
            <ac:spMk id="5" creationId="{676A4383-2B31-7BD7-E38F-649CEB627BDA}"/>
          </ac:spMkLst>
        </pc:spChg>
      </pc:sldChg>
      <pc:sldChg chg="modSp mod">
        <pc:chgData name="Marin Stegić" userId="3ca6c8f9-64d1-4250-9f22-e9f1de1d5630" providerId="ADAL" clId="{1DB313F6-A340-4907-B9A3-BF8BB4234C4D}" dt="2025-01-31T14:41:28.326" v="172" actId="14100"/>
        <pc:sldMkLst>
          <pc:docMk/>
          <pc:sldMk cId="1760817459" sldId="594"/>
        </pc:sldMkLst>
        <pc:spChg chg="mod">
          <ac:chgData name="Marin Stegić" userId="3ca6c8f9-64d1-4250-9f22-e9f1de1d5630" providerId="ADAL" clId="{1DB313F6-A340-4907-B9A3-BF8BB4234C4D}" dt="2025-01-31T14:41:28.326" v="172" actId="14100"/>
          <ac:spMkLst>
            <pc:docMk/>
            <pc:sldMk cId="1760817459" sldId="594"/>
            <ac:spMk id="5" creationId="{3193BF2C-40AE-8035-857A-807203BCFB6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55FA76FD-D1EA-48CA-84AB-8363A95B7426}" type="datetimeFigureOut">
              <a:rPr lang="hr-HR" smtClean="0"/>
              <a:t>12.12.2025.</a:t>
            </a:fld>
            <a:endParaRPr lang="hr-HR"/>
          </a:p>
        </p:txBody>
      </p:sp>
      <p:sp>
        <p:nvSpPr>
          <p:cNvPr id="4" name="Rezervirano mjesto slike slajda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315DE188-0EEE-4A58-9A35-5BEE735B41EC}" type="slidenum">
              <a:rPr lang="hr-HR" smtClean="0"/>
              <a:t>‹#›</a:t>
            </a:fld>
            <a:endParaRPr lang="hr-HR"/>
          </a:p>
        </p:txBody>
      </p:sp>
    </p:spTree>
    <p:extLst>
      <p:ext uri="{BB962C8B-B14F-4D97-AF65-F5344CB8AC3E}">
        <p14:creationId xmlns:p14="http://schemas.microsoft.com/office/powerpoint/2010/main" val="1139431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solidFill>
                <a:srgbClr val="FF0000"/>
              </a:solidFill>
            </a:endParaRPr>
          </a:p>
        </p:txBody>
      </p:sp>
      <p:sp>
        <p:nvSpPr>
          <p:cNvPr id="4" name="Rezervirano mjesto broja slajda 3"/>
          <p:cNvSpPr>
            <a:spLocks noGrp="1"/>
          </p:cNvSpPr>
          <p:nvPr>
            <p:ph type="sldNum" sz="quarter" idx="10"/>
          </p:nvPr>
        </p:nvSpPr>
        <p:spPr/>
        <p:txBody>
          <a:bodyPr/>
          <a:lstStyle/>
          <a:p>
            <a:fld id="{315DE188-0EEE-4A58-9A35-5BEE735B41EC}" type="slidenum">
              <a:rPr lang="hr-HR" smtClean="0"/>
              <a:t>1</a:t>
            </a:fld>
            <a:endParaRPr lang="hr-HR"/>
          </a:p>
        </p:txBody>
      </p:sp>
    </p:spTree>
    <p:extLst>
      <p:ext uri="{BB962C8B-B14F-4D97-AF65-F5344CB8AC3E}">
        <p14:creationId xmlns:p14="http://schemas.microsoft.com/office/powerpoint/2010/main" val="30363998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10" name="Pravokutni trokut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Naslov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hr-HR"/>
              <a:t>Uredite stil naslova matrice</a:t>
            </a:r>
            <a:endParaRPr kumimoji="0" lang="en-US"/>
          </a:p>
        </p:txBody>
      </p:sp>
      <p:sp>
        <p:nvSpPr>
          <p:cNvPr id="17" name="Podnaslov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r-HR"/>
              <a:t>Uredite stil podnaslova matrice</a:t>
            </a:r>
            <a:endParaRPr kumimoji="0" lang="en-US"/>
          </a:p>
        </p:txBody>
      </p:sp>
      <p:grpSp>
        <p:nvGrpSpPr>
          <p:cNvPr id="2" name="Grupa 1"/>
          <p:cNvGrpSpPr/>
          <p:nvPr/>
        </p:nvGrpSpPr>
        <p:grpSpPr>
          <a:xfrm>
            <a:off x="-3765" y="4953000"/>
            <a:ext cx="9147765" cy="1912088"/>
            <a:chOff x="-3765" y="4832896"/>
            <a:chExt cx="9147765" cy="2032192"/>
          </a:xfrm>
        </p:grpSpPr>
        <p:sp>
          <p:nvSpPr>
            <p:cNvPr id="7" name="Prostoručno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Prostoručno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ostoručn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Ravni poveznik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Rezervirano mjesto datuma 29"/>
          <p:cNvSpPr>
            <a:spLocks noGrp="1"/>
          </p:cNvSpPr>
          <p:nvPr>
            <p:ph type="dt" sz="half" idx="10"/>
          </p:nvPr>
        </p:nvSpPr>
        <p:spPr/>
        <p:txBody>
          <a:bodyPr/>
          <a:lstStyle>
            <a:lvl1pPr>
              <a:defRPr>
                <a:solidFill>
                  <a:srgbClr val="FFFFFF"/>
                </a:solidFill>
              </a:defRPr>
            </a:lvl1pPr>
            <a:extLst/>
          </a:lstStyle>
          <a:p>
            <a:fld id="{CCC9BA31-8C36-4D7A-8866-EF23D990395E}" type="datetimeFigureOut">
              <a:rPr lang="hr-HR" smtClean="0"/>
              <a:t>12.12.2025.</a:t>
            </a:fld>
            <a:endParaRPr lang="hr-HR"/>
          </a:p>
        </p:txBody>
      </p:sp>
      <p:sp>
        <p:nvSpPr>
          <p:cNvPr id="19" name="Rezervirano mjesto podnožja 18"/>
          <p:cNvSpPr>
            <a:spLocks noGrp="1"/>
          </p:cNvSpPr>
          <p:nvPr>
            <p:ph type="ftr" sz="quarter" idx="11"/>
          </p:nvPr>
        </p:nvSpPr>
        <p:spPr/>
        <p:txBody>
          <a:bodyPr/>
          <a:lstStyle>
            <a:lvl1pPr>
              <a:defRPr>
                <a:solidFill>
                  <a:schemeClr val="accent1">
                    <a:tint val="20000"/>
                  </a:schemeClr>
                </a:solidFill>
              </a:defRPr>
            </a:lvl1pPr>
            <a:extLst/>
          </a:lstStyle>
          <a:p>
            <a:endParaRPr lang="hr-HR"/>
          </a:p>
        </p:txBody>
      </p:sp>
      <p:sp>
        <p:nvSpPr>
          <p:cNvPr id="27" name="Rezervirano mjesto broja slajda 26"/>
          <p:cNvSpPr>
            <a:spLocks noGrp="1"/>
          </p:cNvSpPr>
          <p:nvPr>
            <p:ph type="sldNum" sz="quarter" idx="12"/>
          </p:nvPr>
        </p:nvSpPr>
        <p:spPr/>
        <p:txBody>
          <a:bodyPr/>
          <a:lstStyle>
            <a:lvl1pPr>
              <a:defRPr>
                <a:solidFill>
                  <a:srgbClr val="FFFFFF"/>
                </a:solidFill>
              </a:defRPr>
            </a:lvl1pPr>
            <a:extLst/>
          </a:lstStyle>
          <a:p>
            <a:fld id="{7D7EECF0-D3DE-4562-B3D5-76A8FAA35A26}" type="slidenum">
              <a:rPr lang="hr-HR" smtClean="0"/>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Uredite stil naslova matrice</a:t>
            </a:r>
            <a:endParaRPr kumimoji="0" lang="en-US"/>
          </a:p>
        </p:txBody>
      </p:sp>
      <p:sp>
        <p:nvSpPr>
          <p:cNvPr id="3" name="Rezervirano mjesto okomitog teksta 2"/>
          <p:cNvSpPr>
            <a:spLocks noGrp="1"/>
          </p:cNvSpPr>
          <p:nvPr>
            <p:ph type="body" orient="vert" idx="1"/>
          </p:nvPr>
        </p:nvSpPr>
        <p:spPr>
          <a:xfrm>
            <a:off x="457200" y="1481329"/>
            <a:ext cx="8229600" cy="4386071"/>
          </a:xfrm>
        </p:spPr>
        <p:txBody>
          <a:bodyPr vert="eaVer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CCC9BA31-8C36-4D7A-8866-EF23D990395E}" type="datetimeFigureOut">
              <a:rPr lang="hr-HR" smtClean="0"/>
              <a:t>12.12.2025.</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7D7EECF0-D3DE-4562-B3D5-76A8FAA35A26}"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844013" y="274640"/>
            <a:ext cx="1777470" cy="5592761"/>
          </a:xfrm>
        </p:spPr>
        <p:txBody>
          <a:bodyPr vert="eaVert"/>
          <a:lstStyle/>
          <a:p>
            <a:r>
              <a:rPr kumimoji="0" lang="hr-HR"/>
              <a:t>Uredite stil naslova matrice</a:t>
            </a:r>
            <a:endParaRPr kumimoji="0" lang="en-US"/>
          </a:p>
        </p:txBody>
      </p:sp>
      <p:sp>
        <p:nvSpPr>
          <p:cNvPr id="3" name="Rezervirano mjesto okomitog teksta 2"/>
          <p:cNvSpPr>
            <a:spLocks noGrp="1"/>
          </p:cNvSpPr>
          <p:nvPr>
            <p:ph type="body" orient="vert" idx="1"/>
          </p:nvPr>
        </p:nvSpPr>
        <p:spPr>
          <a:xfrm>
            <a:off x="457200" y="274641"/>
            <a:ext cx="6324600" cy="5592760"/>
          </a:xfrm>
        </p:spPr>
        <p:txBody>
          <a:bodyPr vert="eaVer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CCC9BA31-8C36-4D7A-8866-EF23D990395E}" type="datetimeFigureOut">
              <a:rPr lang="hr-HR" smtClean="0"/>
              <a:t>12.12.2025.</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7D7EECF0-D3DE-4562-B3D5-76A8FAA35A26}"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CCC9BA31-8C36-4D7A-8866-EF23D990395E}" type="datetimeFigureOut">
              <a:rPr lang="hr-HR" smtClean="0"/>
              <a:t>12.12.2025.</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7D7EECF0-D3DE-4562-B3D5-76A8FAA35A26}" type="slidenum">
              <a:rPr lang="hr-HR" smtClean="0"/>
              <a:t>‹#›</a:t>
            </a:fld>
            <a:endParaRPr lang="hr-HR"/>
          </a:p>
        </p:txBody>
      </p:sp>
      <p:sp>
        <p:nvSpPr>
          <p:cNvPr id="7" name="Naslov 6"/>
          <p:cNvSpPr>
            <a:spLocks noGrp="1"/>
          </p:cNvSpPr>
          <p:nvPr>
            <p:ph type="title"/>
          </p:nvPr>
        </p:nvSpPr>
        <p:spPr/>
        <p:txBody>
          <a:bodyPr rtlCol="0"/>
          <a:lstStyle/>
          <a:p>
            <a:r>
              <a:rPr kumimoji="0" lang="hr-HR"/>
              <a:t>Uredite stil naslova matrice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bg>
      <p:bgRef idx="1002">
        <a:schemeClr val="bg1"/>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hr-HR"/>
              <a:t>Uredite stil naslova matrice</a:t>
            </a:r>
            <a:endParaRPr kumimoji="0" lang="en-US"/>
          </a:p>
        </p:txBody>
      </p:sp>
      <p:sp>
        <p:nvSpPr>
          <p:cNvPr id="3" name="Rezervirano mjesto teksta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r-HR"/>
              <a:t>Uredite stilove teksta matrice</a:t>
            </a:r>
          </a:p>
        </p:txBody>
      </p:sp>
      <p:sp>
        <p:nvSpPr>
          <p:cNvPr id="4" name="Rezervirano mjesto datuma 3"/>
          <p:cNvSpPr>
            <a:spLocks noGrp="1"/>
          </p:cNvSpPr>
          <p:nvPr>
            <p:ph type="dt" sz="half" idx="10"/>
          </p:nvPr>
        </p:nvSpPr>
        <p:spPr/>
        <p:txBody>
          <a:bodyPr/>
          <a:lstStyle/>
          <a:p>
            <a:fld id="{CCC9BA31-8C36-4D7A-8866-EF23D990395E}" type="datetimeFigureOut">
              <a:rPr lang="hr-HR" smtClean="0"/>
              <a:t>12.12.2025.</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7D7EECF0-D3DE-4562-B3D5-76A8FAA35A26}" type="slidenum">
              <a:rPr lang="hr-HR" smtClean="0"/>
              <a:t>‹#›</a:t>
            </a:fld>
            <a:endParaRPr lang="hr-HR"/>
          </a:p>
        </p:txBody>
      </p:sp>
      <p:sp>
        <p:nvSpPr>
          <p:cNvPr id="7" name="Š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Š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bg>
      <p:bgRef idx="1002">
        <a:schemeClr val="bg1"/>
      </p:bgRef>
    </p:bg>
    <p:spTree>
      <p:nvGrpSpPr>
        <p:cNvPr id="1" name=""/>
        <p:cNvGrpSpPr/>
        <p:nvPr/>
      </p:nvGrpSpPr>
      <p:grpSpPr>
        <a:xfrm>
          <a:off x="0" y="0"/>
          <a:ext cx="0" cy="0"/>
          <a:chOff x="0" y="0"/>
          <a:chExt cx="0" cy="0"/>
        </a:xfrm>
      </p:grpSpPr>
      <p:sp>
        <p:nvSpPr>
          <p:cNvPr id="3" name="Rezervirano mjesto sadržaja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sadržaja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5" name="Rezervirano mjesto datuma 4"/>
          <p:cNvSpPr>
            <a:spLocks noGrp="1"/>
          </p:cNvSpPr>
          <p:nvPr>
            <p:ph type="dt" sz="half" idx="10"/>
          </p:nvPr>
        </p:nvSpPr>
        <p:spPr/>
        <p:txBody>
          <a:bodyPr/>
          <a:lstStyle/>
          <a:p>
            <a:fld id="{CCC9BA31-8C36-4D7A-8866-EF23D990395E}" type="datetimeFigureOut">
              <a:rPr lang="hr-HR" smtClean="0"/>
              <a:t>12.12.2025.</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7D7EECF0-D3DE-4562-B3D5-76A8FAA35A26}" type="slidenum">
              <a:rPr lang="hr-HR" smtClean="0"/>
              <a:t>‹#›</a:t>
            </a:fld>
            <a:endParaRPr lang="hr-HR"/>
          </a:p>
        </p:txBody>
      </p:sp>
      <p:sp>
        <p:nvSpPr>
          <p:cNvPr id="8" name="Naslov 7"/>
          <p:cNvSpPr>
            <a:spLocks noGrp="1"/>
          </p:cNvSpPr>
          <p:nvPr>
            <p:ph type="title"/>
          </p:nvPr>
        </p:nvSpPr>
        <p:spPr/>
        <p:txBody>
          <a:bodyPr rtlCol="0"/>
          <a:lstStyle/>
          <a:p>
            <a:r>
              <a:rPr kumimoji="0" lang="hr-HR"/>
              <a:t>Uredite stil naslova matrice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Usporedba">
    <p:bg>
      <p:bgRef idx="1003">
        <a:schemeClr val="bg1"/>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8229600" cy="1143000"/>
          </a:xfrm>
        </p:spPr>
        <p:txBody>
          <a:bodyPr anchor="ctr"/>
          <a:lstStyle>
            <a:lvl1pPr>
              <a:defRPr/>
            </a:lvl1pPr>
            <a:extLst/>
          </a:lstStyle>
          <a:p>
            <a:r>
              <a:rPr kumimoji="0" lang="hr-HR"/>
              <a:t>Uredite stil naslova matrice</a:t>
            </a:r>
            <a:endParaRPr kumimoji="0" lang="en-US"/>
          </a:p>
        </p:txBody>
      </p:sp>
      <p:sp>
        <p:nvSpPr>
          <p:cNvPr id="3" name="Rezervirano mjesto teksta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a:t>Uredite stilove teksta matrice</a:t>
            </a:r>
          </a:p>
        </p:txBody>
      </p:sp>
      <p:sp>
        <p:nvSpPr>
          <p:cNvPr id="4" name="Rezervirano mjesto teksta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a:t>Uredite stilove teksta matrice</a:t>
            </a:r>
          </a:p>
        </p:txBody>
      </p:sp>
      <p:sp>
        <p:nvSpPr>
          <p:cNvPr id="5" name="Rezervirano mjesto sadržaja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6" name="Rezervirano mjesto sadržaja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7" name="Rezervirano mjesto datuma 6"/>
          <p:cNvSpPr>
            <a:spLocks noGrp="1"/>
          </p:cNvSpPr>
          <p:nvPr>
            <p:ph type="dt" sz="half" idx="10"/>
          </p:nvPr>
        </p:nvSpPr>
        <p:spPr/>
        <p:txBody>
          <a:bodyPr/>
          <a:lstStyle/>
          <a:p>
            <a:fld id="{CCC9BA31-8C36-4D7A-8866-EF23D990395E}" type="datetimeFigureOut">
              <a:rPr lang="hr-HR" smtClean="0"/>
              <a:t>12.12.2025.</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7D7EECF0-D3DE-4562-B3D5-76A8FAA35A26}" type="slidenum">
              <a:rPr lang="hr-HR" smtClean="0"/>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bg>
      <p:bgRef idx="1002">
        <a:schemeClr val="bg1"/>
      </p:bgRef>
    </p:bg>
    <p:spTree>
      <p:nvGrpSpPr>
        <p:cNvPr id="1" name=""/>
        <p:cNvGrpSpPr/>
        <p:nvPr/>
      </p:nvGrpSpPr>
      <p:grpSpPr>
        <a:xfrm>
          <a:off x="0" y="0"/>
          <a:ext cx="0" cy="0"/>
          <a:chOff x="0" y="0"/>
          <a:chExt cx="0" cy="0"/>
        </a:xfrm>
      </p:grpSpPr>
      <p:sp>
        <p:nvSpPr>
          <p:cNvPr id="3" name="Rezervirano mjesto datuma 2"/>
          <p:cNvSpPr>
            <a:spLocks noGrp="1"/>
          </p:cNvSpPr>
          <p:nvPr>
            <p:ph type="dt" sz="half" idx="10"/>
          </p:nvPr>
        </p:nvSpPr>
        <p:spPr/>
        <p:txBody>
          <a:bodyPr/>
          <a:lstStyle/>
          <a:p>
            <a:fld id="{CCC9BA31-8C36-4D7A-8866-EF23D990395E}" type="datetimeFigureOut">
              <a:rPr lang="hr-HR" smtClean="0"/>
              <a:t>12.12.2025.</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7D7EECF0-D3DE-4562-B3D5-76A8FAA35A26}" type="slidenum">
              <a:rPr lang="hr-HR" smtClean="0"/>
              <a:t>‹#›</a:t>
            </a:fld>
            <a:endParaRPr lang="hr-HR"/>
          </a:p>
        </p:txBody>
      </p:sp>
      <p:sp>
        <p:nvSpPr>
          <p:cNvPr id="6" name="Naslov 5"/>
          <p:cNvSpPr>
            <a:spLocks noGrp="1"/>
          </p:cNvSpPr>
          <p:nvPr>
            <p:ph type="title"/>
          </p:nvPr>
        </p:nvSpPr>
        <p:spPr/>
        <p:txBody>
          <a:bodyPr rtlCol="0"/>
          <a:lstStyle/>
          <a:p>
            <a:r>
              <a:rPr kumimoji="0" lang="hr-HR"/>
              <a:t>Uredite stil naslova matrice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CCC9BA31-8C36-4D7A-8866-EF23D990395E}" type="datetimeFigureOut">
              <a:rPr lang="hr-HR" smtClean="0"/>
              <a:t>12.12.2025.</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7D7EECF0-D3DE-4562-B3D5-76A8FAA35A26}"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bg>
      <p:bgRef idx="1003">
        <a:schemeClr val="bg1"/>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hr-HR"/>
              <a:t>Uredite stil naslova matrice</a:t>
            </a:r>
            <a:endParaRPr kumimoji="0" lang="en-US"/>
          </a:p>
        </p:txBody>
      </p:sp>
      <p:sp>
        <p:nvSpPr>
          <p:cNvPr id="3" name="Rezervirano mjesto teksta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hr-HR"/>
              <a:t>Uredite stilove teksta matrice</a:t>
            </a:r>
          </a:p>
        </p:txBody>
      </p:sp>
      <p:sp>
        <p:nvSpPr>
          <p:cNvPr id="4" name="Rezervirano mjesto sadržaja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r-HR"/>
              <a:t>Uredite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5" name="Rezervirano mjesto datuma 4"/>
          <p:cNvSpPr>
            <a:spLocks noGrp="1"/>
          </p:cNvSpPr>
          <p:nvPr>
            <p:ph type="dt" sz="half" idx="10"/>
          </p:nvPr>
        </p:nvSpPr>
        <p:spPr>
          <a:xfrm>
            <a:off x="6727032" y="6407944"/>
            <a:ext cx="1920240" cy="365760"/>
          </a:xfrm>
        </p:spPr>
        <p:txBody>
          <a:bodyPr/>
          <a:lstStyle/>
          <a:p>
            <a:fld id="{CCC9BA31-8C36-4D7A-8866-EF23D990395E}" type="datetimeFigureOut">
              <a:rPr lang="hr-HR" smtClean="0"/>
              <a:t>12.12.2025.</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7D7EECF0-D3DE-4562-B3D5-76A8FAA35A26}" type="slidenum">
              <a:rPr lang="hr-HR" smtClean="0"/>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bg>
      <p:bgRef idx="1002">
        <a:schemeClr val="bg1"/>
      </p:bgRef>
    </p:bg>
    <p:spTree>
      <p:nvGrpSpPr>
        <p:cNvPr id="1" name=""/>
        <p:cNvGrpSpPr/>
        <p:nvPr/>
      </p:nvGrpSpPr>
      <p:grpSpPr>
        <a:xfrm>
          <a:off x="0" y="0"/>
          <a:ext cx="0" cy="0"/>
          <a:chOff x="0" y="0"/>
          <a:chExt cx="0" cy="0"/>
        </a:xfrm>
      </p:grpSpPr>
      <p:sp>
        <p:nvSpPr>
          <p:cNvPr id="4" name="Rezervirano mjesto teksta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hr-HR"/>
              <a:t>Uredite stilove teksta matrice</a:t>
            </a:r>
          </a:p>
        </p:txBody>
      </p:sp>
      <p:sp>
        <p:nvSpPr>
          <p:cNvPr id="3" name="Rezervirano mjesto slik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hr-HR"/>
              <a:t>Kliknite ikonu da biste dodali  sliku</a:t>
            </a:r>
            <a:endParaRPr kumimoji="0" lang="en-US"/>
          </a:p>
        </p:txBody>
      </p:sp>
      <p:sp>
        <p:nvSpPr>
          <p:cNvPr id="5" name="Rezervirano mjesto datuma 4"/>
          <p:cNvSpPr>
            <a:spLocks noGrp="1"/>
          </p:cNvSpPr>
          <p:nvPr>
            <p:ph type="dt" sz="half" idx="10"/>
          </p:nvPr>
        </p:nvSpPr>
        <p:spPr/>
        <p:txBody>
          <a:bodyPr/>
          <a:lstStyle>
            <a:lvl1pPr>
              <a:defRPr>
                <a:solidFill>
                  <a:schemeClr val="tx1"/>
                </a:solidFill>
              </a:defRPr>
            </a:lvl1pPr>
            <a:extLst/>
          </a:lstStyle>
          <a:p>
            <a:fld id="{CCC9BA31-8C36-4D7A-8866-EF23D990395E}" type="datetimeFigureOut">
              <a:rPr lang="hr-HR" smtClean="0"/>
              <a:t>12.12.2025.</a:t>
            </a:fld>
            <a:endParaRPr lang="hr-HR"/>
          </a:p>
        </p:txBody>
      </p:sp>
      <p:sp>
        <p:nvSpPr>
          <p:cNvPr id="6" name="Rezervirano mjesto podnožja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hr-HR"/>
          </a:p>
        </p:txBody>
      </p:sp>
      <p:sp>
        <p:nvSpPr>
          <p:cNvPr id="7" name="Rezervirano mjesto broja slajda 6"/>
          <p:cNvSpPr>
            <a:spLocks noGrp="1"/>
          </p:cNvSpPr>
          <p:nvPr>
            <p:ph type="sldNum" sz="quarter" idx="12"/>
          </p:nvPr>
        </p:nvSpPr>
        <p:spPr/>
        <p:txBody>
          <a:bodyPr/>
          <a:lstStyle>
            <a:lvl1pPr>
              <a:defRPr>
                <a:solidFill>
                  <a:schemeClr val="tx1"/>
                </a:solidFill>
              </a:defRPr>
            </a:lvl1pPr>
            <a:extLst/>
          </a:lstStyle>
          <a:p>
            <a:fld id="{7D7EECF0-D3DE-4562-B3D5-76A8FAA35A26}" type="slidenum">
              <a:rPr lang="hr-HR" smtClean="0"/>
              <a:t>‹#›</a:t>
            </a:fld>
            <a:endParaRPr lang="hr-HR"/>
          </a:p>
        </p:txBody>
      </p:sp>
      <p:sp>
        <p:nvSpPr>
          <p:cNvPr id="2" name="Naslov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hr-HR"/>
              <a:t>Uredite stil naslova matrice</a:t>
            </a:r>
            <a:endParaRPr kumimoji="0" lang="en-US"/>
          </a:p>
        </p:txBody>
      </p:sp>
      <p:sp>
        <p:nvSpPr>
          <p:cNvPr id="8" name="Prostoručno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Prostoručno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avokutni trokut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Ravni poveznik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Š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Š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Prostoručno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ostoručno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Pravokutni trokut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Ravni poveznik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Rezervirano mjesto naslova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hr-HR"/>
              <a:t>Uredite stil naslova matrice</a:t>
            </a:r>
            <a:endParaRPr kumimoji="0" lang="en-US"/>
          </a:p>
        </p:txBody>
      </p:sp>
      <p:sp>
        <p:nvSpPr>
          <p:cNvPr id="30" name="Rezervirano mjesto teksta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hr-HR"/>
              <a:t>Uredite stilove teksta matrice</a:t>
            </a:r>
          </a:p>
          <a:p>
            <a:pPr lvl="1" eaLnBrk="1" latinLnBrk="0" hangingPunct="1"/>
            <a:r>
              <a:rPr kumimoji="0" lang="hr-HR"/>
              <a:t>Druga razina</a:t>
            </a:r>
          </a:p>
          <a:p>
            <a:pPr lvl="2" eaLnBrk="1" latinLnBrk="0" hangingPunct="1"/>
            <a:r>
              <a:rPr kumimoji="0" lang="hr-HR"/>
              <a:t>Treća razina</a:t>
            </a:r>
          </a:p>
          <a:p>
            <a:pPr lvl="3" eaLnBrk="1" latinLnBrk="0" hangingPunct="1"/>
            <a:r>
              <a:rPr kumimoji="0" lang="hr-HR"/>
              <a:t>Četvrta razina</a:t>
            </a:r>
          </a:p>
          <a:p>
            <a:pPr lvl="4" eaLnBrk="1" latinLnBrk="0" hangingPunct="1"/>
            <a:r>
              <a:rPr kumimoji="0" lang="hr-HR"/>
              <a:t>Peta razina</a:t>
            </a:r>
            <a:endParaRPr kumimoji="0" lang="en-US"/>
          </a:p>
        </p:txBody>
      </p:sp>
      <p:sp>
        <p:nvSpPr>
          <p:cNvPr id="10" name="Rezervirano mjesto datum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CC9BA31-8C36-4D7A-8866-EF23D990395E}" type="datetimeFigureOut">
              <a:rPr lang="hr-HR" smtClean="0"/>
              <a:t>12.12.2025.</a:t>
            </a:fld>
            <a:endParaRPr lang="hr-HR"/>
          </a:p>
        </p:txBody>
      </p:sp>
      <p:sp>
        <p:nvSpPr>
          <p:cNvPr id="22" name="Rezervirano mjesto podnožj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hr-HR"/>
          </a:p>
        </p:txBody>
      </p:sp>
      <p:sp>
        <p:nvSpPr>
          <p:cNvPr id="18" name="Rezervirano mjesto broja slajd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D7EECF0-D3DE-4562-B3D5-76A8FAA35A26}" type="slidenum">
              <a:rPr lang="hr-HR" smtClean="0"/>
              <a:t>‹#›</a:t>
            </a:fld>
            <a:endParaRPr lang="hr-H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kohesio.ec.europa.eu/"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11560" y="1052736"/>
            <a:ext cx="7846640" cy="3096343"/>
          </a:xfrm>
        </p:spPr>
        <p:txBody>
          <a:bodyPr>
            <a:normAutofit fontScale="90000"/>
          </a:bodyPr>
          <a:lstStyle/>
          <a:p>
            <a:pPr marL="457200" algn="ctr">
              <a:lnSpc>
                <a:spcPct val="107000"/>
              </a:lnSpc>
              <a:spcAft>
                <a:spcPts val="800"/>
              </a:spcAft>
            </a:pPr>
            <a:br>
              <a:rPr lang="en-US" dirty="0"/>
            </a:br>
            <a:r>
              <a:rPr lang="hr-HR" kern="100" dirty="0">
                <a:solidFill>
                  <a:srgbClr val="0070C0"/>
                </a:solidFill>
                <a:effectLst/>
                <a:latin typeface="Calibri" panose="020F0502020204030204" pitchFamily="34" charset="0"/>
                <a:ea typeface="Calibri" panose="020F0502020204030204" pitchFamily="34" charset="0"/>
                <a:cs typeface="Arial" panose="020B0604020202020204" pitchFamily="34" charset="0"/>
              </a:rPr>
              <a:t>ERDF i KF – provjere dvostrukog financiranja u reviziji operacija</a:t>
            </a:r>
            <a:br>
              <a:rPr lang="hr-HR" sz="3600" kern="100" dirty="0">
                <a:effectLst/>
                <a:latin typeface="Calibri" panose="020F0502020204030204" pitchFamily="34" charset="0"/>
                <a:ea typeface="Calibri" panose="020F0502020204030204" pitchFamily="34" charset="0"/>
                <a:cs typeface="Arial" panose="020B0604020202020204" pitchFamily="34" charset="0"/>
              </a:rPr>
            </a:br>
            <a:endParaRPr lang="hr-HR" dirty="0"/>
          </a:p>
        </p:txBody>
      </p:sp>
      <p:sp>
        <p:nvSpPr>
          <p:cNvPr id="3" name="Podnaslov 2"/>
          <p:cNvSpPr>
            <a:spLocks noGrp="1"/>
          </p:cNvSpPr>
          <p:nvPr>
            <p:ph type="subTitle" idx="1"/>
          </p:nvPr>
        </p:nvSpPr>
        <p:spPr>
          <a:xfrm>
            <a:off x="1081844" y="4149079"/>
            <a:ext cx="6980312" cy="1041529"/>
          </a:xfrm>
        </p:spPr>
        <p:txBody>
          <a:bodyPr>
            <a:normAutofit/>
          </a:bodyPr>
          <a:lstStyle/>
          <a:p>
            <a:pPr algn="ctr"/>
            <a:endParaRPr lang="hr-HR" dirty="0"/>
          </a:p>
          <a:p>
            <a:pPr algn="ctr"/>
            <a:r>
              <a:rPr lang="hr-HR" dirty="0"/>
              <a:t>prosinac 2025.</a:t>
            </a:r>
          </a:p>
          <a:p>
            <a:pPr algn="ctr"/>
            <a:endParaRPr lang="hr-HR" dirty="0"/>
          </a:p>
        </p:txBody>
      </p:sp>
      <p:pic>
        <p:nvPicPr>
          <p:cNvPr id="4" name="Picture 3">
            <a:extLst>
              <a:ext uri="{FF2B5EF4-FFF2-40B4-BE49-F238E27FC236}">
                <a16:creationId xmlns:a16="http://schemas.microsoft.com/office/drawing/2014/main" id="{6C744B8D-E51F-451A-8957-88F9AFA7CF7A}"/>
              </a:ext>
            </a:extLst>
          </p:cNvPr>
          <p:cNvPicPr>
            <a:picLocks noChangeAspect="1"/>
          </p:cNvPicPr>
          <p:nvPr/>
        </p:nvPicPr>
        <p:blipFill>
          <a:blip r:embed="rId3"/>
          <a:stretch>
            <a:fillRect/>
          </a:stretch>
        </p:blipFill>
        <p:spPr>
          <a:xfrm>
            <a:off x="6516216" y="110014"/>
            <a:ext cx="2402032" cy="762066"/>
          </a:xfrm>
          <a:prstGeom prst="rect">
            <a:avLst/>
          </a:prstGeom>
        </p:spPr>
      </p:pic>
    </p:spTree>
    <p:extLst>
      <p:ext uri="{BB962C8B-B14F-4D97-AF65-F5344CB8AC3E}">
        <p14:creationId xmlns:p14="http://schemas.microsoft.com/office/powerpoint/2010/main" val="119210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381966AF-A9F4-47C5-8615-99EBDE7E8B87}"/>
              </a:ext>
            </a:extLst>
          </p:cNvPr>
          <p:cNvPicPr>
            <a:picLocks noGrp="1" noChangeAspect="1"/>
          </p:cNvPicPr>
          <p:nvPr>
            <p:ph idx="1"/>
          </p:nvPr>
        </p:nvPicPr>
        <p:blipFill>
          <a:blip r:embed="rId2"/>
          <a:stretch>
            <a:fillRect/>
          </a:stretch>
        </p:blipFill>
        <p:spPr>
          <a:xfrm>
            <a:off x="977745" y="1907932"/>
            <a:ext cx="7188509" cy="3608267"/>
          </a:xfrm>
          <a:prstGeom prst="rect">
            <a:avLst/>
          </a:prstGeom>
        </p:spPr>
      </p:pic>
      <p:sp>
        <p:nvSpPr>
          <p:cNvPr id="3" name="Title 2">
            <a:extLst>
              <a:ext uri="{FF2B5EF4-FFF2-40B4-BE49-F238E27FC236}">
                <a16:creationId xmlns:a16="http://schemas.microsoft.com/office/drawing/2014/main" id="{6B344976-4758-4021-9DC1-71A49D1A7C06}"/>
              </a:ext>
            </a:extLst>
          </p:cNvPr>
          <p:cNvSpPr>
            <a:spLocks noGrp="1"/>
          </p:cNvSpPr>
          <p:nvPr>
            <p:ph type="title"/>
          </p:nvPr>
        </p:nvSpPr>
        <p:spPr>
          <a:xfrm>
            <a:off x="457200" y="826476"/>
            <a:ext cx="8229600" cy="591161"/>
          </a:xfrm>
        </p:spPr>
        <p:txBody>
          <a:bodyPr>
            <a:normAutofit/>
          </a:bodyPr>
          <a:lstStyle/>
          <a:p>
            <a:r>
              <a:rPr lang="hr-HR" sz="2700" dirty="0">
                <a:solidFill>
                  <a:schemeClr val="tx1"/>
                </a:solidFill>
                <a:latin typeface="+mn-lt"/>
                <a:ea typeface="+mn-ea"/>
                <a:cs typeface="+mn-cs"/>
              </a:rPr>
              <a:t>Revizije</a:t>
            </a:r>
            <a:r>
              <a:rPr lang="hr-HR" sz="2800" dirty="0"/>
              <a:t> </a:t>
            </a:r>
            <a:r>
              <a:rPr lang="hr-HR" sz="2700" dirty="0">
                <a:solidFill>
                  <a:schemeClr val="tx1"/>
                </a:solidFill>
                <a:latin typeface="+mn-lt"/>
                <a:ea typeface="+mn-ea"/>
                <a:cs typeface="+mn-cs"/>
              </a:rPr>
              <a:t>operacija</a:t>
            </a:r>
          </a:p>
        </p:txBody>
      </p:sp>
    </p:spTree>
    <p:extLst>
      <p:ext uri="{BB962C8B-B14F-4D97-AF65-F5344CB8AC3E}">
        <p14:creationId xmlns:p14="http://schemas.microsoft.com/office/powerpoint/2010/main" val="1963139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7F397F-2CBC-40A2-9A7C-A8D621A77694}"/>
              </a:ext>
            </a:extLst>
          </p:cNvPr>
          <p:cNvSpPr>
            <a:spLocks noGrp="1"/>
          </p:cNvSpPr>
          <p:nvPr>
            <p:ph idx="1"/>
          </p:nvPr>
        </p:nvSpPr>
        <p:spPr>
          <a:xfrm>
            <a:off x="457200" y="993532"/>
            <a:ext cx="8229600" cy="5013760"/>
          </a:xfrm>
        </p:spPr>
        <p:txBody>
          <a:bodyPr/>
          <a:lstStyle/>
          <a:p>
            <a:pPr marL="109728" indent="0">
              <a:buNone/>
            </a:pPr>
            <a:r>
              <a:rPr lang="hr-HR" dirty="0"/>
              <a:t>A-Usklađenost projektnog prijedloga s kriterijima odabira</a:t>
            </a:r>
          </a:p>
        </p:txBody>
      </p:sp>
      <p:graphicFrame>
        <p:nvGraphicFramePr>
          <p:cNvPr id="4" name="Content Placeholder 8">
            <a:extLst>
              <a:ext uri="{FF2B5EF4-FFF2-40B4-BE49-F238E27FC236}">
                <a16:creationId xmlns:a16="http://schemas.microsoft.com/office/drawing/2014/main" id="{12BAA53D-F043-4D37-B5A1-17237491BFD7}"/>
              </a:ext>
            </a:extLst>
          </p:cNvPr>
          <p:cNvGraphicFramePr>
            <a:graphicFrameLocks/>
          </p:cNvGraphicFramePr>
          <p:nvPr>
            <p:extLst>
              <p:ext uri="{D42A27DB-BD31-4B8C-83A1-F6EECF244321}">
                <p14:modId xmlns:p14="http://schemas.microsoft.com/office/powerpoint/2010/main" val="2184337042"/>
              </p:ext>
            </p:extLst>
          </p:nvPr>
        </p:nvGraphicFramePr>
        <p:xfrm>
          <a:off x="865544" y="2230775"/>
          <a:ext cx="7689370" cy="3776517"/>
        </p:xfrm>
        <a:graphic>
          <a:graphicData uri="http://schemas.openxmlformats.org/drawingml/2006/table">
            <a:tbl>
              <a:tblPr firstRow="1" firstCol="1" lastRow="1" lastCol="1" bandRow="1" bandCol="1"/>
              <a:tblGrid>
                <a:gridCol w="1754621">
                  <a:extLst>
                    <a:ext uri="{9D8B030D-6E8A-4147-A177-3AD203B41FA5}">
                      <a16:colId xmlns:a16="http://schemas.microsoft.com/office/drawing/2014/main" val="2207771241"/>
                    </a:ext>
                  </a:extLst>
                </a:gridCol>
                <a:gridCol w="537450">
                  <a:extLst>
                    <a:ext uri="{9D8B030D-6E8A-4147-A177-3AD203B41FA5}">
                      <a16:colId xmlns:a16="http://schemas.microsoft.com/office/drawing/2014/main" val="3525423118"/>
                    </a:ext>
                  </a:extLst>
                </a:gridCol>
                <a:gridCol w="5397299">
                  <a:extLst>
                    <a:ext uri="{9D8B030D-6E8A-4147-A177-3AD203B41FA5}">
                      <a16:colId xmlns:a16="http://schemas.microsoft.com/office/drawing/2014/main" val="1973953383"/>
                    </a:ext>
                  </a:extLst>
                </a:gridCol>
              </a:tblGrid>
              <a:tr h="3776517">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Uredba 2021/1060 čl. 63 (9)</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23</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Operacija (projekt) poštuje načelo nekumulativnosti i ne predstavlja dvostruko financiranje</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U takvim slučajevima rashodi prijavljeni u zahtjevu za plaćanje za revidirani fond ne prijavljuju se ni za jedno od sljedećeg:</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(a) potporu iz drugog fonda ili instrumenta Unije;</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(b) potporu iz istog fonda u okviru istog ili drugog programa.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Iznos rashoda koji se unosi u zahtjev za plaćanje fonda može se izračunati razmjerno za svaki fond i za program ili programe u skladu s dokumentom u kojem su utvrđeni uvjeti za potporu</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Voditi računa poduzima li upravljačko tijelo  adekvatne mjere od trenutka objave poziva i odabira operacija kako bi se izbjeglo dvostruko financiranje (iz drugih fondova ili iz drugih programa)? Ako da, navedite mjere (demarkacija, upućivanje na ostala PT1 tijela o objavi poziva i financiranju prihvatljivih projekata, aktivnosti i kategorija troškova.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Jesu li mjere koje je upravljačko tijelo uvelo u trenutku odabira adekvatne u pogledu dvostrukog financiranja.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2770446"/>
                  </a:ext>
                </a:extLst>
              </a:tr>
            </a:tbl>
          </a:graphicData>
        </a:graphic>
      </p:graphicFrame>
    </p:spTree>
    <p:extLst>
      <p:ext uri="{BB962C8B-B14F-4D97-AF65-F5344CB8AC3E}">
        <p14:creationId xmlns:p14="http://schemas.microsoft.com/office/powerpoint/2010/main" val="831171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D2BA255-0888-436B-A915-6AD550F77950}"/>
              </a:ext>
            </a:extLst>
          </p:cNvPr>
          <p:cNvSpPr>
            <a:spLocks noGrp="1"/>
          </p:cNvSpPr>
          <p:nvPr>
            <p:ph idx="1"/>
          </p:nvPr>
        </p:nvSpPr>
        <p:spPr>
          <a:xfrm>
            <a:off x="457200" y="703386"/>
            <a:ext cx="8229600" cy="5303906"/>
          </a:xfrm>
        </p:spPr>
        <p:txBody>
          <a:bodyPr/>
          <a:lstStyle/>
          <a:p>
            <a:pPr marL="109728" indent="0">
              <a:buNone/>
            </a:pPr>
            <a:r>
              <a:rPr lang="hr-HR" dirty="0"/>
              <a:t>B-Procjena provedbe operacije</a:t>
            </a:r>
          </a:p>
        </p:txBody>
      </p:sp>
      <p:graphicFrame>
        <p:nvGraphicFramePr>
          <p:cNvPr id="4" name="Content Placeholder 5">
            <a:extLst>
              <a:ext uri="{FF2B5EF4-FFF2-40B4-BE49-F238E27FC236}">
                <a16:creationId xmlns:a16="http://schemas.microsoft.com/office/drawing/2014/main" id="{4D9D9793-21FD-467F-BD63-8844242EE96C}"/>
              </a:ext>
            </a:extLst>
          </p:cNvPr>
          <p:cNvGraphicFramePr>
            <a:graphicFrameLocks/>
          </p:cNvGraphicFramePr>
          <p:nvPr>
            <p:extLst>
              <p:ext uri="{D42A27DB-BD31-4B8C-83A1-F6EECF244321}">
                <p14:modId xmlns:p14="http://schemas.microsoft.com/office/powerpoint/2010/main" val="1540591722"/>
              </p:ext>
            </p:extLst>
          </p:nvPr>
        </p:nvGraphicFramePr>
        <p:xfrm>
          <a:off x="733237" y="1709419"/>
          <a:ext cx="7234887" cy="2926080"/>
        </p:xfrm>
        <a:graphic>
          <a:graphicData uri="http://schemas.openxmlformats.org/drawingml/2006/table">
            <a:tbl>
              <a:tblPr firstRow="1" firstCol="1" lastRow="1" lastCol="1" bandRow="1" bandCol="1"/>
              <a:tblGrid>
                <a:gridCol w="1594235">
                  <a:extLst>
                    <a:ext uri="{9D8B030D-6E8A-4147-A177-3AD203B41FA5}">
                      <a16:colId xmlns:a16="http://schemas.microsoft.com/office/drawing/2014/main" val="2934021048"/>
                    </a:ext>
                  </a:extLst>
                </a:gridCol>
                <a:gridCol w="535915">
                  <a:extLst>
                    <a:ext uri="{9D8B030D-6E8A-4147-A177-3AD203B41FA5}">
                      <a16:colId xmlns:a16="http://schemas.microsoft.com/office/drawing/2014/main" val="99587665"/>
                    </a:ext>
                  </a:extLst>
                </a:gridCol>
                <a:gridCol w="5104737">
                  <a:extLst>
                    <a:ext uri="{9D8B030D-6E8A-4147-A177-3AD203B41FA5}">
                      <a16:colId xmlns:a16="http://schemas.microsoft.com/office/drawing/2014/main" val="3975179933"/>
                    </a:ext>
                  </a:extLst>
                </a:gridCol>
              </a:tblGrid>
              <a:tr h="0">
                <a:tc>
                  <a:txBody>
                    <a:bodyPr/>
                    <a:lstStyle/>
                    <a:p>
                      <a:pPr>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Uredba 2021/1060, čl. 63 (9), čl. 69(1), FU 2024/2509, čl. 191, čl. 194,</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PRAVILO I. OPĆI DIO, PRAVILO III. DODJELA BESPOVRATNIH SREDSTAVA, PRAVILO IV. IZVRŠAVANJE UGOVORA O DODJELI BESPOVRATNIH SREDSTAVA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20</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hr-HR" sz="12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Možete li potvrditi da revizijom nije utvrđeno dvostruko financiranje?</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Slijedeća pitanja upućuju na razinu rizika od dvostrukog financiranja.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Dvostruko financiranje je financiranje istih aktivnosti i izdataka iz istog ili različitih fondova EU te nacionalnih javnih sredstava. To podrazumijeva da niti jedan izdatak za istu aktivnost (kao ni ista aktivnost kao takva) ne smije biti istovremeno pokrivena iz javnih (EU i nacionalnih) sredstava dvaput te da ukupna potpora iz javnih sredstava ne prelazi 100 % nastalih prihvatljivih izdataka.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Financiranje određenog troška iz nekoliko različitih izvora moguće je isključivo u slučajevima gdje se samo određeni dio tog troška financira iz jednog programa i/ili fonda, razmjerno za svaki program i/ili fond, u skladu s utvrđenim uvjetima potpore.</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0640815"/>
                  </a:ext>
                </a:extLst>
              </a:tr>
            </a:tbl>
          </a:graphicData>
        </a:graphic>
      </p:graphicFrame>
    </p:spTree>
    <p:extLst>
      <p:ext uri="{BB962C8B-B14F-4D97-AF65-F5344CB8AC3E}">
        <p14:creationId xmlns:p14="http://schemas.microsoft.com/office/powerpoint/2010/main" val="3547673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73F90C1A-809C-44F5-A181-906562E13F5D}"/>
              </a:ext>
            </a:extLst>
          </p:cNvPr>
          <p:cNvGraphicFramePr>
            <a:graphicFrameLocks noGrp="1"/>
          </p:cNvGraphicFramePr>
          <p:nvPr>
            <p:extLst>
              <p:ext uri="{D42A27DB-BD31-4B8C-83A1-F6EECF244321}">
                <p14:modId xmlns:p14="http://schemas.microsoft.com/office/powerpoint/2010/main" val="2647723362"/>
              </p:ext>
            </p:extLst>
          </p:nvPr>
        </p:nvGraphicFramePr>
        <p:xfrm>
          <a:off x="733238" y="699199"/>
          <a:ext cx="7234887" cy="5303520"/>
        </p:xfrm>
        <a:graphic>
          <a:graphicData uri="http://schemas.openxmlformats.org/drawingml/2006/table">
            <a:tbl>
              <a:tblPr firstRow="1" firstCol="1" lastRow="1" lastCol="1" bandRow="1" bandCol="1"/>
              <a:tblGrid>
                <a:gridCol w="1629218">
                  <a:extLst>
                    <a:ext uri="{9D8B030D-6E8A-4147-A177-3AD203B41FA5}">
                      <a16:colId xmlns:a16="http://schemas.microsoft.com/office/drawing/2014/main" val="3566248700"/>
                    </a:ext>
                  </a:extLst>
                </a:gridCol>
                <a:gridCol w="485029">
                  <a:extLst>
                    <a:ext uri="{9D8B030D-6E8A-4147-A177-3AD203B41FA5}">
                      <a16:colId xmlns:a16="http://schemas.microsoft.com/office/drawing/2014/main" val="1992435993"/>
                    </a:ext>
                  </a:extLst>
                </a:gridCol>
                <a:gridCol w="5120640">
                  <a:extLst>
                    <a:ext uri="{9D8B030D-6E8A-4147-A177-3AD203B41FA5}">
                      <a16:colId xmlns:a16="http://schemas.microsoft.com/office/drawing/2014/main" val="2798198799"/>
                    </a:ext>
                  </a:extLst>
                </a:gridCol>
              </a:tblGrid>
              <a:tr h="0">
                <a:tc>
                  <a:txBody>
                    <a:bodyPr/>
                    <a:lstStyle/>
                    <a:p>
                      <a:pPr>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21</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hr-HR" sz="12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Ukoliko Korisnik (i primatelj u slučaju kaskadne dodjele) istovremeno s ovim projektom provodi drugi sličan projekt financiran iz EU (ili nacionalnih javnih sredstava), možemo li potvrditi da nije utvrđeno dvostuko financiranje?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Razmotriti postoji li rizik dvostrukog financiranja. Primjerice, rizik je viši ako su aktivnosti ili ciljevi projekata slični.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Provjeru je potrebno izvršiti u dostupnim bazama podataka i IT sustavima za (O)PKK, ITP (eKohezija, eFondovi), bazama podataka i IT sustavima za ostale srodne programe iz kojih se potencijalno mogu financirati isti korisnici te iste ili slične aktivnosti i troškovi (ESF (+), NPOO)</a:t>
                      </a:r>
                      <a:r>
                        <a:rPr lang="hr-HR" sz="1200" dirty="0">
                          <a:effectLst/>
                          <a:latin typeface="Arial" panose="020B0604020202020204" pitchFamily="34" charset="0"/>
                          <a:ea typeface="Times New Roman" panose="02020603050405020304" pitchFamily="18" charset="0"/>
                          <a:cs typeface="Times New Roman" panose="02020603050405020304" pitchFamily="18" charset="0"/>
                        </a:rPr>
                        <a:t>. </a:t>
                      </a: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Ako je primijenjivo (u smislu potencijalnog preklapanja sa drugim fondovima i OP), detaljnije provjere izvrši u suradnji sa mjerodavnim službama u ARPA-i i relevantnim bazama podataka.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U slučaju ispunjenja uvjeta da razdoblje provedbe drugog projekta korelira sa razdobljem provedbe predmetnog projekta koji se provjerava (referentno razdoblje koje se preklapa), te istovjetnih aktivnosti na projektima, potrebne su dodatne i detaljnije provjere, kao što su: računovodstvena dokumentacija projekata i analiza provedenih transakcija, provjera tehničkih specifikacija i utvrđivanje (ne)postojanja preklapanja (npr. lokacije provođenja projekata – najčešće kao zasebne Knjige u obliku dodataka DONa) , traženje i provjera dodatne dokazne dokumentacije (npr. kod provjere plaća na projektima), i sl.</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Provjera nacionalnih javnih sredstava minimalno kroz provjeru izjave.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0941411"/>
                  </a:ext>
                </a:extLst>
              </a:tr>
            </a:tbl>
          </a:graphicData>
        </a:graphic>
      </p:graphicFrame>
    </p:spTree>
    <p:extLst>
      <p:ext uri="{BB962C8B-B14F-4D97-AF65-F5344CB8AC3E}">
        <p14:creationId xmlns:p14="http://schemas.microsoft.com/office/powerpoint/2010/main" val="3724263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9EBAB91-6D6D-4E01-8C75-B2FC97E94F10}"/>
              </a:ext>
            </a:extLst>
          </p:cNvPr>
          <p:cNvGraphicFramePr>
            <a:graphicFrameLocks/>
          </p:cNvGraphicFramePr>
          <p:nvPr>
            <p:extLst>
              <p:ext uri="{D42A27DB-BD31-4B8C-83A1-F6EECF244321}">
                <p14:modId xmlns:p14="http://schemas.microsoft.com/office/powerpoint/2010/main" val="3496360846"/>
              </p:ext>
            </p:extLst>
          </p:nvPr>
        </p:nvGraphicFramePr>
        <p:xfrm>
          <a:off x="1243012" y="1262576"/>
          <a:ext cx="6657975" cy="2011680"/>
        </p:xfrm>
        <a:graphic>
          <a:graphicData uri="http://schemas.openxmlformats.org/drawingml/2006/table">
            <a:tbl>
              <a:tblPr firstRow="1" firstCol="1" lastRow="1" lastCol="1" bandRow="1" bandCol="1"/>
              <a:tblGrid>
                <a:gridCol w="1594235">
                  <a:extLst>
                    <a:ext uri="{9D8B030D-6E8A-4147-A177-3AD203B41FA5}">
                      <a16:colId xmlns:a16="http://schemas.microsoft.com/office/drawing/2014/main" val="271512762"/>
                    </a:ext>
                  </a:extLst>
                </a:gridCol>
                <a:gridCol w="434327">
                  <a:extLst>
                    <a:ext uri="{9D8B030D-6E8A-4147-A177-3AD203B41FA5}">
                      <a16:colId xmlns:a16="http://schemas.microsoft.com/office/drawing/2014/main" val="3041950555"/>
                    </a:ext>
                  </a:extLst>
                </a:gridCol>
                <a:gridCol w="4629413">
                  <a:extLst>
                    <a:ext uri="{9D8B030D-6E8A-4147-A177-3AD203B41FA5}">
                      <a16:colId xmlns:a16="http://schemas.microsoft.com/office/drawing/2014/main" val="2207070226"/>
                    </a:ext>
                  </a:extLst>
                </a:gridCol>
              </a:tblGrid>
              <a:tr h="0">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 </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22</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Ukoliko je Korisnik (i primatelj u slučaju kaskadne dodjele) primio EU sredstva (ili nacionalna javna sredstva) za drugi/e projekt/eu prošlosti, možemo li potvrditi da nije utvrđeno dvostruko financiranje?</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a:solidFill>
                            <a:srgbClr val="0000FF"/>
                          </a:solidFill>
                          <a:effectLst/>
                          <a:latin typeface="Arial" panose="020B0604020202020204" pitchFamily="34" charset="0"/>
                          <a:ea typeface="Times New Roman" panose="02020603050405020304" pitchFamily="18" charset="0"/>
                          <a:cs typeface="Arial" panose="020B0604020202020204" pitchFamily="34" charset="0"/>
                        </a:rPr>
                        <a:t>Također, prilikom provjere koristiti i platformu EK </a:t>
                      </a:r>
                      <a:r>
                        <a:rPr lang="hr-HR" sz="1200" u="none" strike="noStrike">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rPr>
                        <a:t>https://kohesio.ec.europa.eu/</a:t>
                      </a:r>
                      <a:r>
                        <a:rPr lang="hr-HR" sz="1200">
                          <a:solidFill>
                            <a:srgbClr val="0000FF"/>
                          </a:solidFill>
                          <a:effectLst/>
                          <a:latin typeface="Arial" panose="020B0604020202020204" pitchFamily="34" charset="0"/>
                          <a:ea typeface="Times New Roman" panose="02020603050405020304" pitchFamily="18" charset="0"/>
                          <a:cs typeface="Arial" panose="020B0604020202020204" pitchFamily="34" charset="0"/>
                        </a:rPr>
                        <a:t> , Financial transparency system, registar državnih potpora</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9571647"/>
                  </a:ext>
                </a:extLst>
              </a:tr>
              <a:tr h="0">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 </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23</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hr-HR" sz="12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Provjerom projektne dokumentacije nije utvrđeno postojanje dokaza da su projekt ili pojedine aktivnosti projekta sufinancirane iz drugih izvora (EU ili nacionalna javna sredstva)?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2750"/>
                  </a:ext>
                </a:extLst>
              </a:tr>
            </a:tbl>
          </a:graphicData>
        </a:graphic>
      </p:graphicFrame>
      <p:graphicFrame>
        <p:nvGraphicFramePr>
          <p:cNvPr id="8" name="Table 7">
            <a:extLst>
              <a:ext uri="{FF2B5EF4-FFF2-40B4-BE49-F238E27FC236}">
                <a16:creationId xmlns:a16="http://schemas.microsoft.com/office/drawing/2014/main" id="{718931C3-D7C8-42D0-8535-962FA9559D05}"/>
              </a:ext>
            </a:extLst>
          </p:cNvPr>
          <p:cNvGraphicFramePr>
            <a:graphicFrameLocks noGrp="1"/>
          </p:cNvGraphicFramePr>
          <p:nvPr>
            <p:extLst>
              <p:ext uri="{D42A27DB-BD31-4B8C-83A1-F6EECF244321}">
                <p14:modId xmlns:p14="http://schemas.microsoft.com/office/powerpoint/2010/main" val="1214701424"/>
              </p:ext>
            </p:extLst>
          </p:nvPr>
        </p:nvGraphicFramePr>
        <p:xfrm>
          <a:off x="1243012" y="3274256"/>
          <a:ext cx="6657975" cy="2560320"/>
        </p:xfrm>
        <a:graphic>
          <a:graphicData uri="http://schemas.openxmlformats.org/drawingml/2006/table">
            <a:tbl>
              <a:tblPr firstRow="1" firstCol="1" lastRow="1" lastCol="1" bandRow="1" bandCol="1"/>
              <a:tblGrid>
                <a:gridCol w="1594235">
                  <a:extLst>
                    <a:ext uri="{9D8B030D-6E8A-4147-A177-3AD203B41FA5}">
                      <a16:colId xmlns:a16="http://schemas.microsoft.com/office/drawing/2014/main" val="700098505"/>
                    </a:ext>
                  </a:extLst>
                </a:gridCol>
                <a:gridCol w="434327">
                  <a:extLst>
                    <a:ext uri="{9D8B030D-6E8A-4147-A177-3AD203B41FA5}">
                      <a16:colId xmlns:a16="http://schemas.microsoft.com/office/drawing/2014/main" val="205013300"/>
                    </a:ext>
                  </a:extLst>
                </a:gridCol>
                <a:gridCol w="4629413">
                  <a:extLst>
                    <a:ext uri="{9D8B030D-6E8A-4147-A177-3AD203B41FA5}">
                      <a16:colId xmlns:a16="http://schemas.microsoft.com/office/drawing/2014/main" val="3391757825"/>
                    </a:ext>
                  </a:extLst>
                </a:gridCol>
              </a:tblGrid>
              <a:tr h="0">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 </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24</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hr-HR" sz="1200">
                          <a:solidFill>
                            <a:srgbClr val="222222"/>
                          </a:solidFill>
                          <a:effectLst/>
                          <a:latin typeface="Arial" panose="020B0604020202020204" pitchFamily="34" charset="0"/>
                          <a:ea typeface="Times New Roman" panose="02020603050405020304" pitchFamily="18" charset="0"/>
                          <a:cs typeface="Arial" panose="020B0604020202020204" pitchFamily="34" charset="0"/>
                        </a:rPr>
                        <a:t>Provjerom računovodstvene dokumentacije nije utvrđeno postojanje dokaza da su projekt ili pojedine aktivnosti projekta sufinancirane iz drugih izvora? </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3754614"/>
                  </a:ext>
                </a:extLst>
              </a:tr>
              <a:tr h="0">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 </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25</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hr-HR" sz="1200">
                          <a:solidFill>
                            <a:srgbClr val="222222"/>
                          </a:solidFill>
                          <a:effectLst/>
                          <a:latin typeface="Arial" panose="020B0604020202020204" pitchFamily="34" charset="0"/>
                          <a:ea typeface="Times New Roman" panose="02020603050405020304" pitchFamily="18" charset="0"/>
                          <a:cs typeface="Arial" panose="020B0604020202020204" pitchFamily="34" charset="0"/>
                        </a:rPr>
                        <a:t>Provjerom na terenu nije utvrđeno postojanje dokaza da su projekt ili pojedine aktivnosti projekta sufinacirane iz drugih izvora?  </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770989"/>
                  </a:ext>
                </a:extLst>
              </a:tr>
              <a:tr h="0">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 </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hr-HR" sz="1200">
                          <a:effectLst/>
                          <a:latin typeface="Arial" panose="020B0604020202020204" pitchFamily="34" charset="0"/>
                          <a:ea typeface="Times New Roman" panose="02020603050405020304" pitchFamily="18" charset="0"/>
                          <a:cs typeface="Arial" panose="020B0604020202020204" pitchFamily="34" charset="0"/>
                        </a:rPr>
                        <a:t>26</a:t>
                      </a:r>
                      <a:endParaRPr lang="hr-H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hr-HR" sz="12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Ukoliko je tijekom revizije utvrđeno da je u vezi revidiranih ugovora o nabavi tijekom provedbe došlo do raskida ugovora s ranijim dobavljačem te je ugovor o nabavi sklopljen u ponovljenom postupku s drugim ili istim dobavljačem, možemo li potvrditi da nije bilo dvostrukog financiranja?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Potrebno je provjeriti i razmotriti rizike dvostrukog financiranja. Primjerice, utvrditi postoji li dokumentacija o jasnom razgraničenju izvedenog stanja od strane prvog i drugog dobavljača.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6017714"/>
                  </a:ext>
                </a:extLst>
              </a:tr>
            </a:tbl>
          </a:graphicData>
        </a:graphic>
      </p:graphicFrame>
    </p:spTree>
    <p:extLst>
      <p:ext uri="{BB962C8B-B14F-4D97-AF65-F5344CB8AC3E}">
        <p14:creationId xmlns:p14="http://schemas.microsoft.com/office/powerpoint/2010/main" val="1230393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C796D0-DB2A-400D-A80D-6DE26C0F5138}"/>
              </a:ext>
            </a:extLst>
          </p:cNvPr>
          <p:cNvSpPr>
            <a:spLocks noGrp="1"/>
          </p:cNvSpPr>
          <p:nvPr>
            <p:ph idx="1"/>
          </p:nvPr>
        </p:nvSpPr>
        <p:spPr>
          <a:xfrm>
            <a:off x="615462" y="1481328"/>
            <a:ext cx="8071338" cy="4525963"/>
          </a:xfrm>
        </p:spPr>
        <p:txBody>
          <a:bodyPr/>
          <a:lstStyle/>
          <a:p>
            <a:pPr marL="109728" indent="0">
              <a:buNone/>
            </a:pPr>
            <a:r>
              <a:rPr lang="hr-HR" dirty="0"/>
              <a:t>C-Prihvatljivost deklariranih izdataka, popratna dokumentacija i računovodstvo</a:t>
            </a:r>
          </a:p>
        </p:txBody>
      </p:sp>
      <p:graphicFrame>
        <p:nvGraphicFramePr>
          <p:cNvPr id="4" name="Content Placeholder 3">
            <a:extLst>
              <a:ext uri="{FF2B5EF4-FFF2-40B4-BE49-F238E27FC236}">
                <a16:creationId xmlns:a16="http://schemas.microsoft.com/office/drawing/2014/main" id="{6D90D3D9-E9DC-4879-88B5-1015DC02A863}"/>
              </a:ext>
            </a:extLst>
          </p:cNvPr>
          <p:cNvGraphicFramePr>
            <a:graphicFrameLocks/>
          </p:cNvGraphicFramePr>
          <p:nvPr>
            <p:extLst>
              <p:ext uri="{D42A27DB-BD31-4B8C-83A1-F6EECF244321}">
                <p14:modId xmlns:p14="http://schemas.microsoft.com/office/powerpoint/2010/main" val="48640624"/>
              </p:ext>
            </p:extLst>
          </p:nvPr>
        </p:nvGraphicFramePr>
        <p:xfrm>
          <a:off x="970311" y="2813907"/>
          <a:ext cx="6670204" cy="930402"/>
        </p:xfrm>
        <a:graphic>
          <a:graphicData uri="http://schemas.openxmlformats.org/drawingml/2006/table">
            <a:tbl>
              <a:tblPr firstRow="1" firstCol="1" lastRow="1" lastCol="1" bandRow="1" bandCol="1"/>
              <a:tblGrid>
                <a:gridCol w="1924469">
                  <a:extLst>
                    <a:ext uri="{9D8B030D-6E8A-4147-A177-3AD203B41FA5}">
                      <a16:colId xmlns:a16="http://schemas.microsoft.com/office/drawing/2014/main" val="760135819"/>
                    </a:ext>
                  </a:extLst>
                </a:gridCol>
                <a:gridCol w="551380">
                  <a:extLst>
                    <a:ext uri="{9D8B030D-6E8A-4147-A177-3AD203B41FA5}">
                      <a16:colId xmlns:a16="http://schemas.microsoft.com/office/drawing/2014/main" val="3271894408"/>
                    </a:ext>
                  </a:extLst>
                </a:gridCol>
                <a:gridCol w="4194355">
                  <a:extLst>
                    <a:ext uri="{9D8B030D-6E8A-4147-A177-3AD203B41FA5}">
                      <a16:colId xmlns:a16="http://schemas.microsoft.com/office/drawing/2014/main" val="3442400201"/>
                    </a:ext>
                  </a:extLst>
                </a:gridCol>
              </a:tblGrid>
              <a:tr h="930402">
                <a:tc>
                  <a:txBody>
                    <a:bodyPr/>
                    <a:lstStyle/>
                    <a:p>
                      <a:pPr>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 </a:t>
                      </a:r>
                      <a:r>
                        <a:rPr lang="it-IT" sz="1200" dirty="0">
                          <a:effectLst/>
                          <a:latin typeface="Arial" panose="020B0604020202020204" pitchFamily="34" charset="0"/>
                          <a:ea typeface="Times New Roman" panose="02020603050405020304" pitchFamily="18" charset="0"/>
                          <a:cs typeface="Arial" panose="020B0604020202020204" pitchFamily="34" charset="0"/>
                        </a:rPr>
                        <a:t>FU 2024/2509, čl. 191, čl. 194,</a:t>
                      </a:r>
                    </a:p>
                    <a:p>
                      <a:pPr>
                        <a:spcAft>
                          <a:spcPts val="0"/>
                        </a:spcAft>
                      </a:pP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5" marR="685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18</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5" marR="685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Može li se potvrditi da ne postoji dvostruko potraživanje za istu stavku troška?</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effectLst/>
                          <a:latin typeface="Arial" panose="020B0604020202020204" pitchFamily="34" charset="0"/>
                          <a:ea typeface="Times New Roman" panose="02020603050405020304" pitchFamily="18" charset="0"/>
                          <a:cs typeface="Arial" panose="020B0604020202020204" pitchFamily="34" charset="0"/>
                        </a:rPr>
                        <a:t> </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hr-HR" sz="12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Potraživan, odobren i deklariran trošak</a:t>
                      </a:r>
                      <a:endParaRPr lang="hr-H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5" marR="685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7983264"/>
                  </a:ext>
                </a:extLst>
              </a:tr>
            </a:tbl>
          </a:graphicData>
        </a:graphic>
      </p:graphicFrame>
    </p:spTree>
    <p:extLst>
      <p:ext uri="{BB962C8B-B14F-4D97-AF65-F5344CB8AC3E}">
        <p14:creationId xmlns:p14="http://schemas.microsoft.com/office/powerpoint/2010/main" val="822188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7AE098-50DC-4355-A389-0FE7C66CD67D}"/>
              </a:ext>
            </a:extLst>
          </p:cNvPr>
          <p:cNvSpPr>
            <a:spLocks noGrp="1"/>
          </p:cNvSpPr>
          <p:nvPr>
            <p:ph idx="1"/>
          </p:nvPr>
        </p:nvSpPr>
        <p:spPr>
          <a:xfrm>
            <a:off x="457200" y="184638"/>
            <a:ext cx="8229600" cy="5917224"/>
          </a:xfrm>
        </p:spPr>
        <p:txBody>
          <a:bodyPr>
            <a:normAutofit/>
          </a:bodyPr>
          <a:lstStyle/>
          <a:p>
            <a:pPr marL="109728" indent="0">
              <a:buNone/>
            </a:pPr>
            <a:endParaRPr lang="hr-HR" dirty="0"/>
          </a:p>
          <a:p>
            <a:pPr marL="109728" indent="0">
              <a:buNone/>
            </a:pPr>
            <a:r>
              <a:rPr lang="es-ES" dirty="0"/>
              <a:t>PRAVILO I. OPĆI DIO</a:t>
            </a:r>
            <a:r>
              <a:rPr lang="hr-HR" dirty="0"/>
              <a:t>, </a:t>
            </a:r>
            <a:r>
              <a:rPr lang="es-ES" dirty="0" err="1"/>
              <a:t>Prilog</a:t>
            </a:r>
            <a:r>
              <a:rPr lang="es-ES" dirty="0"/>
              <a:t> 19</a:t>
            </a:r>
            <a:endParaRPr lang="hr-HR" dirty="0"/>
          </a:p>
          <a:p>
            <a:pPr marL="109728" indent="0">
              <a:buNone/>
            </a:pPr>
            <a:r>
              <a:rPr lang="hr-HR" dirty="0"/>
              <a:t>Tehnička uputa za korištenje dostupnih baza podataka prilikom obavljanja provjera  dvostrukog financiranja i sukoba interesa</a:t>
            </a:r>
          </a:p>
          <a:p>
            <a:pPr marL="109728" indent="0">
              <a:buNone/>
            </a:pPr>
            <a:endParaRPr lang="hr-HR" dirty="0"/>
          </a:p>
          <a:p>
            <a:pPr marL="109728" indent="0">
              <a:buNone/>
            </a:pPr>
            <a:r>
              <a:rPr lang="hr-HR" dirty="0"/>
              <a:t>Uvodno navedeno da je namijenjena tijelima SUK te se koristi u svim procesima u kojima postoji obveza provjeravanja DF i sukoba interesa. </a:t>
            </a:r>
          </a:p>
          <a:p>
            <a:pPr marL="109728" indent="0">
              <a:buNone/>
            </a:pPr>
            <a:endParaRPr lang="hr-HR" dirty="0"/>
          </a:p>
          <a:p>
            <a:pPr marL="109728" indent="0">
              <a:buNone/>
            </a:pPr>
            <a:r>
              <a:rPr lang="hr-HR" dirty="0"/>
              <a:t>Opisno provjera DF i alati za provjeru, za fazu postupka dodjele bespovratnih sredstava</a:t>
            </a:r>
          </a:p>
          <a:p>
            <a:pPr marL="109728" indent="0">
              <a:buNone/>
            </a:pPr>
            <a:endParaRPr lang="hr-HR" dirty="0"/>
          </a:p>
          <a:p>
            <a:endParaRPr lang="hr-HR" dirty="0"/>
          </a:p>
        </p:txBody>
      </p:sp>
    </p:spTree>
    <p:extLst>
      <p:ext uri="{BB962C8B-B14F-4D97-AF65-F5344CB8AC3E}">
        <p14:creationId xmlns:p14="http://schemas.microsoft.com/office/powerpoint/2010/main" val="161974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EB9A8A-8573-4736-AD96-D4C8C2479A10}"/>
              </a:ext>
            </a:extLst>
          </p:cNvPr>
          <p:cNvSpPr>
            <a:spLocks noGrp="1"/>
          </p:cNvSpPr>
          <p:nvPr>
            <p:ph idx="1"/>
          </p:nvPr>
        </p:nvSpPr>
        <p:spPr>
          <a:xfrm>
            <a:off x="457200" y="852854"/>
            <a:ext cx="8229600" cy="5442438"/>
          </a:xfrm>
        </p:spPr>
        <p:txBody>
          <a:bodyPr>
            <a:normAutofit fontScale="77500" lnSpcReduction="20000"/>
          </a:bodyPr>
          <a:lstStyle/>
          <a:p>
            <a:pPr marL="109728" indent="0">
              <a:buNone/>
            </a:pPr>
            <a:r>
              <a:rPr lang="hr-HR" dirty="0"/>
              <a:t>U završnom dijelu upute – provjera završnog ZNSa (KL za provjeru ZNSa)</a:t>
            </a:r>
          </a:p>
          <a:p>
            <a:pPr marL="109728" indent="0" algn="ctr">
              <a:buNone/>
            </a:pPr>
            <a:r>
              <a:rPr lang="hr-HR" dirty="0">
                <a:latin typeface="Segoe UI Symbol" panose="020B0502040204020203" pitchFamily="34" charset="0"/>
                <a:ea typeface="Segoe UI Symbol" panose="020B0502040204020203" pitchFamily="34" charset="0"/>
              </a:rPr>
              <a:t>🡳</a:t>
            </a:r>
            <a:endParaRPr lang="hr-HR" dirty="0"/>
          </a:p>
          <a:p>
            <a:pPr marL="109728" indent="0">
              <a:buNone/>
            </a:pPr>
            <a:r>
              <a:rPr lang="hr-HR" dirty="0"/>
              <a:t>Pitanje br. 52. U slučaju sumnje na dvostruko financiranje obavljena je provjera u skladu s Prilogom 19 Pravila I.</a:t>
            </a:r>
          </a:p>
          <a:p>
            <a:pPr marL="109728" indent="0">
              <a:buNone/>
            </a:pPr>
            <a:endParaRPr lang="hr-HR" dirty="0"/>
          </a:p>
          <a:p>
            <a:pPr marL="109728" indent="0">
              <a:buNone/>
            </a:pPr>
            <a:r>
              <a:rPr lang="hr-HR" dirty="0"/>
              <a:t>Provjere kod podnašanja među-zahtjeva za nadoknadu sredstava (ZNSa)!? </a:t>
            </a:r>
          </a:p>
          <a:p>
            <a:pPr marL="109728" indent="0">
              <a:buNone/>
            </a:pPr>
            <a:r>
              <a:rPr lang="hr-HR" dirty="0"/>
              <a:t>Pitanje br. 4. ZNS sadrži izjavu korisnika o nepostojanju dvostrukog financiranja – ok, ali..sumnja se ne može otkloniti bez min. stvarne provjere, u slučaju većeg broja projekata korisnika, slične projektne aktivnosti i sl.</a:t>
            </a:r>
          </a:p>
          <a:p>
            <a:pPr marL="109728" indent="0">
              <a:buNone/>
            </a:pPr>
            <a:endParaRPr lang="hr-HR" dirty="0"/>
          </a:p>
          <a:p>
            <a:pPr marL="109728" indent="0">
              <a:buNone/>
            </a:pPr>
            <a:r>
              <a:rPr lang="hr-HR" dirty="0"/>
              <a:t>Primjer korisnik ima više projekata u istom razdoblju provedbe, aktivnost upravljanja projektom – plaće projektnog tima, rizik postojanja DF ne može se otkloniti oslonivši se fazu dodjele BS-provjere članova projektnog tima (koja se odvila prije xy vremena), bez provjere relevantne dokumentacije kod odobravanja predmetnog ZNSa (npr. minimalno, aktualne odluke o imenovanju projektnog tima i izmjene, u slučaju istih članova, evidencije rada i izvodi..)</a:t>
            </a:r>
          </a:p>
          <a:p>
            <a:pPr marL="109728" indent="0">
              <a:buNone/>
            </a:pPr>
            <a:endParaRPr lang="hr-HR" dirty="0"/>
          </a:p>
          <a:p>
            <a:pPr marL="109728" indent="0">
              <a:buNone/>
            </a:pPr>
            <a:endParaRPr lang="hr-HR" dirty="0"/>
          </a:p>
          <a:p>
            <a:pPr marL="109728" indent="0">
              <a:buNone/>
            </a:pPr>
            <a:endParaRPr lang="hr-HR" dirty="0"/>
          </a:p>
        </p:txBody>
      </p:sp>
    </p:spTree>
    <p:extLst>
      <p:ext uri="{BB962C8B-B14F-4D97-AF65-F5344CB8AC3E}">
        <p14:creationId xmlns:p14="http://schemas.microsoft.com/office/powerpoint/2010/main" val="3914611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EBD78BC-7A89-481B-A179-D98423C3EF4C}"/>
              </a:ext>
            </a:extLst>
          </p:cNvPr>
          <p:cNvSpPr>
            <a:spLocks noGrp="1"/>
          </p:cNvSpPr>
          <p:nvPr>
            <p:ph idx="1"/>
          </p:nvPr>
        </p:nvSpPr>
        <p:spPr>
          <a:xfrm>
            <a:off x="457200" y="694592"/>
            <a:ext cx="8229600" cy="5312699"/>
          </a:xfrm>
        </p:spPr>
        <p:txBody>
          <a:bodyPr>
            <a:normAutofit lnSpcReduction="10000"/>
          </a:bodyPr>
          <a:lstStyle/>
          <a:p>
            <a:pPr marL="109728" indent="0">
              <a:buNone/>
            </a:pPr>
            <a:r>
              <a:rPr lang="hr-HR" dirty="0"/>
              <a:t>Primjer Poziva-UZP</a:t>
            </a:r>
          </a:p>
          <a:p>
            <a:pPr marL="109728" indent="0">
              <a:buNone/>
            </a:pPr>
            <a:r>
              <a:rPr lang="hr-HR" u="sng" dirty="0"/>
              <a:t>Prihvatljivost projekta</a:t>
            </a:r>
          </a:p>
          <a:p>
            <a:pPr marL="109728" indent="0">
              <a:buNone/>
            </a:pPr>
            <a:r>
              <a:rPr lang="hr-HR" dirty="0"/>
              <a:t>...Projekt poštuje načelo nekumulativnosti i ne predstavlja dvostruko financiranje - prihvatljivi izdaci nisu prethodno (su)financirani bespovratnim sredstvima iz drugog javnog izvora (uključujući iz EU) niti će isti biti više od jednom (su)financirani nakon potencijalno uspješnog okončanja dvaju ili više postupaka dodjele bespovratnih sredstava. - dokazuje se Prijavnim obrascem (Obrazac 1.), Izjavom o korištenim potporama (Obrazac 4. i Obrazac 5. (ako je primjenjivo)), Izjavom prijavitelja (Obrazac 2.), Izjavom partnera (Obrazac 3. ili 3.a)</a:t>
            </a:r>
          </a:p>
        </p:txBody>
      </p:sp>
    </p:spTree>
    <p:extLst>
      <p:ext uri="{BB962C8B-B14F-4D97-AF65-F5344CB8AC3E}">
        <p14:creationId xmlns:p14="http://schemas.microsoft.com/office/powerpoint/2010/main" val="2146997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5FB051-1AAB-440B-90B0-48BA56E7F662}"/>
              </a:ext>
            </a:extLst>
          </p:cNvPr>
          <p:cNvSpPr>
            <a:spLocks noGrp="1"/>
          </p:cNvSpPr>
          <p:nvPr>
            <p:ph idx="1"/>
          </p:nvPr>
        </p:nvSpPr>
        <p:spPr>
          <a:xfrm>
            <a:off x="457200" y="896816"/>
            <a:ext cx="8229600" cy="5110476"/>
          </a:xfrm>
        </p:spPr>
        <p:txBody>
          <a:bodyPr>
            <a:normAutofit lnSpcReduction="10000"/>
          </a:bodyPr>
          <a:lstStyle/>
          <a:p>
            <a:r>
              <a:rPr lang="hr-HR" dirty="0"/>
              <a:t>Prilog 03 Obrazac za administrativnu provjeru i prihvatljivost (DIO C - Provjera prihvatljivosti projekta i aktivnosti; pitanje 6 </a:t>
            </a:r>
            <a:r>
              <a:rPr lang="hr-HR" i="1" dirty="0"/>
              <a:t>Projekt je u skladu s načelom nekumulativnosti i zabrane dvostrukog financiranja</a:t>
            </a:r>
            <a:r>
              <a:rPr lang="hr-HR" dirty="0"/>
              <a:t>) - iz postupka dodjele isključuju se projektni prijedlozi kod kojih je utvrđena prijava troškova koji su već ranije financirani ili predviđeni za financiranje u okviru istog fonda ili iz drugih izvora. </a:t>
            </a:r>
          </a:p>
          <a:p>
            <a:endParaRPr lang="hr-HR" dirty="0"/>
          </a:p>
          <a:p>
            <a:r>
              <a:rPr lang="hr-HR" dirty="0"/>
              <a:t>Za razmatranje - ako se utvrdi (potencijalno) DF, isključenje te stavke troška, ne cijelog projektnog prijedloga</a:t>
            </a:r>
          </a:p>
        </p:txBody>
      </p:sp>
    </p:spTree>
    <p:extLst>
      <p:ext uri="{BB962C8B-B14F-4D97-AF65-F5344CB8AC3E}">
        <p14:creationId xmlns:p14="http://schemas.microsoft.com/office/powerpoint/2010/main" val="3561930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5E7D76-D260-4560-84C2-8F622E28ADE8}"/>
              </a:ext>
            </a:extLst>
          </p:cNvPr>
          <p:cNvSpPr>
            <a:spLocks noGrp="1"/>
          </p:cNvSpPr>
          <p:nvPr>
            <p:ph idx="1"/>
          </p:nvPr>
        </p:nvSpPr>
        <p:spPr>
          <a:xfrm>
            <a:off x="457199" y="1046286"/>
            <a:ext cx="8255977" cy="4961006"/>
          </a:xfrm>
        </p:spPr>
        <p:txBody>
          <a:bodyPr>
            <a:normAutofit lnSpcReduction="10000"/>
          </a:bodyPr>
          <a:lstStyle/>
          <a:p>
            <a:r>
              <a:rPr lang="hr-HR" dirty="0"/>
              <a:t>Revizije operacija provode se na operacijama za koje su izdaci prijavljeni Europskoj komisiji u obračunskoj godini od 01/07/N-1 do 30/06/N, za koju je krajnji rok za podnošenje zahtjeva za završnu isplatu 31/07/N, a podnošenje računovodstvene dokumentacije (Godišnji računi) do 15/02/N+1</a:t>
            </a:r>
          </a:p>
          <a:p>
            <a:r>
              <a:rPr lang="hr-HR" dirty="0"/>
              <a:t>Revizije operacija obuhvaćaju rashode prijavljene Komisiji u obračunskoj godini na temelju uzorka. Taj je uzorak reprezentativan i temelji se na statističkim metodama uzorkovanja. Ako je manje od 300 jedinica uzorka, može se primjenjivati nestatistička metoda uzorkovanja u skladu sa stručnom procjenom tijela za reviziju.</a:t>
            </a:r>
          </a:p>
        </p:txBody>
      </p:sp>
    </p:spTree>
    <p:extLst>
      <p:ext uri="{BB962C8B-B14F-4D97-AF65-F5344CB8AC3E}">
        <p14:creationId xmlns:p14="http://schemas.microsoft.com/office/powerpoint/2010/main" val="3734194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24718C-6E8F-4BF1-BE1E-76D1CA4ED4A4}"/>
              </a:ext>
            </a:extLst>
          </p:cNvPr>
          <p:cNvSpPr>
            <a:spLocks noGrp="1"/>
          </p:cNvSpPr>
          <p:nvPr>
            <p:ph idx="1"/>
          </p:nvPr>
        </p:nvSpPr>
        <p:spPr>
          <a:xfrm>
            <a:off x="457200" y="729762"/>
            <a:ext cx="8291146" cy="5277529"/>
          </a:xfrm>
        </p:spPr>
        <p:txBody>
          <a:bodyPr>
            <a:normAutofit lnSpcReduction="10000"/>
          </a:bodyPr>
          <a:lstStyle/>
          <a:p>
            <a:r>
              <a:rPr lang="hr-HR" dirty="0"/>
              <a:t>Revizije se obavljaju na temelju pravila koja su važila u trenutku kada su se provodile aktivnosti u okviru pojedine operacije.</a:t>
            </a:r>
          </a:p>
          <a:p>
            <a:r>
              <a:rPr lang="hr-HR" dirty="0"/>
              <a:t>Cilj revizije operacija (primarni) – stjecanje razumnog uvjerenja o zakonitosti i pravilnosti izdataka prijavljenih u računovodstvenoj dokumentaciji za obračunsku godinu</a:t>
            </a:r>
          </a:p>
          <a:p>
            <a:pPr marL="109728" indent="0">
              <a:buNone/>
            </a:pPr>
            <a:r>
              <a:rPr lang="hr-HR" dirty="0">
                <a:latin typeface="Segoe UI Symbol" panose="020B0502040204020203" pitchFamily="34" charset="0"/>
                <a:ea typeface="Segoe UI Symbol" panose="020B0502040204020203" pitchFamily="34" charset="0"/>
              </a:rPr>
              <a:t>                                     🡳                 </a:t>
            </a:r>
            <a:endParaRPr lang="hr-HR" dirty="0"/>
          </a:p>
          <a:p>
            <a:pPr marL="109728" indent="0">
              <a:buNone/>
            </a:pPr>
            <a:r>
              <a:rPr lang="hr-HR" dirty="0"/>
              <a:t>ako je na temelju rezultata obavljenih revizija operacija, ukupna stopa pogreške (TER) jednaka ili ispod 2 %</a:t>
            </a:r>
          </a:p>
          <a:p>
            <a:pPr marL="109728" indent="0">
              <a:buNone/>
            </a:pPr>
            <a:r>
              <a:rPr lang="hr-HR" dirty="0">
                <a:latin typeface="Segoe UI Symbol" panose="020B0502040204020203" pitchFamily="34" charset="0"/>
                <a:ea typeface="Segoe UI Symbol" panose="020B0502040204020203" pitchFamily="34" charset="0"/>
              </a:rPr>
              <a:t>                                     🡳                 </a:t>
            </a:r>
          </a:p>
          <a:p>
            <a:pPr marL="109728" indent="0">
              <a:buNone/>
            </a:pPr>
            <a:r>
              <a:rPr lang="hr-HR" dirty="0"/>
              <a:t>bezuvjetno mišljenje o zakonitosti i pravilnosti izdataka</a:t>
            </a:r>
          </a:p>
          <a:p>
            <a:endParaRPr lang="hr-HR" dirty="0"/>
          </a:p>
        </p:txBody>
      </p:sp>
    </p:spTree>
    <p:extLst>
      <p:ext uri="{BB962C8B-B14F-4D97-AF65-F5344CB8AC3E}">
        <p14:creationId xmlns:p14="http://schemas.microsoft.com/office/powerpoint/2010/main" val="1787748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5AA904-9AA1-44E3-979A-F37CD819DDCD}"/>
              </a:ext>
            </a:extLst>
          </p:cNvPr>
          <p:cNvSpPr>
            <a:spLocks noGrp="1"/>
          </p:cNvSpPr>
          <p:nvPr>
            <p:ph idx="1"/>
          </p:nvPr>
        </p:nvSpPr>
        <p:spPr/>
        <p:txBody>
          <a:bodyPr/>
          <a:lstStyle/>
          <a:p>
            <a:pPr algn="just"/>
            <a:r>
              <a:rPr lang="hr-HR" dirty="0"/>
              <a:t>U reviziji operacija svrha je da nalazi i preporuke djeluju s ciljem poboljšanja budućeg rada sustava-preventivno, a korektivni faktor je nekad potreban – ovisno o statusu revidiranih troškova, opsegu revizije itd., a tada su zapravo korekcije nužne zbog zaštite financijskih interesa EU proračuna</a:t>
            </a:r>
          </a:p>
        </p:txBody>
      </p:sp>
      <p:sp>
        <p:nvSpPr>
          <p:cNvPr id="3" name="Title 2">
            <a:extLst>
              <a:ext uri="{FF2B5EF4-FFF2-40B4-BE49-F238E27FC236}">
                <a16:creationId xmlns:a16="http://schemas.microsoft.com/office/drawing/2014/main" id="{E8BE3C8C-0098-4661-A64C-18746B51EE02}"/>
              </a:ext>
            </a:extLst>
          </p:cNvPr>
          <p:cNvSpPr>
            <a:spLocks noGrp="1"/>
          </p:cNvSpPr>
          <p:nvPr>
            <p:ph type="title"/>
          </p:nvPr>
        </p:nvSpPr>
        <p:spPr/>
        <p:txBody>
          <a:bodyPr/>
          <a:lstStyle/>
          <a:p>
            <a:endParaRPr lang="hr-HR"/>
          </a:p>
        </p:txBody>
      </p:sp>
    </p:spTree>
    <p:extLst>
      <p:ext uri="{BB962C8B-B14F-4D97-AF65-F5344CB8AC3E}">
        <p14:creationId xmlns:p14="http://schemas.microsoft.com/office/powerpoint/2010/main" val="2743425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F16F9B-6B2B-495C-A5C7-6F5CED5B7B32}"/>
              </a:ext>
            </a:extLst>
          </p:cNvPr>
          <p:cNvSpPr>
            <a:spLocks noGrp="1"/>
          </p:cNvSpPr>
          <p:nvPr>
            <p:ph idx="1"/>
          </p:nvPr>
        </p:nvSpPr>
        <p:spPr>
          <a:xfrm>
            <a:off x="457200" y="589086"/>
            <a:ext cx="8229600" cy="5453376"/>
          </a:xfrm>
        </p:spPr>
        <p:txBody>
          <a:bodyPr>
            <a:normAutofit fontScale="92500" lnSpcReduction="10000"/>
          </a:bodyPr>
          <a:lstStyle/>
          <a:p>
            <a:r>
              <a:rPr lang="hr-HR" dirty="0">
                <a:highlight>
                  <a:srgbClr val="FFFFFF"/>
                </a:highlight>
              </a:rPr>
              <a:t>Sekundarni cilj revizije operacija je potvrditi (preliminarni) zaključak o učinkovitom funkcioniranju sustava upravljanja i kontrola, donesen na temelju obavljenih revizija sustava.</a:t>
            </a:r>
          </a:p>
          <a:p>
            <a:r>
              <a:rPr lang="hr-HR" dirty="0">
                <a:highlight>
                  <a:srgbClr val="FFFFFF"/>
                </a:highlight>
              </a:rPr>
              <a:t>U praktičnom smislu to primjerice znači da ako je na temelju obavljenih revizija sustava, sustav upravljanja i kontrola za određeni program (preliminarno) ocijenjen s kategorijom 1. ili 2. (sustav učinkovito funkcionira), tijelo za reviziju može potvrditi tu ocjenu ako je ukupna stopa pogreške (TER) utvrđena revizijama operacija jednaka ili ispod 2 %. Nasuprot tome, ako je ukupna stopa pogreške (TER) viša od 2 %, (preliminarna) ocjena sustava upravljanja i kontrola ne bi mogla biti potvrđena, u kojem slučaju tijelo za reviziju nije u poziciji izraziti bezuvjetno mišljenje o učinkovitom funkcioniranju sustava.</a:t>
            </a:r>
          </a:p>
        </p:txBody>
      </p:sp>
    </p:spTree>
    <p:extLst>
      <p:ext uri="{BB962C8B-B14F-4D97-AF65-F5344CB8AC3E}">
        <p14:creationId xmlns:p14="http://schemas.microsoft.com/office/powerpoint/2010/main" val="281083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8339FA4-64EE-4DF7-A939-7621F83F28E0}"/>
              </a:ext>
            </a:extLst>
          </p:cNvPr>
          <p:cNvSpPr>
            <a:spLocks noGrp="1"/>
          </p:cNvSpPr>
          <p:nvPr>
            <p:ph idx="1"/>
          </p:nvPr>
        </p:nvSpPr>
        <p:spPr>
          <a:xfrm>
            <a:off x="457200" y="861646"/>
            <a:ext cx="8097715" cy="5145645"/>
          </a:xfrm>
        </p:spPr>
        <p:txBody>
          <a:bodyPr>
            <a:normAutofit/>
          </a:bodyPr>
          <a:lstStyle/>
          <a:p>
            <a:r>
              <a:rPr lang="hr-HR" dirty="0"/>
              <a:t>Vezano uz provjeru dvostrukog financiranja u reviziji operacija to bi značilo potvrditi da nije bilo dvostrukog financiranja operacije/projekta/ aktivnosti/troška koji su obuhvaćeni revizijom. </a:t>
            </a:r>
          </a:p>
          <a:p>
            <a:r>
              <a:rPr lang="hr-HR" dirty="0"/>
              <a:t>Sa tog aspekta u reviziji se provjerava dokumentacija revidiranog projekta i relevantna dokumentacija drugih projekata (korisnika) </a:t>
            </a:r>
          </a:p>
          <a:p>
            <a:r>
              <a:rPr lang="hr-HR" dirty="0"/>
              <a:t>Provedena provjera mora biti potkrijepljena sa dokaznom dokumentacijom (revizijski trag), radni papiri i kontrolna lista</a:t>
            </a:r>
          </a:p>
          <a:p>
            <a:endParaRPr lang="hr-HR" dirty="0"/>
          </a:p>
        </p:txBody>
      </p:sp>
    </p:spTree>
    <p:extLst>
      <p:ext uri="{BB962C8B-B14F-4D97-AF65-F5344CB8AC3E}">
        <p14:creationId xmlns:p14="http://schemas.microsoft.com/office/powerpoint/2010/main" val="1074072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18D9FE-BE13-4978-A7E3-E7F8997E3910}"/>
              </a:ext>
            </a:extLst>
          </p:cNvPr>
          <p:cNvSpPr>
            <a:spLocks noGrp="1"/>
          </p:cNvSpPr>
          <p:nvPr>
            <p:ph idx="1"/>
          </p:nvPr>
        </p:nvSpPr>
        <p:spPr>
          <a:xfrm>
            <a:off x="457200" y="835270"/>
            <a:ext cx="8229600" cy="5172022"/>
          </a:xfrm>
        </p:spPr>
        <p:txBody>
          <a:bodyPr>
            <a:normAutofit lnSpcReduction="10000"/>
          </a:bodyPr>
          <a:lstStyle/>
          <a:p>
            <a:r>
              <a:rPr lang="hr-HR" dirty="0"/>
              <a:t>Sukladno CPRu, operacija može primiti potporu iz jednog fonda ili više njih ili iz jednog programa ili više njih i iz drugih instrumenata Unije. U takvim slučajevima rashodi prijavljeni u zahtjevu za plaćanje za jedan od fondova ne prijavljuju se ni za jedno od sljedećeg:</a:t>
            </a:r>
          </a:p>
          <a:p>
            <a:pPr marL="109728" indent="0">
              <a:buNone/>
            </a:pPr>
            <a:r>
              <a:rPr lang="hr-HR" dirty="0"/>
              <a:t>(a) potporu iz drugog fonda ili instrumenta Unije;</a:t>
            </a:r>
          </a:p>
          <a:p>
            <a:pPr marL="109728" indent="0">
              <a:buNone/>
            </a:pPr>
            <a:r>
              <a:rPr lang="hr-HR" dirty="0"/>
              <a:t>(b) potporu iz istog fonda u okviru drugog programa.</a:t>
            </a:r>
          </a:p>
          <a:p>
            <a:r>
              <a:rPr lang="hr-HR" dirty="0"/>
              <a:t>Iznos rashoda koji se unosi u zahtjev za plaćanje fonda može se izračunati razmjerno za svaki fond i za program ili programe u skladu s dokumentom u kojem su utvrđeni uvjeti za potporu.</a:t>
            </a:r>
          </a:p>
          <a:p>
            <a:r>
              <a:rPr lang="hr-HR" dirty="0"/>
              <a:t>Plus načelo dobrog financijskog upravljanja</a:t>
            </a:r>
          </a:p>
        </p:txBody>
      </p:sp>
    </p:spTree>
    <p:extLst>
      <p:ext uri="{BB962C8B-B14F-4D97-AF65-F5344CB8AC3E}">
        <p14:creationId xmlns:p14="http://schemas.microsoft.com/office/powerpoint/2010/main" val="434724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13505-8853-0419-8B6A-1713064D05C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2DB4510-A798-8ED2-F0E8-D5840483D2CA}"/>
              </a:ext>
            </a:extLst>
          </p:cNvPr>
          <p:cNvSpPr>
            <a:spLocks noGrp="1"/>
          </p:cNvSpPr>
          <p:nvPr>
            <p:ph type="title"/>
          </p:nvPr>
        </p:nvSpPr>
        <p:spPr>
          <a:xfrm>
            <a:off x="457200" y="274638"/>
            <a:ext cx="8229600" cy="706090"/>
          </a:xfrm>
        </p:spPr>
        <p:txBody>
          <a:bodyPr>
            <a:normAutofit fontScale="90000"/>
          </a:bodyPr>
          <a:lstStyle/>
          <a:p>
            <a:br>
              <a:rPr lang="hr-HR">
                <a:effectLst/>
              </a:rPr>
            </a:br>
            <a:br>
              <a:rPr lang="hr-HR">
                <a:effectLst/>
              </a:rPr>
            </a:br>
            <a:br>
              <a:rPr lang="hr-HR">
                <a:effectLst/>
              </a:rPr>
            </a:br>
            <a:br>
              <a:rPr lang="hr-HR">
                <a:effectLst/>
              </a:rPr>
            </a:br>
            <a:endParaRPr lang="hr-HR"/>
          </a:p>
        </p:txBody>
      </p:sp>
      <p:sp>
        <p:nvSpPr>
          <p:cNvPr id="5" name="Content Placeholder 4">
            <a:extLst>
              <a:ext uri="{FF2B5EF4-FFF2-40B4-BE49-F238E27FC236}">
                <a16:creationId xmlns:a16="http://schemas.microsoft.com/office/drawing/2014/main" id="{E1907180-A765-C49F-C4F1-9ED85EA9F3C9}"/>
              </a:ext>
            </a:extLst>
          </p:cNvPr>
          <p:cNvSpPr>
            <a:spLocks noGrp="1"/>
          </p:cNvSpPr>
          <p:nvPr>
            <p:ph idx="1"/>
          </p:nvPr>
        </p:nvSpPr>
        <p:spPr>
          <a:xfrm>
            <a:off x="329380" y="527599"/>
            <a:ext cx="8357419" cy="5556678"/>
          </a:xfrm>
        </p:spPr>
        <p:txBody>
          <a:bodyPr>
            <a:normAutofit fontScale="70000" lnSpcReduction="20000"/>
          </a:bodyPr>
          <a:lstStyle/>
          <a:p>
            <a:pPr marL="109728" indent="0">
              <a:buNone/>
            </a:pPr>
            <a:r>
              <a:rPr lang="hr-HR" sz="3500" dirty="0"/>
              <a:t>Financijska uredba - Načelo nekumulativnosti i zabrana dvostrukog financiranja</a:t>
            </a:r>
          </a:p>
          <a:p>
            <a:pPr marL="109728" indent="0">
              <a:buNone/>
            </a:pPr>
            <a:r>
              <a:rPr lang="hr-HR" sz="3500" dirty="0"/>
              <a:t>1. Pojedinom korisniku bespovratna sredstva iz proračuna mogu se dodijeliti samo jednom za svako djelovanje, osim ako je u relevantnim temeljnim aktima predviđeno drukčije.</a:t>
            </a:r>
          </a:p>
          <a:p>
            <a:pPr marL="109728" indent="0">
              <a:buNone/>
            </a:pPr>
            <a:r>
              <a:rPr lang="hr-HR" sz="3500" dirty="0"/>
              <a:t>Pojedinom korisniku bespovratna sredstva za poslovanje iz proračuna mogu se dodijeliti samo jednom u određenoj financijskoj godini.</a:t>
            </a:r>
          </a:p>
          <a:p>
            <a:pPr marL="109728" indent="0">
              <a:buNone/>
            </a:pPr>
            <a:r>
              <a:rPr lang="hr-HR" sz="3500" dirty="0"/>
              <a:t>Određeno djelovanje može zajednički financirati više odgovornih dužnosnika za ovjeravanje iz zasebnih proračunskih linija.</a:t>
            </a:r>
          </a:p>
          <a:p>
            <a:pPr marL="109728" indent="0">
              <a:buNone/>
            </a:pPr>
            <a:r>
              <a:rPr lang="hr-HR" sz="3500" dirty="0"/>
              <a:t>2. Podnositelj zahtjeva odmah obavješćuje dužnosnika za ovjeravanje o svim višestrukim zahtjevima i višestruko dodijeljenim bespovratnim sredstvima koji se odnose na isto djelovanje ili na isti program rada.</a:t>
            </a:r>
          </a:p>
          <a:p>
            <a:pPr marL="109728" indent="0">
              <a:buNone/>
            </a:pPr>
            <a:r>
              <a:rPr lang="hr-HR" sz="3500" dirty="0"/>
              <a:t>3. Isti troškovi ni u kakvim okolnostima ne smiju se dvaput financirati iz proračuna.</a:t>
            </a:r>
          </a:p>
          <a:p>
            <a:pPr marL="109728" indent="0">
              <a:buNone/>
            </a:pPr>
            <a:endParaRPr lang="hr-HR" dirty="0"/>
          </a:p>
        </p:txBody>
      </p:sp>
    </p:spTree>
    <p:extLst>
      <p:ext uri="{BB962C8B-B14F-4D97-AF65-F5344CB8AC3E}">
        <p14:creationId xmlns:p14="http://schemas.microsoft.com/office/powerpoint/2010/main" val="1663464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F08E4D4-9603-4DE7-8F72-6C1C9B76CF28}"/>
              </a:ext>
            </a:extLst>
          </p:cNvPr>
          <p:cNvSpPr>
            <a:spLocks noGrp="1"/>
          </p:cNvSpPr>
          <p:nvPr>
            <p:ph idx="1"/>
          </p:nvPr>
        </p:nvSpPr>
        <p:spPr>
          <a:xfrm>
            <a:off x="457200" y="958362"/>
            <a:ext cx="8229600" cy="5048929"/>
          </a:xfrm>
        </p:spPr>
        <p:txBody>
          <a:bodyPr>
            <a:normAutofit/>
          </a:bodyPr>
          <a:lstStyle/>
          <a:p>
            <a:r>
              <a:rPr lang="hr-HR" dirty="0"/>
              <a:t>Izazovno – provjera nacionalnih javnih izvora (izjave, registar potpora..) </a:t>
            </a:r>
            <a:r>
              <a:rPr lang="hr-HR" dirty="0">
                <a:latin typeface="Segoe UI Symbol" panose="020B0502040204020203" pitchFamily="34" charset="0"/>
                <a:ea typeface="Segoe UI Symbol" panose="020B0502040204020203" pitchFamily="34" charset="0"/>
              </a:rPr>
              <a:t>🡰 </a:t>
            </a:r>
            <a:r>
              <a:rPr lang="hr-HR" dirty="0"/>
              <a:t>integrirana i interoperabilna IT rješenja</a:t>
            </a:r>
          </a:p>
          <a:p>
            <a:endParaRPr lang="hr-HR" dirty="0"/>
          </a:p>
          <a:p>
            <a:r>
              <a:rPr lang="hr-HR" dirty="0"/>
              <a:t>Provjere DF u reviziji operacija odnose se na provjere u fazi odabira operacija kao i fazu provedbe (relevantna dokumentacija projekta, ali i provjere tijela u sustavu upravljanja i kontrola)</a:t>
            </a:r>
          </a:p>
        </p:txBody>
      </p:sp>
    </p:spTree>
    <p:extLst>
      <p:ext uri="{BB962C8B-B14F-4D97-AF65-F5344CB8AC3E}">
        <p14:creationId xmlns:p14="http://schemas.microsoft.com/office/powerpoint/2010/main" val="13984893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omilanje">
  <a:themeElements>
    <a:clrScheme name="Elementarno">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milanj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8E309959E3C740B54475F1088FEABE" ma:contentTypeVersion="12" ma:contentTypeDescription="Create a new document." ma:contentTypeScope="" ma:versionID="6dba3b0fe6c37549e21fa091f7d0db2f">
  <xsd:schema xmlns:xsd="http://www.w3.org/2001/XMLSchema" xmlns:xs="http://www.w3.org/2001/XMLSchema" xmlns:p="http://schemas.microsoft.com/office/2006/metadata/properties" xmlns:ns2="7a421c7a-4df7-416d-af65-4957d9fcf863" xmlns:ns3="e7897449-8e6f-4cef-be58-e81a4abd4035" targetNamespace="http://schemas.microsoft.com/office/2006/metadata/properties" ma:root="true" ma:fieldsID="02f076ea3fdddb07256a63dc0fc8bc6c" ns2:_="" ns3:_="">
    <xsd:import namespace="7a421c7a-4df7-416d-af65-4957d9fcf863"/>
    <xsd:import namespace="e7897449-8e6f-4cef-be58-e81a4abd403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421c7a-4df7-416d-af65-4957d9fcf8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d0ee974-192f-4353-9d1c-3274f95f455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7897449-8e6f-4cef-be58-e81a4abd403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7e0c0e2-4ade-461c-8871-d8de7f45f9bd}" ma:internalName="TaxCatchAll" ma:showField="CatchAllData" ma:web="e7897449-8e6f-4cef-be58-e81a4abd40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a421c7a-4df7-416d-af65-4957d9fcf863">
      <Terms xmlns="http://schemas.microsoft.com/office/infopath/2007/PartnerControls"/>
    </lcf76f155ced4ddcb4097134ff3c332f>
    <TaxCatchAll xmlns="e7897449-8e6f-4cef-be58-e81a4abd4035" xsi:nil="true"/>
  </documentManagement>
</p:properties>
</file>

<file path=customXml/itemProps1.xml><?xml version="1.0" encoding="utf-8"?>
<ds:datastoreItem xmlns:ds="http://schemas.openxmlformats.org/officeDocument/2006/customXml" ds:itemID="{AE7A4526-545D-44BA-A23A-A85EAC84E857}"/>
</file>

<file path=customXml/itemProps2.xml><?xml version="1.0" encoding="utf-8"?>
<ds:datastoreItem xmlns:ds="http://schemas.openxmlformats.org/officeDocument/2006/customXml" ds:itemID="{A62E9662-6D54-44DF-8787-44736FF72B05}"/>
</file>

<file path=customXml/itemProps3.xml><?xml version="1.0" encoding="utf-8"?>
<ds:datastoreItem xmlns:ds="http://schemas.openxmlformats.org/officeDocument/2006/customXml" ds:itemID="{B731EE29-2A6D-492D-98EB-1D4E27F9944F}"/>
</file>

<file path=docProps/app.xml><?xml version="1.0" encoding="utf-8"?>
<Properties xmlns="http://schemas.openxmlformats.org/officeDocument/2006/extended-properties" xmlns:vt="http://schemas.openxmlformats.org/officeDocument/2006/docPropsVTypes">
  <Template/>
  <TotalTime>590</TotalTime>
  <Words>1990</Words>
  <Application>Microsoft Office PowerPoint</Application>
  <PresentationFormat>On-screen Show (4:3)</PresentationFormat>
  <Paragraphs>120</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Segoe UI Symbol</vt:lpstr>
      <vt:lpstr>Verdana</vt:lpstr>
      <vt:lpstr>Wingdings 2</vt:lpstr>
      <vt:lpstr>Wingdings 3</vt:lpstr>
      <vt:lpstr>Gomilanje</vt:lpstr>
      <vt:lpstr> ERDF i KF – provjere dvostrukog financiranja u reviziji operacija </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Revizije operacija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prezentacija</dc:title>
  <dc:creator>Marina Mandac</dc:creator>
  <cp:lastModifiedBy>Marina Mandac</cp:lastModifiedBy>
  <cp:revision>69</cp:revision>
  <cp:lastPrinted>2024-10-28T14:43:48Z</cp:lastPrinted>
  <dcterms:created xsi:type="dcterms:W3CDTF">2022-03-10T07:03:28Z</dcterms:created>
  <dcterms:modified xsi:type="dcterms:W3CDTF">2025-12-12T05:16:35Z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0x010100B38E309959E3C740B54475F1088FEABE</vt:lpwstr>
  </property>
</Properties>
</file>