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63" r:id="rId3"/>
    <p:sldId id="264" r:id="rId4"/>
    <p:sldId id="267" r:id="rId5"/>
    <p:sldId id="283" r:id="rId6"/>
    <p:sldId id="284" r:id="rId7"/>
    <p:sldId id="285" r:id="rId8"/>
    <p:sldId id="286" r:id="rId9"/>
    <p:sldId id="288" r:id="rId10"/>
    <p:sldId id="266" r:id="rId11"/>
    <p:sldId id="270" r:id="rId12"/>
    <p:sldId id="271" r:id="rId13"/>
    <p:sldId id="272" r:id="rId14"/>
    <p:sldId id="282" r:id="rId15"/>
    <p:sldId id="269" r:id="rId16"/>
    <p:sldId id="274" r:id="rId17"/>
    <p:sldId id="275" r:id="rId18"/>
    <p:sldId id="276" r:id="rId19"/>
    <p:sldId id="277" r:id="rId20"/>
    <p:sldId id="279" r:id="rId21"/>
    <p:sldId id="281" r:id="rId22"/>
    <p:sldId id="280" r:id="rId23"/>
    <p:sldId id="289" r:id="rId24"/>
    <p:sldId id="26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49C14-B573-4FE1-A940-8FBD5A20125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9E80D-2E08-45CC-ADCE-7E666150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4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89E80D-2E08-45CC-ADCE-7E6661500B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87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89E80D-2E08-45CC-ADCE-7E6661500BE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73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140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78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5136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505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563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6274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9094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637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245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594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535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459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779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09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85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553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B6AB3-4420-42FE-9661-CC03849C50C5}" type="datetimeFigureOut">
              <a:rPr lang="hr-HR" smtClean="0"/>
              <a:t>12.12.2025.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DD7612-8B5C-4B5D-8331-C19163DE7B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834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arodne-novine.nn.hr/clanci/sluzbeni/2013_02_19_327.html?u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57512-A34E-C622-54A5-4085A016F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0941" y="1617956"/>
            <a:ext cx="8915399" cy="2262781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hr-HR" sz="2400" b="1" dirty="0"/>
            </a:br>
            <a:r>
              <a:rPr lang="hr-HR" sz="3200" b="1" dirty="0"/>
              <a:t>Karta regionalnih potpora Republike Hrvatske</a:t>
            </a:r>
            <a:br>
              <a:rPr lang="hr-HR" sz="3200" b="1" dirty="0"/>
            </a:br>
            <a:r>
              <a:rPr lang="hr-HR" sz="3200" b="1" dirty="0"/>
              <a:t>Razdoblja 2014.–2020., 2021., 2022.–2027., izmjene i dopune</a:t>
            </a:r>
            <a:br>
              <a:rPr lang="hr-HR" sz="3200" b="1" dirty="0"/>
            </a:br>
            <a:endParaRPr lang="hr-HR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F2A69-206F-8C01-6A0F-5C02C8047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4521" y="5182693"/>
            <a:ext cx="8915399" cy="1126283"/>
          </a:xfrm>
        </p:spPr>
        <p:txBody>
          <a:bodyPr/>
          <a:lstStyle/>
          <a:p>
            <a:pPr algn="r"/>
            <a:r>
              <a:rPr lang="hr-HR" dirty="0"/>
              <a:t>Sastanak mreže koordinatora iz područja državnih potpora, 12. prosinac 2025.  MRRFEU, Zagreb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CB78DF-E934-1257-11A3-EDA1797E3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74" y="6308976"/>
            <a:ext cx="2741564" cy="47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9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00F22-70DD-1086-8D26-5C70AC0C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Što je karta regionalnih potpora?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47469-BEAF-0619-5EFB-656A7EEFF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036" y="1597892"/>
            <a:ext cx="8211486" cy="4066062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Dokument Europske komisije kojim se određuju maksimalne stope državnih potpora po regijama.</a:t>
            </a:r>
          </a:p>
          <a:p>
            <a:pPr algn="just"/>
            <a:r>
              <a:rPr lang="hr-HR" dirty="0"/>
              <a:t>Karta regionalnih potpora definira na kojim se područjima i u kojem intenzitetu smiju dodjeljivati državne potpore za poticanje ulaganja.</a:t>
            </a:r>
          </a:p>
          <a:p>
            <a:pPr algn="just"/>
            <a:r>
              <a:rPr lang="hr-HR" dirty="0"/>
              <a:t>Ciljevi: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/>
              <a:t>pomoći gospodarski slabije razvijenim područjima i onima s visokom nezaposlenošću. Karta se temelji na Smjernicama Europske komisije i mora biti odobrena od strane Komisije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/>
              <a:t>smanjenje regionalnih razlika, poticanje zapošljavanja, podrška investicijama i inovacijama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/>
              <a:t>omogućuje veće plaće, nova radna mjesta, subvencionirane kredite i olakšice za poduzetnike, poljoprivrednike i start-</a:t>
            </a:r>
            <a:r>
              <a:rPr lang="hr-HR" dirty="0" err="1"/>
              <a:t>upove</a:t>
            </a:r>
            <a:r>
              <a:rPr lang="hr-HR" dirty="0"/>
              <a:t>.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27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355F55A-A5F6-9294-F99D-8685F7C9C1AD}"/>
              </a:ext>
            </a:extLst>
          </p:cNvPr>
          <p:cNvSpPr txBox="1"/>
          <p:nvPr/>
        </p:nvSpPr>
        <p:spPr>
          <a:xfrm>
            <a:off x="760492" y="991221"/>
            <a:ext cx="5930020" cy="5554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hr-HR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 je na temelju Smjernica o regionalnim državnim potporama za razdoblje 2014.-2020. (SL EU, C209, 23. srpanj 2013.) odobrila Kartu regionalnih potpora Republike Hrvatske, Odlukom od 11. lipnja 2014. (više na linku: 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https://narodne-novine.nn.hr/clanci/sluzbeni/2013_02_19_327.html?utm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 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Zaključkom Vlade maksimalni intenziteti potpora izjednačeni su u obje NUTS 2 regije te su iznosili 25% za velike poduzetnike, 35% za srednje i 45% za male poduzetnike.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Takva podjela Hrvatske na dvije NUTS 2 statističke regije (Jadranska Hrvatska, te Kontinentalna Hrvatska,) u kontekstu primjene Karte regionalnih potpora tj. utvrđivanja maksimalnih intenziteta potpora za poduzetnike pokazala izrazito nepravednom. 	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36DF5B-54FD-9571-6EB0-2E68CF696D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0317" y="2208487"/>
            <a:ext cx="3981455" cy="38089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8976B28-E2CB-93C1-BEFE-6EF8CDA13377}"/>
              </a:ext>
            </a:extLst>
          </p:cNvPr>
          <p:cNvSpPr/>
          <p:nvPr/>
        </p:nvSpPr>
        <p:spPr>
          <a:xfrm>
            <a:off x="7239375" y="550415"/>
            <a:ext cx="4674458" cy="57704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C1640FB-2CCD-365F-35F2-C4B2AFA70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058" y="9051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pl-PL" dirty="0"/>
              <a:t>Karta regionalnih potpora RH za razdoblje 2014.-2020.</a:t>
            </a:r>
            <a:br>
              <a:rPr lang="pl-PL" dirty="0"/>
            </a:br>
            <a:br>
              <a:rPr lang="pl-PL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89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BA037C-63A7-E2A3-86DA-EC71F6536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9684"/>
          </a:xfrm>
        </p:spPr>
        <p:txBody>
          <a:bodyPr/>
          <a:lstStyle/>
          <a:p>
            <a:r>
              <a:rPr lang="hr-HR" dirty="0"/>
              <a:t>Problem stare podjele na NUTS 2 regije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7E06C-FE44-9D71-9122-480B22BFA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206" y="1540189"/>
            <a:ext cx="8915400" cy="4896122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/>
              <a:t>Problem stare podjele (2 NUTS 2 regije)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Jadranska i Kontinentalna Hrvatska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Nepravedna raspodjela regionalnih potpora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Prejak utjecaj Grada Zagreba (107% EU prosjeka razvijenosti)/Slavonske županije oko 33% EU prosjeka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Zagrebački BDP povisio prosjek Kontinentalne Hrvatske s 43% → 62% EU prosjeka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Poduzetnici u slabije razvijenim županijama dobivali manje potpore</a:t>
            </a:r>
          </a:p>
          <a:p>
            <a:r>
              <a:rPr lang="hr-HR" b="1" dirty="0"/>
              <a:t>Heterogenost i statistički problemi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Kontinentalna Hrvatska: 14 županija + Zagreb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Velike socioekonomske razlike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Nepouzdani i teško </a:t>
            </a:r>
            <a:r>
              <a:rPr lang="hr-HR" dirty="0" err="1"/>
              <a:t>tumačivi</a:t>
            </a:r>
            <a:r>
              <a:rPr lang="hr-HR" dirty="0"/>
              <a:t> podaci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Previše heterogenih NUTS 3 jedinica → teže kreiranje razvojnih mjera</a:t>
            </a:r>
          </a:p>
          <a:p>
            <a:r>
              <a:rPr lang="hr-HR" b="1" dirty="0"/>
              <a:t>Ciljevi nove podjele NUTS 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Veća dostupnost regionalnih potpora građanima i poduzetnicima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Bolji uvjeti za korištenje EU Kohezijske politike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Homogenije regije prema stupnju razvijenosti</a:t>
            </a:r>
          </a:p>
        </p:txBody>
      </p:sp>
    </p:spTree>
    <p:extLst>
      <p:ext uri="{BB962C8B-B14F-4D97-AF65-F5344CB8AC3E}">
        <p14:creationId xmlns:p14="http://schemas.microsoft.com/office/powerpoint/2010/main" val="3959373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26A6-950A-C93E-80C3-6152CEE80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14745"/>
            <a:ext cx="9978500" cy="1280890"/>
          </a:xfrm>
        </p:spPr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hr-HR" dirty="0"/>
              <a:t>ova</a:t>
            </a:r>
            <a:r>
              <a:rPr lang="en-US" dirty="0"/>
              <a:t> </a:t>
            </a:r>
            <a:r>
              <a:rPr lang="hr-HR" dirty="0"/>
              <a:t>podjela</a:t>
            </a:r>
            <a:r>
              <a:rPr lang="en-US" dirty="0"/>
              <a:t> RH </a:t>
            </a:r>
            <a:r>
              <a:rPr lang="hr-HR" dirty="0"/>
              <a:t>na</a:t>
            </a:r>
            <a:r>
              <a:rPr lang="en-US" dirty="0"/>
              <a:t> </a:t>
            </a:r>
            <a:r>
              <a:rPr lang="hr-HR" dirty="0"/>
              <a:t>četiri</a:t>
            </a:r>
            <a:r>
              <a:rPr lang="en-US" dirty="0"/>
              <a:t> </a:t>
            </a:r>
            <a:r>
              <a:rPr lang="hr-HR" dirty="0"/>
              <a:t>statističke</a:t>
            </a:r>
            <a:r>
              <a:rPr lang="en-US" dirty="0"/>
              <a:t> NUTS 2 </a:t>
            </a:r>
            <a:r>
              <a:rPr lang="hr-HR" dirty="0"/>
              <a:t>regije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BC42E-B177-6ED7-EB40-A65C4720F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134" y="1216241"/>
            <a:ext cx="10750857" cy="5406501"/>
          </a:xfrm>
        </p:spPr>
        <p:txBody>
          <a:bodyPr>
            <a:normAutofit fontScale="92500"/>
          </a:bodyPr>
          <a:lstStyle/>
          <a:p>
            <a:r>
              <a:rPr lang="hr-HR" b="1" dirty="0"/>
              <a:t>Razlozi za izmjene NUTS 2 podjele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Nepravedna podjela prema slabije razvijenim područjima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Zagreb iskrivljavao pokazatelje razvijenosti ostalih županija</a:t>
            </a:r>
          </a:p>
          <a:p>
            <a:r>
              <a:rPr lang="hr-HR" b="1" dirty="0"/>
              <a:t>Proces izmjene podjele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2018: Eurostat pozvao države na prijedloge izmjena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2019: Vlada RH usvojila prijedlog – 4 regije: </a:t>
            </a:r>
            <a:r>
              <a:rPr lang="hr-HR" b="1" dirty="0"/>
              <a:t>Panonska</a:t>
            </a:r>
            <a:r>
              <a:rPr lang="hr-HR" dirty="0"/>
              <a:t>, </a:t>
            </a:r>
            <a:r>
              <a:rPr lang="hr-HR" b="1" dirty="0"/>
              <a:t>Jadranska</a:t>
            </a:r>
            <a:r>
              <a:rPr lang="hr-HR" dirty="0"/>
              <a:t>, </a:t>
            </a:r>
            <a:r>
              <a:rPr lang="hr-HR" b="1" dirty="0"/>
              <a:t>Sjeverna Hrvatska</a:t>
            </a:r>
            <a:r>
              <a:rPr lang="hr-HR" dirty="0"/>
              <a:t>, </a:t>
            </a:r>
            <a:r>
              <a:rPr lang="hr-HR" b="1" dirty="0"/>
              <a:t>Grad Zagreb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Zagreb premašio 800.000 stanovnika → može biti samostalna NUTS 2 regija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Kraj 2019: EK odobrila novu podjelu</a:t>
            </a:r>
          </a:p>
          <a:p>
            <a:r>
              <a:rPr lang="hr-HR" b="1" dirty="0"/>
              <a:t>Prijelazno razdoblje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2020: EK poziva na produljenje primjene starih karata (COVID-19)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2020: Vlada RH prihvaća produljenje do 31. 12. 2021.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Produljenje se odnosilo na Kartu regionalnih potpora iz 2014.</a:t>
            </a:r>
          </a:p>
          <a:p>
            <a:r>
              <a:rPr lang="hr-HR" b="1" dirty="0"/>
              <a:t>Primjena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Nova podjela vrijedi od </a:t>
            </a:r>
            <a:r>
              <a:rPr lang="hr-HR" b="1" dirty="0"/>
              <a:t>1. siječnja 2022.</a:t>
            </a: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82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1422-388A-B7E0-7D29-F819440C4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757" y="624110"/>
            <a:ext cx="9916358" cy="1280890"/>
          </a:xfrm>
        </p:spPr>
        <p:txBody>
          <a:bodyPr>
            <a:normAutofit fontScale="90000"/>
          </a:bodyPr>
          <a:lstStyle/>
          <a:p>
            <a:r>
              <a:rPr lang="pl-PL" dirty="0"/>
              <a:t>Karta regionalnih potpora RH u primjeni od 1. siječnja 2022.</a:t>
            </a:r>
            <a:br>
              <a:rPr lang="pl-PL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C36CD-A042-925D-F28B-D07D6AA8A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816" y="2133600"/>
            <a:ext cx="10039796" cy="3777622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</a:rPr>
              <a:t>Stupile su na snagu revidirane Smjernice EU-a za regionalne potpore, u skladu s kojima su države članice morale revidirati svoje nacionalne karte potpora.</a:t>
            </a:r>
          </a:p>
          <a:p>
            <a:r>
              <a:rPr lang="hr-HR" dirty="0">
                <a:solidFill>
                  <a:schemeClr val="tx1"/>
                </a:solidFill>
              </a:rPr>
              <a:t>Hrvatska je službeno počela primjenjivati podjelu na četiri NUTS 2 regije (Grad Zagreb, Sjeverna Hrvatska, Panonska Hrvatska, Jadranska Hrvatska) za potrebe dodjele državnih potpora, umjesto dotadašnje podjele na dvije regije (Jadranska i Kontinentalna Hrvatska).</a:t>
            </a:r>
          </a:p>
          <a:p>
            <a:r>
              <a:rPr lang="hr-HR" dirty="0">
                <a:solidFill>
                  <a:schemeClr val="tx1"/>
                </a:solidFill>
              </a:rPr>
              <a:t>Značajno su povećani maksimalni intenziteti potpora (stope sufinanciranja) za poduzetnike u svim regijama, a osobito u onima manje razvijenima, s ciljem poticanja gospodarskog razvoja i smanjenja nejednakosti. </a:t>
            </a:r>
          </a:p>
          <a:p>
            <a:r>
              <a:rPr lang="hr-HR" dirty="0">
                <a:solidFill>
                  <a:schemeClr val="tx1"/>
                </a:solidFill>
              </a:rPr>
              <a:t>Europska komisija je ovu kartu odobrila nešto ranije, 24. studenog 2021., kako bi se osigurala spremnost za primjenu od početka 2022. godine.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57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6F3727-ECC8-4919-CD72-5862D75AA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685" y="1505504"/>
            <a:ext cx="4953000" cy="4953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7360805-6F11-A3A4-53B2-414A815D2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247" y="304513"/>
            <a:ext cx="9844487" cy="128089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Karta regionalnih potpora RH u primjeni od 1. siječnja 2022.</a:t>
            </a:r>
            <a:b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b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25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46A13E-1FE8-4090-2E11-36B88983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880" y="624110"/>
            <a:ext cx="10514119" cy="1280890"/>
          </a:xfrm>
        </p:spPr>
        <p:txBody>
          <a:bodyPr/>
          <a:lstStyle/>
          <a:p>
            <a:r>
              <a:rPr lang="en-US" dirty="0"/>
              <a:t>Nova Karta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potpora</a:t>
            </a:r>
            <a:r>
              <a:rPr lang="en-US" dirty="0"/>
              <a:t> 2022.–2027.</a:t>
            </a:r>
          </a:p>
        </p:txBody>
      </p:sp>
      <p:pic>
        <p:nvPicPr>
          <p:cNvPr id="1026" name="Picture 2" descr="karta">
            <a:extLst>
              <a:ext uri="{FF2B5EF4-FFF2-40B4-BE49-F238E27FC236}">
                <a16:creationId xmlns:a16="http://schemas.microsoft.com/office/drawing/2014/main" id="{E107DEBA-1112-19CB-AC3D-4DB4823034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416" y="1237922"/>
            <a:ext cx="6325829" cy="525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7D44A3-DA0A-1A46-60C7-42E7E8DF15AC}"/>
              </a:ext>
            </a:extLst>
          </p:cNvPr>
          <p:cNvSpPr txBox="1"/>
          <p:nvPr/>
        </p:nvSpPr>
        <p:spPr>
          <a:xfrm>
            <a:off x="1180730" y="1986573"/>
            <a:ext cx="513721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Temelj za novu kartu</a:t>
            </a:r>
            <a:r>
              <a:rPr lang="hr-HR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Nova NUTS 2 podjela (HR_NUTS 2021.) definira 4 regije: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Panonska Hrvatska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Jadranska Hrvatska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Grad Zagreb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Sjeverna Hrvatska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 temelju ove podjele i novih Smjernica za regionalne potpore, Vlada je 2021. </a:t>
            </a:r>
            <a:r>
              <a:rPr lang="hr-HR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notificirala</a:t>
            </a: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novu Kartu potpora.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Odobrenje i primjena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EK je odobrila novu Kartu 24. studenog 2021.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Karta vrijedi od 1. siječnja 2022. do 31. prosinca 2027.</a:t>
            </a:r>
            <a:endParaRPr lang="hr-HR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743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C4B33-55A9-54BC-77BA-D70333FEF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657" y="624110"/>
            <a:ext cx="9934112" cy="902849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Nova Karta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regionalnih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potpora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2022.–2027.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A5C03-A2FC-E3A4-BB87-22091EF51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57" y="1638670"/>
            <a:ext cx="10014012" cy="495299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Uravnoteženije regije prema broju stanovnika i socioekonomskim pokazateljima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Podjela na 4 NUTS 2 regije → više stope sufinanciranja za sve regije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Maksimalni intenziteti (velika poduzeća):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Panonska Hrvatska: </a:t>
            </a:r>
            <a:r>
              <a:rPr lang="hr-HR" b="1" dirty="0"/>
              <a:t>50%</a:t>
            </a:r>
            <a:r>
              <a:rPr lang="hr-HR" dirty="0"/>
              <a:t> (+25%)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Sjeverna Hrvatska: </a:t>
            </a:r>
            <a:r>
              <a:rPr lang="hr-HR" b="1" dirty="0"/>
              <a:t>50%</a:t>
            </a:r>
            <a:r>
              <a:rPr lang="hr-HR" dirty="0"/>
              <a:t> (+25%)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Jadranska Hrvatska: </a:t>
            </a:r>
            <a:r>
              <a:rPr lang="hr-HR" b="1" dirty="0"/>
              <a:t>40%</a:t>
            </a:r>
            <a:r>
              <a:rPr lang="hr-HR" dirty="0"/>
              <a:t> (+15%)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Grad Zagreb: </a:t>
            </a:r>
            <a:r>
              <a:rPr lang="hr-HR" b="1" dirty="0"/>
              <a:t>35%</a:t>
            </a:r>
            <a:r>
              <a:rPr lang="hr-HR" dirty="0"/>
              <a:t> (+10%)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Povećanja za MSP: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+10 </a:t>
            </a:r>
            <a:r>
              <a:rPr lang="hr-HR" dirty="0" err="1"/>
              <a:t>p.b</a:t>
            </a:r>
            <a:r>
              <a:rPr lang="hr-HR" dirty="0"/>
              <a:t>. za srednja poduzeća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+20 </a:t>
            </a:r>
            <a:r>
              <a:rPr lang="hr-HR" dirty="0" err="1"/>
              <a:t>p.b</a:t>
            </a:r>
            <a:r>
              <a:rPr lang="hr-HR" dirty="0"/>
              <a:t>. za mala poduzeća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Stabilnija ulagačka klima i bolje planiranje investicija</a:t>
            </a:r>
          </a:p>
        </p:txBody>
      </p:sp>
    </p:spTree>
    <p:extLst>
      <p:ext uri="{BB962C8B-B14F-4D97-AF65-F5344CB8AC3E}">
        <p14:creationId xmlns:p14="http://schemas.microsoft.com/office/powerpoint/2010/main" val="3197406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0E429-9BFF-4F5A-A74A-E880720FF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634" y="488272"/>
            <a:ext cx="9924387" cy="887767"/>
          </a:xfrm>
        </p:spPr>
        <p:txBody>
          <a:bodyPr>
            <a:normAutofit fontScale="90000"/>
          </a:bodyPr>
          <a:lstStyle/>
          <a:p>
            <a:r>
              <a:rPr lang="pl-PL" dirty="0"/>
              <a:t>Najveće promjene u odnosu na prethodnu kartu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8B548-952C-8F8B-929A-F85B7F018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4210" y="1473694"/>
            <a:ext cx="8966447" cy="5748291"/>
          </a:xfrm>
        </p:spPr>
        <p:txBody>
          <a:bodyPr>
            <a:normAutofit/>
          </a:bodyPr>
          <a:lstStyle/>
          <a:p>
            <a:r>
              <a:rPr lang="hr-HR" dirty="0"/>
              <a:t>Panonska i Sjeverna Hrvatska: +25% za velike poduzetnike</a:t>
            </a:r>
          </a:p>
          <a:p>
            <a:r>
              <a:rPr lang="hr-HR" dirty="0"/>
              <a:t>Jadranska Hrvatska: +15%</a:t>
            </a:r>
          </a:p>
          <a:p>
            <a:r>
              <a:rPr lang="hr-HR" dirty="0"/>
              <a:t>Grad Zagreb: +10%</a:t>
            </a:r>
          </a:p>
          <a:p>
            <a:pPr marL="0" indent="0">
              <a:buNone/>
            </a:pPr>
            <a:r>
              <a:rPr lang="hr-HR" dirty="0"/>
              <a:t>Kontekst i osnovna odredba:</a:t>
            </a:r>
          </a:p>
          <a:p>
            <a:r>
              <a:rPr lang="hr-HR" dirty="0"/>
              <a:t>Prema Smjernicama Europske komisije za regionalne državne potpore, moguće je povećati maksimalne intenzitete potpora za +10% za područja obuhvaćena Fondom za pravednu tranziciju, pod uvjetom da su istodobno potpomognuta područja.</a:t>
            </a:r>
          </a:p>
          <a:p>
            <a:r>
              <a:rPr lang="hr-HR" dirty="0"/>
              <a:t>Odluka Vlade RH: U prosincu 2022. Vlada RH usvojila je prijedlog izmjene Karte regionalnih potpora za razdoblje 2022.–2027.</a:t>
            </a:r>
          </a:p>
          <a:p>
            <a:r>
              <a:rPr lang="hr-HR" dirty="0"/>
              <a:t>Izmjena se odnosi na povećanje intenziteta potpora za </a:t>
            </a:r>
            <a:r>
              <a:rPr lang="hr-HR" b="1" dirty="0"/>
              <a:t>Sisačko-moslavačku županiju.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11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5419-8C6D-1D8B-85E2-124927FF1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635" y="146481"/>
            <a:ext cx="9702445" cy="1495887"/>
          </a:xfrm>
        </p:spPr>
        <p:txBody>
          <a:bodyPr>
            <a:normAutofit fontScale="90000"/>
          </a:bodyPr>
          <a:lstStyle/>
          <a:p>
            <a:r>
              <a:rPr lang="hr-HR" dirty="0"/>
              <a:t>Izmjena Karte regionalnih potpora – Sisačko-moslavačka županija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EE955-F513-8562-022B-6A8ADFE27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0529" y="1207363"/>
            <a:ext cx="10851472" cy="5504155"/>
          </a:xfrm>
        </p:spPr>
        <p:txBody>
          <a:bodyPr>
            <a:normAutofit/>
          </a:bodyPr>
          <a:lstStyle/>
          <a:p>
            <a:endParaRPr lang="hr-HR" dirty="0"/>
          </a:p>
          <a:p>
            <a:r>
              <a:rPr lang="hr-HR" dirty="0"/>
              <a:t>Prema Smjernicama Europske komisije za regionalne državne potpore, moguće je povećati maksimalne intenzitete potpora za +10% za područja obuhvaćena Fondom za pravednu tranziciju, pod uvjetom da su istodobno potpomognuta područja.</a:t>
            </a:r>
          </a:p>
          <a:p>
            <a:r>
              <a:rPr lang="hr-HR" b="1" dirty="0"/>
              <a:t>Odluka Vlade RH</a:t>
            </a:r>
          </a:p>
          <a:p>
            <a:pPr marL="0" indent="0">
              <a:buNone/>
            </a:pPr>
            <a:r>
              <a:rPr lang="hr-HR" dirty="0"/>
              <a:t>U prosincu 2022. Vlada RH usvojila je prijedlog izmjene Karte regionalnih potpora za razdoblje 2022.–2027.</a:t>
            </a:r>
          </a:p>
          <a:p>
            <a:pPr marL="0" indent="0">
              <a:buNone/>
            </a:pPr>
            <a:r>
              <a:rPr lang="hr-HR" dirty="0"/>
              <a:t>Izmjena se odnosi na povećanje intenziteta potpora za Sisačko-moslavačku županiju.</a:t>
            </a:r>
          </a:p>
          <a:p>
            <a:r>
              <a:rPr lang="hr-HR" b="1" dirty="0"/>
              <a:t>Razlozi za izmjenu</a:t>
            </a:r>
          </a:p>
          <a:p>
            <a:pPr marL="0" indent="0">
              <a:buNone/>
            </a:pPr>
            <a:r>
              <a:rPr lang="hr-HR" dirty="0"/>
              <a:t>Županija je jedna od najslabije razvijenih u Hrvatskoj.</a:t>
            </a:r>
          </a:p>
          <a:p>
            <a:pPr marL="0" indent="0">
              <a:buNone/>
            </a:pPr>
            <a:r>
              <a:rPr lang="hr-HR" dirty="0"/>
              <a:t>Dodatno je pogođena razornim potresom 2020. godine.</a:t>
            </a:r>
          </a:p>
          <a:p>
            <a:pPr marL="0" indent="0">
              <a:buNone/>
            </a:pPr>
            <a:r>
              <a:rPr lang="hr-HR" dirty="0"/>
              <a:t>Uključena je u teritorijalni plan pravedne tranzicije.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9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1930B-D36B-9BA9-2C65-63A5DF11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7170" y="694250"/>
            <a:ext cx="8915399" cy="2262781"/>
          </a:xfrm>
        </p:spPr>
        <p:txBody>
          <a:bodyPr/>
          <a:lstStyle/>
          <a:p>
            <a:r>
              <a:rPr lang="pl-PL" dirty="0"/>
              <a:t>Sadržaj: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9FD8-17F8-3F53-17D0-1862319ED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0033" y="2862452"/>
            <a:ext cx="8915399" cy="33012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</a:rPr>
              <a:t>Što su regionalne potpore, kome se dodjeljuju, čemu služe i koja im je svrha?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</a:rPr>
              <a:t>Što je karta regionalnih potpora?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Relevantni dokumenti i zakonodavni okvir na EU i HR nivou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NUTs 2 regije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Karta regionalnijh potpora RH i njene izmjene</a:t>
            </a:r>
            <a:endParaRPr lang="hr-H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hr-HR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12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C7258-A1A2-E5C9-23A7-2D894B9C4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Dopuna karte za STEP projekte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D81A8-41BA-AD6B-9476-38FD03745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96" y="1340529"/>
            <a:ext cx="10270616" cy="5291090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>
                <a:solidFill>
                  <a:schemeClr val="tx1"/>
                </a:solidFill>
              </a:rPr>
              <a:t>1. Uredba (EU) 2024/795 – što donosi?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Stupila na snagu 1. ožujka 2024.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Uspostavlja Platformu za strateške tehnologije za Europu (STEP).</a:t>
            </a:r>
          </a:p>
          <a:p>
            <a:pPr marL="0" indent="0">
              <a:buNone/>
            </a:pPr>
            <a:r>
              <a:rPr lang="hr-HR" b="1" dirty="0">
                <a:solidFill>
                  <a:schemeClr val="tx1"/>
                </a:solidFill>
              </a:rPr>
              <a:t>Cilj</a:t>
            </a:r>
            <a:r>
              <a:rPr lang="hr-HR" dirty="0">
                <a:solidFill>
                  <a:schemeClr val="tx1"/>
                </a:solidFill>
              </a:rPr>
              <a:t>: jačanje suvereniteta, sigurnosti i smanjenje strateških ovisnosti EU.</a:t>
            </a:r>
          </a:p>
          <a:p>
            <a:r>
              <a:rPr lang="hr-HR" b="1" dirty="0">
                <a:solidFill>
                  <a:schemeClr val="tx1"/>
                </a:solidFill>
              </a:rPr>
              <a:t>Fokus ulaganja: </a:t>
            </a:r>
            <a:r>
              <a:rPr lang="hr-HR" dirty="0">
                <a:solidFill>
                  <a:schemeClr val="tx1"/>
                </a:solidFill>
              </a:rPr>
              <a:t>Digitalne i duboke tehnologije, Čiste tehnologije, Biotehnologija</a:t>
            </a:r>
          </a:p>
          <a:p>
            <a:r>
              <a:rPr lang="hr-HR" b="1" dirty="0">
                <a:solidFill>
                  <a:schemeClr val="tx1"/>
                </a:solidFill>
              </a:rPr>
              <a:t>Dugoročni cilj: </a:t>
            </a:r>
            <a:r>
              <a:rPr lang="hr-HR" dirty="0">
                <a:solidFill>
                  <a:schemeClr val="tx1"/>
                </a:solidFill>
              </a:rPr>
              <a:t>podizanje konkurentnosti EU u ključnim tehnologijama.</a:t>
            </a:r>
          </a:p>
          <a:p>
            <a:r>
              <a:rPr lang="hr-HR" b="1" dirty="0">
                <a:solidFill>
                  <a:schemeClr val="tx1"/>
                </a:solidFill>
              </a:rPr>
              <a:t>2. Dopuna Smjernica za regionalne državne potpore (3. lipnja 2024.)</a:t>
            </a:r>
          </a:p>
          <a:p>
            <a:r>
              <a:rPr lang="hr-HR" dirty="0">
                <a:solidFill>
                  <a:schemeClr val="tx1"/>
                </a:solidFill>
              </a:rPr>
              <a:t>Ulaganjima u skladu s Uredbom (EU) 2024/795 povećava se maksimalni intenzitet potpore: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+10% na područjima „a“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+5% na područjima „c“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Primjena povećanih intenziteta traje do 31. prosinca 2027.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Podjela RH po NUTS 2 regijama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Područja “a”: Panonska Hrvatska, Sjeverna Hrvatska, Jadranska Hrvatska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Područje “c”: Grad Zagreb</a:t>
            </a:r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00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074545-7F31-A8D5-5FC8-BA0878FC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Usporedba ranih i novih Smjernica EK (reg. potpore)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E41F9-E559-B4AF-8790-9F4F6334C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Prethodne Smjernice (2014.–2020.) – područja “a”</a:t>
            </a:r>
          </a:p>
          <a:p>
            <a:pPr marL="0" indent="0">
              <a:buNone/>
            </a:pPr>
            <a:r>
              <a:rPr lang="hr-HR" dirty="0"/>
              <a:t>Max. intenzitet potpore za velike:</a:t>
            </a:r>
          </a:p>
          <a:p>
            <a:pPr marL="0" indent="0">
              <a:buNone/>
            </a:pPr>
            <a:r>
              <a:rPr lang="hr-HR" dirty="0"/>
              <a:t>50% (BDP ≤ 45% EU prosjeka)</a:t>
            </a:r>
          </a:p>
          <a:p>
            <a:pPr marL="0" indent="0">
              <a:buNone/>
            </a:pPr>
            <a:r>
              <a:rPr lang="hr-HR" dirty="0"/>
              <a:t>35% (BDP 45–60% EU prosjeka)</a:t>
            </a:r>
          </a:p>
          <a:p>
            <a:pPr marL="0" indent="0">
              <a:buNone/>
            </a:pPr>
            <a:r>
              <a:rPr lang="hr-HR" dirty="0"/>
              <a:t>25% (BDP &gt; 60% EU prosjeka)</a:t>
            </a:r>
          </a:p>
          <a:p>
            <a:r>
              <a:rPr lang="hr-HR" dirty="0"/>
              <a:t>Nove Smjernice (2022.-2027.)</a:t>
            </a:r>
          </a:p>
          <a:p>
            <a:pPr marL="0" indent="0">
              <a:buNone/>
            </a:pPr>
            <a:r>
              <a:rPr lang="hr-HR" dirty="0"/>
              <a:t>Max. intenzitet potpore za velike:</a:t>
            </a:r>
          </a:p>
          <a:p>
            <a:pPr marL="0" indent="0">
              <a:buNone/>
            </a:pPr>
            <a:r>
              <a:rPr lang="hr-HR" dirty="0"/>
              <a:t>50% (BDP ≤ 55% EU prosjeka)</a:t>
            </a:r>
          </a:p>
          <a:p>
            <a:pPr marL="0" indent="0">
              <a:buNone/>
            </a:pPr>
            <a:r>
              <a:rPr lang="hr-HR" dirty="0"/>
              <a:t>40% (BDP 55–65% EU prosjeka)</a:t>
            </a:r>
          </a:p>
          <a:p>
            <a:pPr marL="0" indent="0">
              <a:buNone/>
            </a:pPr>
            <a:r>
              <a:rPr lang="hr-HR" dirty="0"/>
              <a:t>30% (BDP &gt; 65% EU prosjeka)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23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F6C0F4-1143-FF4F-9F15-3B6B50688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608" y="2225265"/>
            <a:ext cx="8066667" cy="329523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BE3573-35AF-4F4C-35C6-816BCBEB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Tablica s intenzitetima potpora</a:t>
            </a:r>
          </a:p>
        </p:txBody>
      </p:sp>
    </p:spTree>
    <p:extLst>
      <p:ext uri="{BB962C8B-B14F-4D97-AF65-F5344CB8AC3E}">
        <p14:creationId xmlns:p14="http://schemas.microsoft.com/office/powerpoint/2010/main" val="2212825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0F9C32-4217-8214-16D2-40DC57867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885" y="0"/>
            <a:ext cx="81622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6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5D6D95-1E4E-8E8B-1657-CA0A628B6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3139075-A364-8F32-C16E-B4EBC222A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74" y="6300665"/>
            <a:ext cx="2741564" cy="47120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5047BC8-78B3-3469-5F46-23D99A669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3360" y="4201545"/>
            <a:ext cx="6421500" cy="523572"/>
          </a:xfrm>
        </p:spPr>
        <p:txBody>
          <a:bodyPr>
            <a:normAutofit fontScale="90000"/>
          </a:bodyPr>
          <a:lstStyle/>
          <a:p>
            <a:pPr algn="r"/>
            <a:r>
              <a:rPr lang="hr-HR" sz="3200" b="1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46443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FB423-D16A-8951-AFD7-A653A98CB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222" y="384926"/>
            <a:ext cx="8911687" cy="1280890"/>
          </a:xfrm>
        </p:spPr>
        <p:txBody>
          <a:bodyPr/>
          <a:lstStyle/>
          <a:p>
            <a:r>
              <a:rPr lang="hr-HR" dirty="0"/>
              <a:t>Regionalne potpore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C3B09-8374-7CBC-C1D2-91C67672F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403926"/>
            <a:ext cx="8797771" cy="5165550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Što su regionalne potpore?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Državne/javne financijske mjere za poticanje razvoja slabije razvijenih regija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Dodjeljuje ih država i EU (poduzetnicima i lokalnim zajednicama)</a:t>
            </a:r>
          </a:p>
          <a:p>
            <a:r>
              <a:rPr lang="hr-HR" b="1" dirty="0"/>
              <a:t>Kome se dodjeljuju?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Regijama s nižim BDP-om, višom nezaposlenošću, strukturnim problemima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Poduzećima u tim područjima (ulaganja, radna mjesta, inovacije, infrastruktura)</a:t>
            </a:r>
          </a:p>
          <a:p>
            <a:r>
              <a:rPr lang="hr-HR" b="1" dirty="0"/>
              <a:t>Oblici potpora: </a:t>
            </a:r>
            <a:r>
              <a:rPr lang="hr-HR" dirty="0"/>
              <a:t>Bespovratna sredstva, Porezne olakšice, Subvencije za zapošljavanje, Povoljni krediti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(U EU regulirano pravilima o državnim potporama – karte regionalnih potpora, npr. 30–70%)</a:t>
            </a:r>
          </a:p>
          <a:p>
            <a:r>
              <a:rPr lang="hr-HR" b="1" dirty="0"/>
              <a:t>Svrha / cilj: </a:t>
            </a:r>
            <a:r>
              <a:rPr lang="hr-HR" dirty="0"/>
              <a:t>Smanjenje regionalnih razlika, Privlačenje investitora, Otvaranje radnih mjesta, Jačanje infrastrukture i poduzetništva, Uravnotežen gospodarski rast</a:t>
            </a:r>
          </a:p>
          <a:p>
            <a:pPr marL="0" indent="0" algn="just">
              <a:buNone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9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9914-7FB3-B6B0-34BA-9B1FB0CD3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658796" cy="976312"/>
          </a:xfrm>
        </p:spPr>
        <p:txBody>
          <a:bodyPr>
            <a:normAutofit/>
          </a:bodyPr>
          <a:lstStyle/>
          <a:p>
            <a:r>
              <a:rPr lang="pl-PL" sz="3600" dirty="0"/>
              <a:t>Relevantni dokumenti i zakonski okvir</a:t>
            </a:r>
            <a:endParaRPr lang="en-US" sz="36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316C2-F865-12A0-E67C-D12400BAF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11550" y="1598613"/>
            <a:ext cx="5477522" cy="4262436"/>
          </a:xfrm>
        </p:spPr>
        <p:txBody>
          <a:bodyPr>
            <a:normAutofit fontScale="85000" lnSpcReduction="10000"/>
          </a:bodyPr>
          <a:lstStyle/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hr-HR" sz="1800" b="1" i="0" u="none" strike="noStrike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hr-HR" sz="18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1800" b="1" i="0" u="none" strike="noStrike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/ Akti</a:t>
            </a:r>
          </a:p>
          <a:p>
            <a:pPr marL="0" algn="ctr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US" sz="1800" b="0" i="0" u="none" strike="noStrike" dirty="0">
              <a:effectLst/>
              <a:latin typeface="+mj-lt"/>
            </a:endParaRP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Zakon o državnim potporama (Narodne novine, br. 47/14)</a:t>
            </a: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Zakon o izmjenama i dopunama Zakona o državnim potporama (Narodne novine, br. 69/17)</a:t>
            </a: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Pravilnik o dostavi prijedloga državnih potpora, podataka o državnim potporama i potporama male vrijednosti te registru državnih potpora i potpora male vrijednosti (Narodne novine, br. 125/17)</a:t>
            </a: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Obavijest Komisije o pojmu državne potpore iz članka 107. stavka 1. Ugovora o funkcioniranju Europske unije (SLEU, C262,19.7.2016.)</a:t>
            </a:r>
          </a:p>
          <a:p>
            <a:pPr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hr-HR" sz="1800" b="0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Pravilnik o dodjeli regionalnih potpora</a:t>
            </a:r>
          </a:p>
          <a:p>
            <a:pPr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hr-HR" sz="1800" b="0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 Smjernice o regionalnoj pomoći (2022–2027)</a:t>
            </a:r>
          </a:p>
          <a:p>
            <a:pPr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hr-HR" sz="1800" b="0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b="0" i="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Uredba (EU) br. 651/2014 – GBER</a:t>
            </a:r>
          </a:p>
          <a:p>
            <a:pPr marL="285750" indent="-285750" algn="l" rtl="0" eaLnBrk="1" fontAlgn="ctr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8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Zakon o proračunu I financijskoj kontroli</a:t>
            </a:r>
            <a:endParaRPr lang="hr-HR" sz="1800" b="0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FB0C71B5-B319-8606-E607-58B1BEA4B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9072" y="446088"/>
            <a:ext cx="4615540" cy="49071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Svrha </a:t>
            </a:r>
          </a:p>
          <a:p>
            <a:pPr marL="0" indent="0">
              <a:buNone/>
            </a:pPr>
            <a:endParaRPr lang="hr-HR" b="1" dirty="0"/>
          </a:p>
          <a:p>
            <a:r>
              <a:rPr lang="hr-HR" dirty="0"/>
              <a:t>Regulira dodjelu i praćenje državnih potpora. Definira kriterije, procedure i maksimalne iznose po regijama</a:t>
            </a:r>
          </a:p>
          <a:p>
            <a:r>
              <a:rPr lang="hr-HR" dirty="0"/>
              <a:t>Definiraju regije EU koje imaju pravo na dodatnu potporu i maksimalne intenzitete</a:t>
            </a:r>
          </a:p>
          <a:p>
            <a:r>
              <a:rPr lang="hr-HR" dirty="0"/>
              <a:t>Omogućuje određene potpore bez prethodne notifikacije Komisiji</a:t>
            </a:r>
          </a:p>
          <a:p>
            <a:r>
              <a:rPr lang="hr-HR" dirty="0"/>
              <a:t>Postupci odobravanja i kontrole financijskih sredstava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758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945BCE-1347-73A5-A38C-E338FA829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353" y="624110"/>
            <a:ext cx="9498259" cy="1280890"/>
          </a:xfrm>
        </p:spPr>
        <p:txBody>
          <a:bodyPr>
            <a:normAutofit/>
          </a:bodyPr>
          <a:lstStyle/>
          <a:p>
            <a:r>
              <a:rPr lang="hr-HR" dirty="0"/>
              <a:t>Nacionalna klasifikacija prostornih jedinica za statistiku)-NUTS 2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ADD078-B575-D6F3-C73D-90ECB836B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0023" y="2133599"/>
            <a:ext cx="9764589" cy="3912093"/>
          </a:xfrm>
        </p:spPr>
        <p:txBody>
          <a:bodyPr>
            <a:normAutofit/>
          </a:bodyPr>
          <a:lstStyle/>
          <a:p>
            <a:r>
              <a:rPr lang="hr-HR" b="1" dirty="0"/>
              <a:t>Sustav NUTS </a:t>
            </a:r>
            <a:r>
              <a:rPr lang="hr-HR" dirty="0"/>
              <a:t>(franc. </a:t>
            </a:r>
            <a:r>
              <a:rPr lang="hr-HR" dirty="0" err="1"/>
              <a:t>Nomenclature</a:t>
            </a:r>
            <a:r>
              <a:rPr lang="hr-HR" dirty="0"/>
              <a:t> </a:t>
            </a:r>
            <a:r>
              <a:rPr lang="hr-HR" dirty="0" err="1"/>
              <a:t>des</a:t>
            </a:r>
            <a:r>
              <a:rPr lang="hr-HR" dirty="0"/>
              <a:t> </a:t>
            </a:r>
            <a:r>
              <a:rPr lang="hr-HR" dirty="0" err="1"/>
              <a:t>unités</a:t>
            </a:r>
            <a:r>
              <a:rPr lang="hr-HR" dirty="0"/>
              <a:t> </a:t>
            </a:r>
            <a:r>
              <a:rPr lang="hr-HR" dirty="0" err="1"/>
              <a:t>territoriales</a:t>
            </a:r>
            <a:r>
              <a:rPr lang="hr-HR" dirty="0"/>
              <a:t> </a:t>
            </a:r>
            <a:r>
              <a:rPr lang="hr-HR" dirty="0" err="1"/>
              <a:t>statistiques</a:t>
            </a:r>
            <a:r>
              <a:rPr lang="hr-HR" dirty="0"/>
              <a:t>, hrv. Nacionalna klasifikacija prostornih jedinica za statistiku) je hijerarhijski sustav prostorne podjele Europske unije koji služi za potrebe regionalne statistike, socioekonomskih analiza i učinkovito vođenje regionalne razvojne politike, a osobito je važan za dodjelu sredstava iz EU fondova. </a:t>
            </a:r>
          </a:p>
          <a:p>
            <a:r>
              <a:rPr lang="hr-HR" b="1" dirty="0"/>
              <a:t>Kako se određuju NUTS 2 regije?</a:t>
            </a:r>
          </a:p>
          <a:p>
            <a:pPr marL="0" indent="0">
              <a:buNone/>
            </a:pPr>
            <a:r>
              <a:rPr lang="hr-HR" dirty="0"/>
              <a:t>Određivanje NUTS regija temelji se na kombinaciji administrativnih i demografskih kriterija. Primarni kriterij je postojanje postojećih administrativnih jedinica unutar države. Ako administrativne granice ne odgovaraju potrebnim pragovima stanovništva, grupiraju se susjedne manje administrativne jedinice (županije u slučaju Hrvatske) kako bi se stvorile neadministrativne statističke regije. </a:t>
            </a:r>
          </a:p>
        </p:txBody>
      </p:sp>
    </p:spTree>
    <p:extLst>
      <p:ext uri="{BB962C8B-B14F-4D97-AF65-F5344CB8AC3E}">
        <p14:creationId xmlns:p14="http://schemas.microsoft.com/office/powerpoint/2010/main" val="341933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94E8B-DB20-E340-3AF1-0E5BCD55D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7275" y="624110"/>
            <a:ext cx="9347338" cy="1280890"/>
          </a:xfrm>
        </p:spPr>
        <p:txBody>
          <a:bodyPr>
            <a:normAutofit/>
          </a:bodyPr>
          <a:lstStyle/>
          <a:p>
            <a:r>
              <a:rPr lang="hr-HR" dirty="0"/>
              <a:t>Ključni kriteriji za NUTS 2 razinu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6DA23-995B-CA87-21AA-ED46D2D9B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231" y="2133600"/>
            <a:ext cx="9489381" cy="3777622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Ključni kriteriji za NUTS 2 razinu su:</a:t>
            </a:r>
          </a:p>
          <a:p>
            <a:r>
              <a:rPr lang="hr-HR" dirty="0">
                <a:solidFill>
                  <a:schemeClr val="tx1"/>
                </a:solidFill>
              </a:rPr>
              <a:t>Demografski prag: Regije trebaju imati, u pravilu, između 800.000 i 3.000.000 stanovnika.</a:t>
            </a:r>
          </a:p>
          <a:p>
            <a:r>
              <a:rPr lang="hr-HR" dirty="0">
                <a:solidFill>
                  <a:schemeClr val="tx1"/>
                </a:solidFill>
              </a:rPr>
              <a:t>Gospodarski kriterij: Uz broj stanovnika, bitan je i kriterij razvijenosti, mjereno BDP-om po stanovniku u odnosu na prosjek EU, što utječe na visinu dodijeljenih potpora. </a:t>
            </a:r>
          </a:p>
          <a:p>
            <a:r>
              <a:rPr lang="hr-HR" dirty="0">
                <a:solidFill>
                  <a:schemeClr val="tx1"/>
                </a:solidFill>
              </a:rPr>
              <a:t>Promjene NUTS regija moguće su, u pravilu, u razmacima ne kraćim od tri godine, a prijedloge promjena Eurostatu upućuju države članice. </a:t>
            </a:r>
          </a:p>
        </p:txBody>
      </p:sp>
    </p:spTree>
    <p:extLst>
      <p:ext uri="{BB962C8B-B14F-4D97-AF65-F5344CB8AC3E}">
        <p14:creationId xmlns:p14="http://schemas.microsoft.com/office/powerpoint/2010/main" val="298537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BAD1C-7E2F-283C-7C9B-D3A5DA1D1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41" y="624110"/>
            <a:ext cx="9373971" cy="1280890"/>
          </a:xfrm>
        </p:spPr>
        <p:txBody>
          <a:bodyPr>
            <a:normAutofit/>
          </a:bodyPr>
          <a:lstStyle/>
          <a:p>
            <a:r>
              <a:rPr lang="hr-HR" dirty="0"/>
              <a:t>Zakonodavni okvir na EU i HR nivou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50E93-18FA-8418-2A8F-09933EE27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41" y="2133600"/>
            <a:ext cx="9373971" cy="377762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EU nivo (Europska unija)</a:t>
            </a:r>
          </a:p>
          <a:p>
            <a:pPr marL="0" indent="0">
              <a:buNone/>
            </a:pPr>
            <a:r>
              <a:rPr lang="hr-HR" dirty="0"/>
              <a:t>Temeljni dokument je Uredba (EZ) br. 1059/2003 Europskog parlamenta i Vijeća od 26. svibnja 2003. o uspostavi zajedničke klasifikacije prostornih jedinica za statistiku (NUTS). Ova Uredba i njezine naknadne izmjene obvezuju sve države članice na primjenu jedinstvenog sustava klasifikacije radi osiguranja usporedivih regionalnih statistika u cijeloj Uniji. </a:t>
            </a:r>
          </a:p>
          <a:p>
            <a:r>
              <a:rPr lang="hr-HR" dirty="0"/>
              <a:t>HR nivo (Republika Hrvatska)</a:t>
            </a:r>
          </a:p>
          <a:p>
            <a:pPr marL="0" indent="0">
              <a:buNone/>
            </a:pPr>
            <a:r>
              <a:rPr lang="hr-HR" dirty="0"/>
              <a:t>Hrvatska je usvojila NUTS klasifikaciju 2007. godine, a najnovija klasifikacija koja je u primjeni donesena je krajem 2019. </a:t>
            </a:r>
          </a:p>
          <a:p>
            <a:pPr marL="0" indent="0">
              <a:buNone/>
            </a:pPr>
            <a:r>
              <a:rPr lang="hr-HR" dirty="0"/>
              <a:t>Nacionalna klasifikacija statističkih regija 2021. (HR_NUTS 2021.) donesena je Pravilnikom koji je objavljen u Narodnim novinama br. 125/2019. Ovim nacionalnim aktom formalno je uspostavljena podjela na četiri NUTS 2 regije koja se primjenjuje od 1. siječnja 2021. za statističke svrhe, a od 1. siječnja 2022. za potrebe regionalnih potpora. </a:t>
            </a:r>
          </a:p>
        </p:txBody>
      </p:sp>
    </p:spTree>
    <p:extLst>
      <p:ext uri="{BB962C8B-B14F-4D97-AF65-F5344CB8AC3E}">
        <p14:creationId xmlns:p14="http://schemas.microsoft.com/office/powerpoint/2010/main" val="244587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ED2C0-47F0-5A36-93A8-B2A6CA5A407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30737" y="580008"/>
            <a:ext cx="10155237" cy="445293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</a:rPr>
              <a:t>Hrvatska sa svoje četiri NUTS 2 regije spada u zemlje s manjim brojem NUTS 2 jedinica u EU. Njezina struktura je specifična jer su neke druge, veće države, podijeljene na znatno veći broj regija radi učinkovitije provedbe regionalne politike i statističke analize. </a:t>
            </a:r>
          </a:p>
          <a:p>
            <a:r>
              <a:rPr lang="hr-HR" dirty="0">
                <a:solidFill>
                  <a:schemeClr val="tx1"/>
                </a:solidFill>
              </a:rPr>
              <a:t>Evo usporedbe NUTS 2 struktura u različitim državama EU-a: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B11C8-719B-A507-3667-EC9BA4E19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64661"/>
              </p:ext>
            </p:extLst>
          </p:nvPr>
        </p:nvGraphicFramePr>
        <p:xfrm>
          <a:off x="4101483" y="2322130"/>
          <a:ext cx="4545367" cy="3816446"/>
        </p:xfrm>
        <a:graphic>
          <a:graphicData uri="http://schemas.openxmlformats.org/drawingml/2006/table">
            <a:tbl>
              <a:tblPr firstRow="1" firstCol="1" bandRow="1"/>
              <a:tblGrid>
                <a:gridCol w="910353">
                  <a:extLst>
                    <a:ext uri="{9D8B030D-6E8A-4147-A177-3AD203B41FA5}">
                      <a16:colId xmlns:a16="http://schemas.microsoft.com/office/drawing/2014/main" val="315098040"/>
                    </a:ext>
                  </a:extLst>
                </a:gridCol>
                <a:gridCol w="820793">
                  <a:extLst>
                    <a:ext uri="{9D8B030D-6E8A-4147-A177-3AD203B41FA5}">
                      <a16:colId xmlns:a16="http://schemas.microsoft.com/office/drawing/2014/main" val="974207655"/>
                    </a:ext>
                  </a:extLst>
                </a:gridCol>
                <a:gridCol w="2814221">
                  <a:extLst>
                    <a:ext uri="{9D8B030D-6E8A-4147-A177-3AD203B41FA5}">
                      <a16:colId xmlns:a16="http://schemas.microsoft.com/office/drawing/2014/main" val="1043350076"/>
                    </a:ext>
                  </a:extLst>
                </a:gridCol>
              </a:tblGrid>
              <a:tr h="509847"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Država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Broj NUTS 2 regija (približno)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Napomena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98529"/>
                  </a:ext>
                </a:extLst>
              </a:tr>
              <a:tr h="488272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Hrvatska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Relativno mali broj, nedavno povećan s 2 na 4 radi bolje usklađenosti sa EU kriterijima populacijskih pragova.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030735"/>
                  </a:ext>
                </a:extLst>
              </a:tr>
              <a:tr h="517420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Njemačka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Ima velik broj regija, često usklađenih s administrativnim </a:t>
                      </a:r>
                      <a:r>
                        <a:rPr lang="hr-HR" sz="110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Regierungsbezirke</a:t>
                      </a:r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967282"/>
                  </a:ext>
                </a:extLst>
              </a:tr>
              <a:tr h="485756"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Francuska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Uključuje i prekomorske regije; regija glavnog grada </a:t>
                      </a:r>
                      <a:r>
                        <a:rPr lang="hr-HR" sz="110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Île</a:t>
                      </a:r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-de-France je izrazito velika po stanovništvu (oko 12.4 milijuna).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23440"/>
                  </a:ext>
                </a:extLst>
              </a:tr>
              <a:tr h="346229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Italija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Regija Lombardija (oko 10 milijuna stanovnika) je jedna od najvećih u EU.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09756"/>
                  </a:ext>
                </a:extLst>
              </a:tr>
              <a:tr h="363985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Poljska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Broj NUTS 2 regija odgovara broju vojvodstava (administrativnih jedinica).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688689"/>
                  </a:ext>
                </a:extLst>
              </a:tr>
              <a:tr h="388065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Španjolska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Regija Andaluzija ima velik broj stanovnika (oko 8.6 milijuna).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577886"/>
                  </a:ext>
                </a:extLst>
              </a:tr>
              <a:tr h="517420">
                <a:tc>
                  <a:txBody>
                    <a:bodyPr/>
                    <a:lstStyle/>
                    <a:p>
                      <a:r>
                        <a:rPr lang="hr-HR" sz="1100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Slovenija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/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Manja država podijeljena na dvije regije: Istočnu i Zapadnu Sloveniju.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38" marR="41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011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641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8C77-3A0C-66F8-1025-F5C2CC0F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Ključne razlike u usporedbi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4309B-3672-A1B3-ADC2-6F0ECD14A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5836"/>
            <a:ext cx="8915400" cy="4375385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/>
              <a:t>Populacijski kriterij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EU uredba: optimalno 800.000 – 3 </a:t>
            </a:r>
            <a:r>
              <a:rPr lang="hr-HR" dirty="0" err="1"/>
              <a:t>mil</a:t>
            </a:r>
            <a:r>
              <a:rPr lang="hr-HR" dirty="0"/>
              <a:t>. stanovnika (NUTS 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 praksi velike razlike među državama.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Novi hrvatski ustroj ≈ 1 </a:t>
            </a:r>
            <a:r>
              <a:rPr lang="hr-HR" dirty="0" err="1"/>
              <a:t>mil</a:t>
            </a:r>
            <a:r>
              <a:rPr lang="hr-HR" dirty="0"/>
              <a:t>. stanovnika po regiji → bliže EU prosjeku.</a:t>
            </a:r>
          </a:p>
          <a:p>
            <a:r>
              <a:rPr lang="hr-HR" b="1" dirty="0"/>
              <a:t>Administrativna vs. statistička podjela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Velike države (npr. Njemačka, Poljska) koriste administrativne jedinice kao NUTS 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Manje države (Hrvatska, Slovenija, Irska) koriste </a:t>
            </a:r>
            <a:r>
              <a:rPr lang="hr-HR" b="1" dirty="0"/>
              <a:t>statističke</a:t>
            </a:r>
            <a:r>
              <a:rPr lang="hr-HR" dirty="0"/>
              <a:t>, neadministrativne cjeline.</a:t>
            </a:r>
          </a:p>
          <a:p>
            <a:r>
              <a:rPr lang="hr-HR" b="1" dirty="0"/>
              <a:t>Intenzitet potpora / EU fondovi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NUTS 2 definira pravo na veće EU potpore prema BDP-u po stanovniku.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Novi model omogućuje Hrvatskoj (bez Zagreba) viši intenzitet potpore.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Primarni cilj: bolje korištenje EU kohezijske politike.</a:t>
            </a:r>
          </a:p>
          <a:p>
            <a:r>
              <a:rPr lang="hr-HR" b="1" dirty="0"/>
              <a:t>Zaključak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Hrvatska je prilagodila NUTS 2 podjelu radi učinkovitijeg korištenja fondova.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Sada je strukturirana slično manjim i srednje velikim državama EU-a.</a:t>
            </a:r>
          </a:p>
        </p:txBody>
      </p:sp>
    </p:spTree>
    <p:extLst>
      <p:ext uri="{BB962C8B-B14F-4D97-AF65-F5344CB8AC3E}">
        <p14:creationId xmlns:p14="http://schemas.microsoft.com/office/powerpoint/2010/main" val="3384029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712B10C7CB7342BE46474C0AF58BCF" ma:contentTypeVersion="7" ma:contentTypeDescription="Create a new document." ma:contentTypeScope="" ma:versionID="e8bacdf1772cb639a4801b49683a28af">
  <xsd:schema xmlns:xsd="http://www.w3.org/2001/XMLSchema" xmlns:xs="http://www.w3.org/2001/XMLSchema" xmlns:p="http://schemas.microsoft.com/office/2006/metadata/properties" xmlns:ns2="8a45644e-5938-492e-86e6-9181bec98e1d" targetNamespace="http://schemas.microsoft.com/office/2006/metadata/properties" ma:root="true" ma:fieldsID="41f39b84ce673d17abe9c2c8f54710c5" ns2:_="">
    <xsd:import namespace="8a45644e-5938-492e-86e6-9181bec98e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45644e-5938-492e-86e6-9181bec98e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63CC73-7AA8-4AF0-B495-11F700111188}"/>
</file>

<file path=customXml/itemProps2.xml><?xml version="1.0" encoding="utf-8"?>
<ds:datastoreItem xmlns:ds="http://schemas.openxmlformats.org/officeDocument/2006/customXml" ds:itemID="{3BD0CED8-CD29-47A9-9BE5-AA3BCE75624C}"/>
</file>

<file path=customXml/itemProps3.xml><?xml version="1.0" encoding="utf-8"?>
<ds:datastoreItem xmlns:ds="http://schemas.openxmlformats.org/officeDocument/2006/customXml" ds:itemID="{4AF2CB40-4D35-4935-8FEF-747A2A2275F4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749</TotalTime>
  <Words>2318</Words>
  <Application>Microsoft Office PowerPoint</Application>
  <PresentationFormat>Widescreen</PresentationFormat>
  <Paragraphs>222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Century Gothic</vt:lpstr>
      <vt:lpstr>Courier New</vt:lpstr>
      <vt:lpstr>Symbol</vt:lpstr>
      <vt:lpstr>Times New Roman</vt:lpstr>
      <vt:lpstr>Wingdings</vt:lpstr>
      <vt:lpstr>Wingdings 3</vt:lpstr>
      <vt:lpstr>Wisp</vt:lpstr>
      <vt:lpstr> Karta regionalnih potpora Republike Hrvatske Razdoblja 2014.–2020., 2021., 2022.–2027., izmjene i dopune </vt:lpstr>
      <vt:lpstr>Sadržaj:</vt:lpstr>
      <vt:lpstr>Regionalne potpore</vt:lpstr>
      <vt:lpstr>Relevantni dokumenti i zakonski okvir</vt:lpstr>
      <vt:lpstr>Nacionalna klasifikacija prostornih jedinica za statistiku)-NUTS 2</vt:lpstr>
      <vt:lpstr>Ključni kriteriji za NUTS 2 razinu  </vt:lpstr>
      <vt:lpstr>Zakonodavni okvir na EU i HR nivou </vt:lpstr>
      <vt:lpstr>PowerPoint Presentation</vt:lpstr>
      <vt:lpstr>Ključne razlike u usporedbi </vt:lpstr>
      <vt:lpstr>Što je karta regionalnih potpora?</vt:lpstr>
      <vt:lpstr>Karta regionalnih potpora RH za razdoblje 2014.-2020.  </vt:lpstr>
      <vt:lpstr>Problem stare podjele na NUTS 2 regije</vt:lpstr>
      <vt:lpstr>Nova podjela RH na četiri statističke NUTS 2 regije  </vt:lpstr>
      <vt:lpstr>Karta regionalnih potpora RH u primjeni od 1. siječnja 2022. </vt:lpstr>
      <vt:lpstr>Karta regionalnih potpora RH u primjeni od 1. siječnja 2022.  </vt:lpstr>
      <vt:lpstr>Nova Karta regionalnih potpora 2022.–2027.</vt:lpstr>
      <vt:lpstr>Nova Karta regionalnih potpora 2022.–2027.</vt:lpstr>
      <vt:lpstr>Najveće promjene u odnosu na prethodnu kartu</vt:lpstr>
      <vt:lpstr>Izmjena Karte regionalnih potpora – Sisačko-moslavačka županija </vt:lpstr>
      <vt:lpstr>Dopuna karte za STEP projekte</vt:lpstr>
      <vt:lpstr>Usporedba ranih i novih Smjernica EK (reg. potpore)</vt:lpstr>
      <vt:lpstr>Tablica s intenzitetima potpora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Karta regionalnih potpora Republike Hrvatske Razdoblja 2014.–2020., 2021., 2022.–2027., izmjene i dopune</dc:title>
  <dc:creator>Tea Kovač</dc:creator>
  <cp:lastModifiedBy>Silvia Sivrić</cp:lastModifiedBy>
  <cp:revision>19</cp:revision>
  <dcterms:created xsi:type="dcterms:W3CDTF">2025-11-07T12:23:19Z</dcterms:created>
  <dcterms:modified xsi:type="dcterms:W3CDTF">2025-12-12T11:24:44Z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0x010100EB712B10C7CB7342BE46474C0AF58BCF</vt:lpwstr>
  </property>
</Properties>
</file>