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diagrams/data12.xml" ContentType="application/vnd.openxmlformats-officedocument.drawingml.diagramData+xml"/>
  <Override PartName="/ppt/diagrams/data13.xml" ContentType="application/vnd.openxmlformats-officedocument.drawingml.diagramData+xml"/>
  <Override PartName="/ppt/diagrams/data14.xml" ContentType="application/vnd.openxmlformats-officedocument.drawingml.diagramData+xml"/>
  <Override PartName="/ppt/diagrams/data15.xml" ContentType="application/vnd.openxmlformats-officedocument.drawingml.diagramData+xml"/>
  <Override PartName="/ppt/diagrams/data1.xml" ContentType="application/vnd.openxmlformats-officedocument.drawingml.diagramData+xml"/>
  <Override PartName="/ppt/diagrams/data16.xml" ContentType="application/vnd.openxmlformats-officedocument.drawingml.diagramData+xml"/>
  <Override PartName="/ppt/diagrams/data17.xml" ContentType="application/vnd.openxmlformats-officedocument.drawingml.diagramData+xml"/>
  <Override PartName="/ppt/diagrams/data18.xml" ContentType="application/vnd.openxmlformats-officedocument.drawingml.diagramData+xml"/>
  <Override PartName="/ppt/diagrams/data19.xml" ContentType="application/vnd.openxmlformats-officedocument.drawingml.diagramData+xml"/>
  <Override PartName="/ppt/diagrams/data2.xml" ContentType="application/vnd.openxmlformats-officedocument.drawingml.diagramData+xml"/>
  <Override PartName="/ppt/diagrams/data20.xml" ContentType="application/vnd.openxmlformats-officedocument.drawingml.diagramData+xml"/>
  <Override PartName="/ppt/diagrams/data21.xml" ContentType="application/vnd.openxmlformats-officedocument.drawingml.diagramData+xml"/>
  <Override PartName="/ppt/diagrams/data22.xml" ContentType="application/vnd.openxmlformats-officedocument.drawingml.diagramData+xml"/>
  <Override PartName="/ppt/diagrams/data23.xml" ContentType="application/vnd.openxmlformats-officedocument.drawingml.diagramData+xml"/>
  <Override PartName="/ppt/diagrams/data3.xml" ContentType="application/vnd.openxmlformats-officedocument.drawingml.diagramData+xml"/>
  <Override PartName="/ppt/diagrams/data24.xml" ContentType="application/vnd.openxmlformats-officedocument.drawingml.diagramData+xml"/>
  <Override PartName="/ppt/diagrams/data25.xml" ContentType="application/vnd.openxmlformats-officedocument.drawingml.diagramData+xml"/>
  <Override PartName="/ppt/diagrams/data26.xml" ContentType="application/vnd.openxmlformats-officedocument.drawingml.diagramData+xml"/>
  <Override PartName="/ppt/diagrams/data27.xml" ContentType="application/vnd.openxmlformats-officedocument.drawingml.diagramData+xml"/>
  <Override PartName="/ppt/diagrams/data4.xml" ContentType="application/vnd.openxmlformats-officedocument.drawingml.diagramData+xml"/>
  <Override PartName="/ppt/diagrams/data28.xml" ContentType="application/vnd.openxmlformats-officedocument.drawingml.diagramData+xml"/>
  <Override PartName="/ppt/diagrams/data29.xml" ContentType="application/vnd.openxmlformats-officedocument.drawingml.diagramData+xml"/>
  <Override PartName="/ppt/diagrams/data5.xml" ContentType="application/vnd.openxmlformats-officedocument.drawingml.diagramData+xml"/>
  <Override PartName="/ppt/diagrams/data6.xml" ContentType="application/vnd.openxmlformats-officedocument.drawingml.diagramData+xml"/>
  <Override PartName="/ppt/diagrams/data7.xml" ContentType="application/vnd.openxmlformats-officedocument.drawingml.diagramData+xml"/>
  <Override PartName="/ppt/diagrams/data8.xml" ContentType="application/vnd.openxmlformats-officedocument.drawingml.diagramData+xml"/>
  <Override PartName="/ppt/diagrams/data9.xml" ContentType="application/vnd.openxmlformats-officedocument.drawingml.diagramData+xml"/>
  <Override PartName="/ppt/diagrams/data10.xml" ContentType="application/vnd.openxmlformats-officedocument.drawingml.diagramData+xml"/>
  <Override PartName="/ppt/diagrams/data11.xml" ContentType="application/vnd.openxmlformats-officedocument.drawingml.diagramData+xml"/>
  <Override PartName="/ppt/slideMasters/slideMaster1.xml" ContentType="application/vnd.openxmlformats-officedocument.presentationml.slideMaster+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notesSlides/notesSlide1.xml" ContentType="application/vnd.openxmlformats-officedocument.presentationml.notesSlid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diagrams/layout10.xml" ContentType="application/vnd.openxmlformats-officedocument.drawingml.diagramLayout+xml"/>
  <Override PartName="/ppt/diagrams/quickStyle10.xml" ContentType="application/vnd.openxmlformats-officedocument.drawingml.diagramStyle+xml"/>
  <Override PartName="/ppt/diagrams/colors10.xml" ContentType="application/vnd.openxmlformats-officedocument.drawingml.diagramColors+xml"/>
  <Override PartName="/ppt/diagrams/drawing10.xml" ContentType="application/vnd.ms-office.drawingml.diagramDrawing+xml"/>
  <Override PartName="/ppt/diagrams/layout11.xml" ContentType="application/vnd.openxmlformats-officedocument.drawingml.diagramLayout+xml"/>
  <Override PartName="/ppt/diagrams/quickStyle11.xml" ContentType="application/vnd.openxmlformats-officedocument.drawingml.diagramStyle+xml"/>
  <Override PartName="/ppt/diagrams/colors11.xml" ContentType="application/vnd.openxmlformats-officedocument.drawingml.diagramColors+xml"/>
  <Override PartName="/ppt/diagrams/drawing11.xml" ContentType="application/vnd.ms-office.drawingml.diagramDrawing+xml"/>
  <Override PartName="/ppt/diagrams/layout12.xml" ContentType="application/vnd.openxmlformats-officedocument.drawingml.diagramLayout+xml"/>
  <Override PartName="/ppt/diagrams/quickStyle12.xml" ContentType="application/vnd.openxmlformats-officedocument.drawingml.diagramStyle+xml"/>
  <Override PartName="/ppt/diagrams/colors12.xml" ContentType="application/vnd.openxmlformats-officedocument.drawingml.diagramColors+xml"/>
  <Override PartName="/ppt/diagrams/drawing12.xml" ContentType="application/vnd.ms-office.drawingml.diagramDrawing+xml"/>
  <Override PartName="/ppt/diagrams/layout13.xml" ContentType="application/vnd.openxmlformats-officedocument.drawingml.diagramLayout+xml"/>
  <Override PartName="/ppt/diagrams/quickStyle13.xml" ContentType="application/vnd.openxmlformats-officedocument.drawingml.diagramStyle+xml"/>
  <Override PartName="/ppt/diagrams/colors13.xml" ContentType="application/vnd.openxmlformats-officedocument.drawingml.diagramColors+xml"/>
  <Override PartName="/ppt/diagrams/drawing13.xml" ContentType="application/vnd.ms-office.drawingml.diagramDrawing+xml"/>
  <Override PartName="/ppt/diagrams/layout14.xml" ContentType="application/vnd.openxmlformats-officedocument.drawingml.diagramLayout+xml"/>
  <Override PartName="/ppt/diagrams/quickStyle14.xml" ContentType="application/vnd.openxmlformats-officedocument.drawingml.diagramStyle+xml"/>
  <Override PartName="/ppt/diagrams/colors14.xml" ContentType="application/vnd.openxmlformats-officedocument.drawingml.diagramColors+xml"/>
  <Override PartName="/ppt/diagrams/drawing14.xml" ContentType="application/vnd.ms-office.drawingml.diagramDrawing+xml"/>
  <Override PartName="/ppt/diagrams/layout16.xml" ContentType="application/vnd.openxmlformats-officedocument.drawingml.diagramLayout+xml"/>
  <Override PartName="/ppt/diagrams/layout27.xml" ContentType="application/vnd.openxmlformats-officedocument.drawingml.diagramLayout+xml"/>
  <Override PartName="/ppt/diagrams/quickStyle27.xml" ContentType="application/vnd.openxmlformats-officedocument.drawingml.diagramStyle+xml"/>
  <Override PartName="/ppt/diagrams/colors27.xml" ContentType="application/vnd.openxmlformats-officedocument.drawingml.diagramColors+xml"/>
  <Override PartName="/ppt/diagrams/drawing27.xml" ContentType="application/vnd.ms-office.drawingml.diagramDrawing+xml"/>
  <Override PartName="/ppt/diagrams/layout18.xml" ContentType="application/vnd.openxmlformats-officedocument.drawingml.diagramLayout+xml"/>
  <Override PartName="/ppt/diagrams/layout28.xml" ContentType="application/vnd.openxmlformats-officedocument.drawingml.diagramLayout+xml"/>
  <Override PartName="/ppt/diagrams/quickStyle28.xml" ContentType="application/vnd.openxmlformats-officedocument.drawingml.diagramStyle+xml"/>
  <Override PartName="/ppt/diagrams/colors28.xml" ContentType="application/vnd.openxmlformats-officedocument.drawingml.diagramColors+xml"/>
  <Override PartName="/ppt/diagrams/drawing28.xml" ContentType="application/vnd.ms-office.drawingml.diagramDrawing+xml"/>
  <Override PartName="/ppt/diagrams/quickStyle18.xml" ContentType="application/vnd.openxmlformats-officedocument.drawingml.diagramStyle+xml"/>
  <Override PartName="/ppt/diagrams/layout29.xml" ContentType="application/vnd.openxmlformats-officedocument.drawingml.diagramLayout+xml"/>
  <Override PartName="/ppt/diagrams/quickStyle15.xml" ContentType="application/vnd.openxmlformats-officedocument.drawingml.diagramStyle+xml"/>
  <Override PartName="/ppt/diagrams/colors29.xml" ContentType="application/vnd.openxmlformats-officedocument.drawingml.diagramColors+xml"/>
  <Override PartName="/ppt/diagrams/drawing29.xml" ContentType="application/vnd.ms-office.drawingml.diagramDrawing+xml"/>
  <Override PartName="/ppt/diagrams/layout15.xml" ContentType="application/vnd.openxmlformats-officedocument.drawingml.diagramLayout+xml"/>
  <Override PartName="/ppt/diagrams/colors18.xml" ContentType="application/vnd.openxmlformats-officedocument.drawingml.diagramColors+xml"/>
  <Override PartName="/ppt/diagrams/drawing18.xml" ContentType="application/vnd.ms-office.drawingml.diagramDrawing+xml"/>
  <Override PartName="/ppt/diagrams/quickStyle16.xml" ContentType="application/vnd.openxmlformats-officedocument.drawingml.diagramStyle+xml"/>
  <Override PartName="/ppt/diagrams/layout19.xml" ContentType="application/vnd.openxmlformats-officedocument.drawingml.diagramLayout+xml"/>
  <Override PartName="/ppt/diagrams/quickStyle19.xml" ContentType="application/vnd.openxmlformats-officedocument.drawingml.diagramStyle+xml"/>
  <Override PartName="/ppt/diagrams/colors19.xml" ContentType="application/vnd.openxmlformats-officedocument.drawingml.diagramColors+xml"/>
  <Override PartName="/ppt/diagrams/drawing19.xml" ContentType="application/vnd.ms-office.drawingml.diagramDrawing+xml"/>
  <Override PartName="/ppt/diagrams/colors16.xml" ContentType="application/vnd.openxmlformats-officedocument.drawingml.diagramColors+xml"/>
  <Override PartName="/ppt/diagrams/layout20.xml" ContentType="application/vnd.openxmlformats-officedocument.drawingml.diagramLayout+xml"/>
  <Override PartName="/ppt/diagrams/quickStyle20.xml" ContentType="application/vnd.openxmlformats-officedocument.drawingml.diagramStyle+xml"/>
  <Override PartName="/ppt/diagrams/colors20.xml" ContentType="application/vnd.openxmlformats-officedocument.drawingml.diagramColors+xml"/>
  <Override PartName="/ppt/diagrams/drawing20.xml" ContentType="application/vnd.ms-office.drawingml.diagramDrawing+xml"/>
  <Override PartName="/ppt/diagrams/drawing16.xml" ContentType="application/vnd.ms-office.drawingml.diagramDrawing+xml"/>
  <Override PartName="/ppt/diagrams/layout21.xml" ContentType="application/vnd.openxmlformats-officedocument.drawingml.diagramLayout+xml"/>
  <Override PartName="/ppt/diagrams/quickStyle21.xml" ContentType="application/vnd.openxmlformats-officedocument.drawingml.diagramStyle+xml"/>
  <Override PartName="/ppt/diagrams/colors21.xml" ContentType="application/vnd.openxmlformats-officedocument.drawingml.diagramColors+xml"/>
  <Override PartName="/ppt/diagrams/drawing21.xml" ContentType="application/vnd.ms-office.drawingml.diagramDrawing+xml"/>
  <Override PartName="/ppt/diagrams/drawing15.xml" ContentType="application/vnd.ms-office.drawingml.diagramDrawing+xml"/>
  <Override PartName="/ppt/diagrams/layout22.xml" ContentType="application/vnd.openxmlformats-officedocument.drawingml.diagramLayout+xml"/>
  <Override PartName="/ppt/diagrams/quickStyle22.xml" ContentType="application/vnd.openxmlformats-officedocument.drawingml.diagramStyle+xml"/>
  <Override PartName="/ppt/diagrams/colors22.xml" ContentType="application/vnd.openxmlformats-officedocument.drawingml.diagramColors+xml"/>
  <Override PartName="/ppt/diagrams/drawing22.xml" ContentType="application/vnd.ms-office.drawingml.diagramDrawing+xml"/>
  <Override PartName="/ppt/diagrams/layout17.xml" ContentType="application/vnd.openxmlformats-officedocument.drawingml.diagramLayout+xml"/>
  <Override PartName="/ppt/diagrams/colors15.xml" ContentType="application/vnd.openxmlformats-officedocument.drawingml.diagramColors+xml"/>
  <Override PartName="/ppt/diagrams/layout23.xml" ContentType="application/vnd.openxmlformats-officedocument.drawingml.diagramLayout+xml"/>
  <Override PartName="/ppt/diagrams/quickStyle23.xml" ContentType="application/vnd.openxmlformats-officedocument.drawingml.diagramStyle+xml"/>
  <Override PartName="/ppt/diagrams/colors23.xml" ContentType="application/vnd.openxmlformats-officedocument.drawingml.diagramColors+xml"/>
  <Override PartName="/ppt/diagrams/drawing23.xml" ContentType="application/vnd.ms-office.drawingml.diagramDrawing+xml"/>
  <Override PartName="/ppt/diagrams/quickStyle17.xml" ContentType="application/vnd.openxmlformats-officedocument.drawingml.diagramStyle+xml"/>
  <Override PartName="/ppt/diagrams/layout24.xml" ContentType="application/vnd.openxmlformats-officedocument.drawingml.diagramLayout+xml"/>
  <Override PartName="/ppt/diagrams/quickStyle24.xml" ContentType="application/vnd.openxmlformats-officedocument.drawingml.diagramStyle+xml"/>
  <Override PartName="/ppt/diagrams/colors24.xml" ContentType="application/vnd.openxmlformats-officedocument.drawingml.diagramColors+xml"/>
  <Override PartName="/ppt/diagrams/drawing24.xml" ContentType="application/vnd.ms-office.drawingml.diagramDrawing+xml"/>
  <Override PartName="/ppt/diagrams/colors17.xml" ContentType="application/vnd.openxmlformats-officedocument.drawingml.diagramColors+xml"/>
  <Override PartName="/ppt/diagrams/layout25.xml" ContentType="application/vnd.openxmlformats-officedocument.drawingml.diagramLayout+xml"/>
  <Override PartName="/ppt/diagrams/quickStyle25.xml" ContentType="application/vnd.openxmlformats-officedocument.drawingml.diagramStyle+xml"/>
  <Override PartName="/ppt/diagrams/colors25.xml" ContentType="application/vnd.openxmlformats-officedocument.drawingml.diagramColors+xml"/>
  <Override PartName="/ppt/diagrams/drawing25.xml" ContentType="application/vnd.ms-office.drawingml.diagramDrawing+xml"/>
  <Override PartName="/ppt/diagrams/drawing17.xml" ContentType="application/vnd.ms-office.drawingml.diagramDrawing+xml"/>
  <Override PartName="/ppt/diagrams/layout26.xml" ContentType="application/vnd.openxmlformats-officedocument.drawingml.diagramLayout+xml"/>
  <Override PartName="/ppt/diagrams/quickStyle26.xml" ContentType="application/vnd.openxmlformats-officedocument.drawingml.diagramStyle+xml"/>
  <Override PartName="/ppt/diagrams/colors26.xml" ContentType="application/vnd.openxmlformats-officedocument.drawingml.diagramColors+xml"/>
  <Override PartName="/ppt/diagrams/drawing26.xml" ContentType="application/vnd.ms-office.drawingml.diagramDrawing+xml"/>
  <Override PartName="/ppt/notesMasters/notesMaster1.xml" ContentType="application/vnd.openxmlformats-officedocument.presentationml.notesMaster+xml"/>
  <Override PartName="/ppt/theme/theme1.xml" ContentType="application/vnd.openxmlformats-officedocument.theme+xml"/>
  <Override PartName="/ppt/theme/theme2.xml" ContentType="application/vnd.openxmlformats-officedocument.theme+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layout2.xml" ContentType="application/vnd.openxmlformats-officedocument.drawingml.diagramLayout+xml"/>
  <Override PartName="/ppt/diagrams/quickStyle29.xml" ContentType="application/vnd.openxmlformats-officedocument.drawingml.diagramStyle+xml"/>
  <Override PartName="/ppt/viewProps.xml" ContentType="application/vnd.openxmlformats-officedocument.presentationml.viewProps+xml"/>
  <Override PartName="/ppt/presProps.xml" ContentType="application/vnd.openxmlformats-officedocument.presentationml.presProps+xml"/>
  <Override PartName="/ppt/tableStyles.xml" ContentType="application/vnd.openxmlformats-officedocument.presentationml.tableStyles+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04" r:id="rId1"/>
  </p:sldMasterIdLst>
  <p:notesMasterIdLst>
    <p:notesMasterId r:id="rId44"/>
  </p:notesMasterIdLst>
  <p:sldIdLst>
    <p:sldId id="256" r:id="rId2"/>
    <p:sldId id="497" r:id="rId3"/>
    <p:sldId id="507" r:id="rId4"/>
    <p:sldId id="599" r:id="rId5"/>
    <p:sldId id="598" r:id="rId6"/>
    <p:sldId id="597" r:id="rId7"/>
    <p:sldId id="501" r:id="rId8"/>
    <p:sldId id="602" r:id="rId9"/>
    <p:sldId id="603" r:id="rId10"/>
    <p:sldId id="604" r:id="rId11"/>
    <p:sldId id="605" r:id="rId12"/>
    <p:sldId id="606" r:id="rId13"/>
    <p:sldId id="607" r:id="rId14"/>
    <p:sldId id="612" r:id="rId15"/>
    <p:sldId id="610" r:id="rId16"/>
    <p:sldId id="614" r:id="rId17"/>
    <p:sldId id="609" r:id="rId18"/>
    <p:sldId id="608" r:id="rId19"/>
    <p:sldId id="499" r:id="rId20"/>
    <p:sldId id="517" r:id="rId21"/>
    <p:sldId id="526" r:id="rId22"/>
    <p:sldId id="619" r:id="rId23"/>
    <p:sldId id="618" r:id="rId24"/>
    <p:sldId id="616" r:id="rId25"/>
    <p:sldId id="615" r:id="rId26"/>
    <p:sldId id="629" r:id="rId27"/>
    <p:sldId id="620" r:id="rId28"/>
    <p:sldId id="621" r:id="rId29"/>
    <p:sldId id="624" r:id="rId30"/>
    <p:sldId id="623" r:id="rId31"/>
    <p:sldId id="626" r:id="rId32"/>
    <p:sldId id="630" r:id="rId33"/>
    <p:sldId id="631" r:id="rId34"/>
    <p:sldId id="634" r:id="rId35"/>
    <p:sldId id="633" r:id="rId36"/>
    <p:sldId id="632" r:id="rId37"/>
    <p:sldId id="635" r:id="rId38"/>
    <p:sldId id="636" r:id="rId39"/>
    <p:sldId id="637" r:id="rId40"/>
    <p:sldId id="638" r:id="rId41"/>
    <p:sldId id="639" r:id="rId42"/>
    <p:sldId id="304" r:id="rId43"/>
  </p:sldIdLst>
  <p:sldSz cx="9144000" cy="6858000" type="screen4x3"/>
  <p:notesSz cx="6858000" cy="9296400"/>
  <p:defaultTextStyle>
    <a:defPPr>
      <a:defRPr lang="sr-Latn-R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a:srgbClr val="CC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DB313F6-A340-4907-B9A3-BF8BB4234C4D}" v="173" dt="2025-01-31T14:41:28.326"/>
    <p1510:client id="{BFAA526F-D5AB-4FA3-83D0-FFDA16540D96}" v="1" dt="2025-01-31T13:48:58.285"/>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05" d="100"/>
          <a:sy n="105" d="100"/>
        </p:scale>
        <p:origin x="1794" y="9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heme" Target="theme/theme1.xml"/><Relationship Id="rId50" Type="http://schemas.microsoft.com/office/2015/10/relationships/revisionInfo" Target="revisionInfo.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presProps" Target="presProps.xml"/><Relationship Id="rId53" Type="http://schemas.openxmlformats.org/officeDocument/2006/relationships/customXml" Target="../customXml/item3.xml"/><Relationship Id="rId5" Type="http://schemas.openxmlformats.org/officeDocument/2006/relationships/slide" Target="slides/slide4.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notesMaster" Target="notesMasters/notesMaster1.xml"/><Relationship Id="rId52" Type="http://schemas.openxmlformats.org/officeDocument/2006/relationships/customXml" Target="../customXml/item2.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customXml" Target="../customXml/item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viewProps" Target="viewProps.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arin Stegić" userId="3ca6c8f9-64d1-4250-9f22-e9f1de1d5630" providerId="ADAL" clId="{BFAA526F-D5AB-4FA3-83D0-FFDA16540D96}"/>
    <pc:docChg chg="undo redo custSel addSld delSld modSld">
      <pc:chgData name="Marin Stegić" userId="3ca6c8f9-64d1-4250-9f22-e9f1de1d5630" providerId="ADAL" clId="{BFAA526F-D5AB-4FA3-83D0-FFDA16540D96}" dt="2025-01-31T14:02:03.915" v="1803" actId="27636"/>
      <pc:docMkLst>
        <pc:docMk/>
      </pc:docMkLst>
      <pc:sldChg chg="modSp mod">
        <pc:chgData name="Marin Stegić" userId="3ca6c8f9-64d1-4250-9f22-e9f1de1d5630" providerId="ADAL" clId="{BFAA526F-D5AB-4FA3-83D0-FFDA16540D96}" dt="2025-01-31T13:48:01.426" v="1511" actId="1076"/>
        <pc:sldMkLst>
          <pc:docMk/>
          <pc:sldMk cId="2868830565" sldId="556"/>
        </pc:sldMkLst>
        <pc:spChg chg="mod">
          <ac:chgData name="Marin Stegić" userId="3ca6c8f9-64d1-4250-9f22-e9f1de1d5630" providerId="ADAL" clId="{BFAA526F-D5AB-4FA3-83D0-FFDA16540D96}" dt="2025-01-31T13:48:01.426" v="1511" actId="1076"/>
          <ac:spMkLst>
            <pc:docMk/>
            <pc:sldMk cId="2868830565" sldId="556"/>
            <ac:spMk id="3" creationId="{5E43003D-F026-6664-30C4-7B4460B7C5FE}"/>
          </ac:spMkLst>
        </pc:spChg>
      </pc:sldChg>
      <pc:sldChg chg="modSp add mod">
        <pc:chgData name="Marin Stegić" userId="3ca6c8f9-64d1-4250-9f22-e9f1de1d5630" providerId="ADAL" clId="{BFAA526F-D5AB-4FA3-83D0-FFDA16540D96}" dt="2025-01-31T13:49:27.268" v="1528" actId="27636"/>
        <pc:sldMkLst>
          <pc:docMk/>
          <pc:sldMk cId="2834962324" sldId="586"/>
        </pc:sldMkLst>
        <pc:spChg chg="mod">
          <ac:chgData name="Marin Stegić" userId="3ca6c8f9-64d1-4250-9f22-e9f1de1d5630" providerId="ADAL" clId="{BFAA526F-D5AB-4FA3-83D0-FFDA16540D96}" dt="2025-01-31T13:49:27.268" v="1528" actId="27636"/>
          <ac:spMkLst>
            <pc:docMk/>
            <pc:sldMk cId="2834962324" sldId="586"/>
            <ac:spMk id="5" creationId="{8322CC24-780B-2B86-0736-D3EEE0BAA433}"/>
          </ac:spMkLst>
        </pc:spChg>
      </pc:sldChg>
      <pc:sldChg chg="modSp add mod">
        <pc:chgData name="Marin Stegić" userId="3ca6c8f9-64d1-4250-9f22-e9f1de1d5630" providerId="ADAL" clId="{BFAA526F-D5AB-4FA3-83D0-FFDA16540D96}" dt="2025-01-31T13:54:10.138" v="1665" actId="20577"/>
        <pc:sldMkLst>
          <pc:docMk/>
          <pc:sldMk cId="3494241432" sldId="587"/>
        </pc:sldMkLst>
        <pc:spChg chg="mod">
          <ac:chgData name="Marin Stegić" userId="3ca6c8f9-64d1-4250-9f22-e9f1de1d5630" providerId="ADAL" clId="{BFAA526F-D5AB-4FA3-83D0-FFDA16540D96}" dt="2025-01-31T13:54:10.138" v="1665" actId="20577"/>
          <ac:spMkLst>
            <pc:docMk/>
            <pc:sldMk cId="3494241432" sldId="587"/>
            <ac:spMk id="5" creationId="{ECB740E5-0612-9D76-5D68-A1F8A28CCDE7}"/>
          </ac:spMkLst>
        </pc:spChg>
      </pc:sldChg>
      <pc:sldChg chg="modSp add del mod">
        <pc:chgData name="Marin Stegić" userId="3ca6c8f9-64d1-4250-9f22-e9f1de1d5630" providerId="ADAL" clId="{BFAA526F-D5AB-4FA3-83D0-FFDA16540D96}" dt="2025-01-31T13:52:37.610" v="1617" actId="2696"/>
        <pc:sldMkLst>
          <pc:docMk/>
          <pc:sldMk cId="4094182716" sldId="588"/>
        </pc:sldMkLst>
        <pc:spChg chg="mod">
          <ac:chgData name="Marin Stegić" userId="3ca6c8f9-64d1-4250-9f22-e9f1de1d5630" providerId="ADAL" clId="{BFAA526F-D5AB-4FA3-83D0-FFDA16540D96}" dt="2025-01-31T12:33:22.106" v="753" actId="14100"/>
          <ac:spMkLst>
            <pc:docMk/>
            <pc:sldMk cId="4094182716" sldId="588"/>
            <ac:spMk id="5" creationId="{32917ECB-3BA1-2B3F-8B0F-45D6958C615D}"/>
          </ac:spMkLst>
        </pc:spChg>
      </pc:sldChg>
      <pc:sldChg chg="modSp add mod">
        <pc:chgData name="Marin Stegić" userId="3ca6c8f9-64d1-4250-9f22-e9f1de1d5630" providerId="ADAL" clId="{BFAA526F-D5AB-4FA3-83D0-FFDA16540D96}" dt="2025-01-31T13:59:22.860" v="1741" actId="20577"/>
        <pc:sldMkLst>
          <pc:docMk/>
          <pc:sldMk cId="2884984803" sldId="589"/>
        </pc:sldMkLst>
        <pc:spChg chg="mod">
          <ac:chgData name="Marin Stegić" userId="3ca6c8f9-64d1-4250-9f22-e9f1de1d5630" providerId="ADAL" clId="{BFAA526F-D5AB-4FA3-83D0-FFDA16540D96}" dt="2025-01-31T13:59:22.860" v="1741" actId="20577"/>
          <ac:spMkLst>
            <pc:docMk/>
            <pc:sldMk cId="2884984803" sldId="589"/>
            <ac:spMk id="5" creationId="{997D5A31-7362-CCC4-F85A-64141ED45D60}"/>
          </ac:spMkLst>
        </pc:spChg>
      </pc:sldChg>
      <pc:sldChg chg="modSp add mod">
        <pc:chgData name="Marin Stegić" userId="3ca6c8f9-64d1-4250-9f22-e9f1de1d5630" providerId="ADAL" clId="{BFAA526F-D5AB-4FA3-83D0-FFDA16540D96}" dt="2025-01-31T14:00:23.197" v="1774" actId="6549"/>
        <pc:sldMkLst>
          <pc:docMk/>
          <pc:sldMk cId="3825798078" sldId="590"/>
        </pc:sldMkLst>
        <pc:spChg chg="mod">
          <ac:chgData name="Marin Stegić" userId="3ca6c8f9-64d1-4250-9f22-e9f1de1d5630" providerId="ADAL" clId="{BFAA526F-D5AB-4FA3-83D0-FFDA16540D96}" dt="2025-01-31T14:00:23.197" v="1774" actId="6549"/>
          <ac:spMkLst>
            <pc:docMk/>
            <pc:sldMk cId="3825798078" sldId="590"/>
            <ac:spMk id="5" creationId="{A290D0E7-2058-2A4D-00AB-AC250DA6E5AE}"/>
          </ac:spMkLst>
        </pc:spChg>
      </pc:sldChg>
      <pc:sldChg chg="modSp add mod">
        <pc:chgData name="Marin Stegić" userId="3ca6c8f9-64d1-4250-9f22-e9f1de1d5630" providerId="ADAL" clId="{BFAA526F-D5AB-4FA3-83D0-FFDA16540D96}" dt="2025-01-31T14:02:03.915" v="1803" actId="27636"/>
        <pc:sldMkLst>
          <pc:docMk/>
          <pc:sldMk cId="3854046541" sldId="591"/>
        </pc:sldMkLst>
        <pc:spChg chg="mod">
          <ac:chgData name="Marin Stegić" userId="3ca6c8f9-64d1-4250-9f22-e9f1de1d5630" providerId="ADAL" clId="{BFAA526F-D5AB-4FA3-83D0-FFDA16540D96}" dt="2025-01-31T14:02:03.915" v="1803" actId="27636"/>
          <ac:spMkLst>
            <pc:docMk/>
            <pc:sldMk cId="3854046541" sldId="591"/>
            <ac:spMk id="5" creationId="{C88DE024-F776-DF76-D684-96B62DA18094}"/>
          </ac:spMkLst>
        </pc:spChg>
      </pc:sldChg>
      <pc:sldChg chg="modSp add mod">
        <pc:chgData name="Marin Stegić" userId="3ca6c8f9-64d1-4250-9f22-e9f1de1d5630" providerId="ADAL" clId="{BFAA526F-D5AB-4FA3-83D0-FFDA16540D96}" dt="2025-01-31T13:25:06.324" v="1469" actId="20577"/>
        <pc:sldMkLst>
          <pc:docMk/>
          <pc:sldMk cId="1893511911" sldId="592"/>
        </pc:sldMkLst>
        <pc:spChg chg="mod">
          <ac:chgData name="Marin Stegić" userId="3ca6c8f9-64d1-4250-9f22-e9f1de1d5630" providerId="ADAL" clId="{BFAA526F-D5AB-4FA3-83D0-FFDA16540D96}" dt="2025-01-31T13:25:06.324" v="1469" actId="20577"/>
          <ac:spMkLst>
            <pc:docMk/>
            <pc:sldMk cId="1893511911" sldId="592"/>
            <ac:spMk id="5" creationId="{3D0D4659-A4E2-B2B8-1302-081FA09E03F5}"/>
          </ac:spMkLst>
        </pc:spChg>
      </pc:sldChg>
      <pc:sldChg chg="modSp add mod">
        <pc:chgData name="Marin Stegić" userId="3ca6c8f9-64d1-4250-9f22-e9f1de1d5630" providerId="ADAL" clId="{BFAA526F-D5AB-4FA3-83D0-FFDA16540D96}" dt="2025-01-31T13:27:59.258" v="1492" actId="27636"/>
        <pc:sldMkLst>
          <pc:docMk/>
          <pc:sldMk cId="3719451893" sldId="593"/>
        </pc:sldMkLst>
        <pc:spChg chg="mod">
          <ac:chgData name="Marin Stegić" userId="3ca6c8f9-64d1-4250-9f22-e9f1de1d5630" providerId="ADAL" clId="{BFAA526F-D5AB-4FA3-83D0-FFDA16540D96}" dt="2025-01-31T13:27:59.258" v="1492" actId="27636"/>
          <ac:spMkLst>
            <pc:docMk/>
            <pc:sldMk cId="3719451893" sldId="593"/>
            <ac:spMk id="5" creationId="{676A4383-2B31-7BD7-E38F-649CEB627BDA}"/>
          </ac:spMkLst>
        </pc:spChg>
      </pc:sldChg>
      <pc:sldChg chg="modSp add mod">
        <pc:chgData name="Marin Stegić" userId="3ca6c8f9-64d1-4250-9f22-e9f1de1d5630" providerId="ADAL" clId="{BFAA526F-D5AB-4FA3-83D0-FFDA16540D96}" dt="2025-01-31T13:47:39.303" v="1509" actId="108"/>
        <pc:sldMkLst>
          <pc:docMk/>
          <pc:sldMk cId="1760817459" sldId="594"/>
        </pc:sldMkLst>
        <pc:spChg chg="mod">
          <ac:chgData name="Marin Stegić" userId="3ca6c8f9-64d1-4250-9f22-e9f1de1d5630" providerId="ADAL" clId="{BFAA526F-D5AB-4FA3-83D0-FFDA16540D96}" dt="2025-01-31T13:47:39.303" v="1509" actId="108"/>
          <ac:spMkLst>
            <pc:docMk/>
            <pc:sldMk cId="1760817459" sldId="594"/>
            <ac:spMk id="5" creationId="{3193BF2C-40AE-8035-857A-807203BCFB6F}"/>
          </ac:spMkLst>
        </pc:spChg>
      </pc:sldChg>
      <pc:sldChg chg="addSp modSp add mod">
        <pc:chgData name="Marin Stegić" userId="3ca6c8f9-64d1-4250-9f22-e9f1de1d5630" providerId="ADAL" clId="{BFAA526F-D5AB-4FA3-83D0-FFDA16540D96}" dt="2025-01-31T13:49:01.050" v="1525" actId="6549"/>
        <pc:sldMkLst>
          <pc:docMk/>
          <pc:sldMk cId="508026488" sldId="595"/>
        </pc:sldMkLst>
        <pc:spChg chg="add mod">
          <ac:chgData name="Marin Stegić" userId="3ca6c8f9-64d1-4250-9f22-e9f1de1d5630" providerId="ADAL" clId="{BFAA526F-D5AB-4FA3-83D0-FFDA16540D96}" dt="2025-01-31T13:48:58.285" v="1524"/>
          <ac:spMkLst>
            <pc:docMk/>
            <pc:sldMk cId="508026488" sldId="595"/>
            <ac:spMk id="2" creationId="{63F9D083-CE91-4BCA-BC1C-29B3F07809D9}"/>
          </ac:spMkLst>
        </pc:spChg>
        <pc:spChg chg="mod">
          <ac:chgData name="Marin Stegić" userId="3ca6c8f9-64d1-4250-9f22-e9f1de1d5630" providerId="ADAL" clId="{BFAA526F-D5AB-4FA3-83D0-FFDA16540D96}" dt="2025-01-31T13:49:01.050" v="1525" actId="6549"/>
          <ac:spMkLst>
            <pc:docMk/>
            <pc:sldMk cId="508026488" sldId="595"/>
            <ac:spMk id="5" creationId="{956AA8EC-2D2F-AD5A-747A-714138DDE87B}"/>
          </ac:spMkLst>
        </pc:spChg>
      </pc:sldChg>
    </pc:docChg>
  </pc:docChgLst>
  <pc:docChgLst>
    <pc:chgData name="Marin Stegić" userId="3ca6c8f9-64d1-4250-9f22-e9f1de1d5630" providerId="ADAL" clId="{1DB313F6-A340-4907-B9A3-BF8BB4234C4D}"/>
    <pc:docChg chg="undo custSel modSld">
      <pc:chgData name="Marin Stegić" userId="3ca6c8f9-64d1-4250-9f22-e9f1de1d5630" providerId="ADAL" clId="{1DB313F6-A340-4907-B9A3-BF8BB4234C4D}" dt="2025-01-31T14:41:28.326" v="172" actId="14100"/>
      <pc:docMkLst>
        <pc:docMk/>
      </pc:docMkLst>
      <pc:sldChg chg="modSp mod">
        <pc:chgData name="Marin Stegić" userId="3ca6c8f9-64d1-4250-9f22-e9f1de1d5630" providerId="ADAL" clId="{1DB313F6-A340-4907-B9A3-BF8BB4234C4D}" dt="2025-01-31T14:33:14.098" v="80" actId="6549"/>
        <pc:sldMkLst>
          <pc:docMk/>
          <pc:sldMk cId="2884984803" sldId="589"/>
        </pc:sldMkLst>
        <pc:spChg chg="mod">
          <ac:chgData name="Marin Stegić" userId="3ca6c8f9-64d1-4250-9f22-e9f1de1d5630" providerId="ADAL" clId="{1DB313F6-A340-4907-B9A3-BF8BB4234C4D}" dt="2025-01-31T14:33:14.098" v="80" actId="6549"/>
          <ac:spMkLst>
            <pc:docMk/>
            <pc:sldMk cId="2884984803" sldId="589"/>
            <ac:spMk id="5" creationId="{997D5A31-7362-CCC4-F85A-64141ED45D60}"/>
          </ac:spMkLst>
        </pc:spChg>
      </pc:sldChg>
      <pc:sldChg chg="modSp mod">
        <pc:chgData name="Marin Stegić" userId="3ca6c8f9-64d1-4250-9f22-e9f1de1d5630" providerId="ADAL" clId="{1DB313F6-A340-4907-B9A3-BF8BB4234C4D}" dt="2025-01-31T14:35:02.790" v="116" actId="20577"/>
        <pc:sldMkLst>
          <pc:docMk/>
          <pc:sldMk cId="3854046541" sldId="591"/>
        </pc:sldMkLst>
        <pc:spChg chg="mod">
          <ac:chgData name="Marin Stegić" userId="3ca6c8f9-64d1-4250-9f22-e9f1de1d5630" providerId="ADAL" clId="{1DB313F6-A340-4907-B9A3-BF8BB4234C4D}" dt="2025-01-31T14:35:02.790" v="116" actId="20577"/>
          <ac:spMkLst>
            <pc:docMk/>
            <pc:sldMk cId="3854046541" sldId="591"/>
            <ac:spMk id="5" creationId="{C88DE024-F776-DF76-D684-96B62DA18094}"/>
          </ac:spMkLst>
        </pc:spChg>
      </pc:sldChg>
      <pc:sldChg chg="modSp mod">
        <pc:chgData name="Marin Stegić" userId="3ca6c8f9-64d1-4250-9f22-e9f1de1d5630" providerId="ADAL" clId="{1DB313F6-A340-4907-B9A3-BF8BB4234C4D}" dt="2025-01-31T14:38:58.640" v="165" actId="6549"/>
        <pc:sldMkLst>
          <pc:docMk/>
          <pc:sldMk cId="1893511911" sldId="592"/>
        </pc:sldMkLst>
        <pc:spChg chg="mod">
          <ac:chgData name="Marin Stegić" userId="3ca6c8f9-64d1-4250-9f22-e9f1de1d5630" providerId="ADAL" clId="{1DB313F6-A340-4907-B9A3-BF8BB4234C4D}" dt="2025-01-31T14:38:58.640" v="165" actId="6549"/>
          <ac:spMkLst>
            <pc:docMk/>
            <pc:sldMk cId="1893511911" sldId="592"/>
            <ac:spMk id="5" creationId="{3D0D4659-A4E2-B2B8-1302-081FA09E03F5}"/>
          </ac:spMkLst>
        </pc:spChg>
      </pc:sldChg>
      <pc:sldChg chg="modSp mod">
        <pc:chgData name="Marin Stegić" userId="3ca6c8f9-64d1-4250-9f22-e9f1de1d5630" providerId="ADAL" clId="{1DB313F6-A340-4907-B9A3-BF8BB4234C4D}" dt="2025-01-31T14:40:10.450" v="168" actId="255"/>
        <pc:sldMkLst>
          <pc:docMk/>
          <pc:sldMk cId="3719451893" sldId="593"/>
        </pc:sldMkLst>
        <pc:spChg chg="mod">
          <ac:chgData name="Marin Stegić" userId="3ca6c8f9-64d1-4250-9f22-e9f1de1d5630" providerId="ADAL" clId="{1DB313F6-A340-4907-B9A3-BF8BB4234C4D}" dt="2025-01-31T14:40:10.450" v="168" actId="255"/>
          <ac:spMkLst>
            <pc:docMk/>
            <pc:sldMk cId="3719451893" sldId="593"/>
            <ac:spMk id="5" creationId="{676A4383-2B31-7BD7-E38F-649CEB627BDA}"/>
          </ac:spMkLst>
        </pc:spChg>
      </pc:sldChg>
      <pc:sldChg chg="modSp mod">
        <pc:chgData name="Marin Stegić" userId="3ca6c8f9-64d1-4250-9f22-e9f1de1d5630" providerId="ADAL" clId="{1DB313F6-A340-4907-B9A3-BF8BB4234C4D}" dt="2025-01-31T14:41:28.326" v="172" actId="14100"/>
        <pc:sldMkLst>
          <pc:docMk/>
          <pc:sldMk cId="1760817459" sldId="594"/>
        </pc:sldMkLst>
        <pc:spChg chg="mod">
          <ac:chgData name="Marin Stegić" userId="3ca6c8f9-64d1-4250-9f22-e9f1de1d5630" providerId="ADAL" clId="{1DB313F6-A340-4907-B9A3-BF8BB4234C4D}" dt="2025-01-31T14:41:28.326" v="172" actId="14100"/>
          <ac:spMkLst>
            <pc:docMk/>
            <pc:sldMk cId="1760817459" sldId="594"/>
            <ac:spMk id="5" creationId="{3193BF2C-40AE-8035-857A-807203BCFB6F}"/>
          </ac:spMkLst>
        </pc:spChg>
      </pc:sldChg>
    </pc:docChg>
  </pc:docChgLst>
</pc:chgInfo>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9.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0.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9.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2DCFEE7C-F3F4-4530-B57A-0867348D6563}" type="doc">
      <dgm:prSet loTypeId="urn:microsoft.com/office/officeart/2005/8/layout/vList2" loCatId="list" qsTypeId="urn:microsoft.com/office/officeart/2005/8/quickstyle/simple4" qsCatId="simple" csTypeId="urn:microsoft.com/office/officeart/2005/8/colors/accent1_2" csCatId="accent1"/>
      <dgm:spPr/>
      <dgm:t>
        <a:bodyPr/>
        <a:lstStyle/>
        <a:p>
          <a:endParaRPr lang="hr-HR"/>
        </a:p>
      </dgm:t>
    </dgm:pt>
    <dgm:pt modelId="{FC5EC3BE-2B84-48F3-A30F-BCA58FDADE62}">
      <dgm:prSet/>
      <dgm:spPr/>
      <dgm:t>
        <a:bodyPr/>
        <a:lstStyle/>
        <a:p>
          <a:pPr algn="ctr"/>
          <a:r>
            <a:rPr lang="hr-HR" dirty="0"/>
            <a:t>EU regulativa omogućava da se različiti EU fondovi/programi/instrumenti međusobno nadopunjuju, što u praktičnom smislu znači da pojedinačne operacije/projekti mogu primati potporu iz više EU izvora.</a:t>
          </a:r>
        </a:p>
      </dgm:t>
    </dgm:pt>
    <dgm:pt modelId="{08947310-11DC-4A5B-91E2-685D15702C02}" type="parTrans" cxnId="{9EFB7EAD-2329-439C-9B7D-46DC41E06510}">
      <dgm:prSet/>
      <dgm:spPr/>
      <dgm:t>
        <a:bodyPr/>
        <a:lstStyle/>
        <a:p>
          <a:endParaRPr lang="hr-HR"/>
        </a:p>
      </dgm:t>
    </dgm:pt>
    <dgm:pt modelId="{336AA08C-B039-44F3-8A62-65C062A1A132}" type="sibTrans" cxnId="{9EFB7EAD-2329-439C-9B7D-46DC41E06510}">
      <dgm:prSet/>
      <dgm:spPr/>
      <dgm:t>
        <a:bodyPr/>
        <a:lstStyle/>
        <a:p>
          <a:endParaRPr lang="hr-HR"/>
        </a:p>
      </dgm:t>
    </dgm:pt>
    <dgm:pt modelId="{177D8F37-DCFE-4381-9D2A-4F736E964185}">
      <dgm:prSet/>
      <dgm:spPr/>
      <dgm:t>
        <a:bodyPr/>
        <a:lstStyle/>
        <a:p>
          <a:pPr algn="ctr"/>
          <a:r>
            <a:rPr lang="hr-HR" dirty="0"/>
            <a:t>Kombiniranjem EU potpora iz više izvora maksimalno se povećava dodana vrijednost EU proračuna, te se omogućuje postizanje dodatnih sinergija u usporedbi s izoliranim pristupom svakom pojedinom EU fondu/programu/instrumentu. </a:t>
          </a:r>
        </a:p>
      </dgm:t>
    </dgm:pt>
    <dgm:pt modelId="{3285444C-2A20-4F6C-AAF0-D9993CAFE120}" type="parTrans" cxnId="{6A034CF0-5E40-4EC7-A05F-7E608D4D15FC}">
      <dgm:prSet/>
      <dgm:spPr/>
      <dgm:t>
        <a:bodyPr/>
        <a:lstStyle/>
        <a:p>
          <a:endParaRPr lang="hr-HR"/>
        </a:p>
      </dgm:t>
    </dgm:pt>
    <dgm:pt modelId="{3DCF4B97-2815-4F68-BE78-BD7746A08CD4}" type="sibTrans" cxnId="{6A034CF0-5E40-4EC7-A05F-7E608D4D15FC}">
      <dgm:prSet/>
      <dgm:spPr/>
      <dgm:t>
        <a:bodyPr/>
        <a:lstStyle/>
        <a:p>
          <a:endParaRPr lang="hr-HR"/>
        </a:p>
      </dgm:t>
    </dgm:pt>
    <dgm:pt modelId="{8F912F9F-F783-4F90-B392-DC6A5B22EE36}">
      <dgm:prSet/>
      <dgm:spPr/>
      <dgm:t>
        <a:bodyPr/>
        <a:lstStyle/>
        <a:p>
          <a:pPr algn="ctr"/>
          <a:r>
            <a:rPr lang="hr-HR" dirty="0"/>
            <a:t>Stoga i odredbe „CPR Uredbe“  te drugih relevantnih akata za pojedine fondove/programe/instrumente  sadrže odredbe koje izričito propisuju mogućnost primanja potpora iz više različitih EU izvora, pod uvjetom da se njome ne pokrivaju isti troškovi.</a:t>
          </a:r>
        </a:p>
      </dgm:t>
    </dgm:pt>
    <dgm:pt modelId="{CF828F6F-646D-417A-ADAE-13C2EA5EF33D}" type="parTrans" cxnId="{B13C1AC5-F8D4-4518-B389-D5F2E74CA67B}">
      <dgm:prSet/>
      <dgm:spPr/>
      <dgm:t>
        <a:bodyPr/>
        <a:lstStyle/>
        <a:p>
          <a:endParaRPr lang="hr-HR"/>
        </a:p>
      </dgm:t>
    </dgm:pt>
    <dgm:pt modelId="{B2F0BE68-FD67-4393-A5B2-CF0F3B608A2D}" type="sibTrans" cxnId="{B13C1AC5-F8D4-4518-B389-D5F2E74CA67B}">
      <dgm:prSet/>
      <dgm:spPr/>
      <dgm:t>
        <a:bodyPr/>
        <a:lstStyle/>
        <a:p>
          <a:endParaRPr lang="hr-HR"/>
        </a:p>
      </dgm:t>
    </dgm:pt>
    <dgm:pt modelId="{50356F08-5D91-4510-9890-2E01581E3930}" type="pres">
      <dgm:prSet presAssocID="{2DCFEE7C-F3F4-4530-B57A-0867348D6563}" presName="linear" presStyleCnt="0">
        <dgm:presLayoutVars>
          <dgm:animLvl val="lvl"/>
          <dgm:resizeHandles val="exact"/>
        </dgm:presLayoutVars>
      </dgm:prSet>
      <dgm:spPr/>
    </dgm:pt>
    <dgm:pt modelId="{E56559B6-C2BC-4448-B763-8623CA924B9B}" type="pres">
      <dgm:prSet presAssocID="{FC5EC3BE-2B84-48F3-A30F-BCA58FDADE62}" presName="parentText" presStyleLbl="node1" presStyleIdx="0" presStyleCnt="3">
        <dgm:presLayoutVars>
          <dgm:chMax val="0"/>
          <dgm:bulletEnabled val="1"/>
        </dgm:presLayoutVars>
      </dgm:prSet>
      <dgm:spPr/>
    </dgm:pt>
    <dgm:pt modelId="{0271E44A-6EFB-48E7-A082-9175BD126759}" type="pres">
      <dgm:prSet presAssocID="{336AA08C-B039-44F3-8A62-65C062A1A132}" presName="spacer" presStyleCnt="0"/>
      <dgm:spPr/>
    </dgm:pt>
    <dgm:pt modelId="{5A067833-7A2E-4F4A-895B-A1861C704AE0}" type="pres">
      <dgm:prSet presAssocID="{177D8F37-DCFE-4381-9D2A-4F736E964185}" presName="parentText" presStyleLbl="node1" presStyleIdx="1" presStyleCnt="3">
        <dgm:presLayoutVars>
          <dgm:chMax val="0"/>
          <dgm:bulletEnabled val="1"/>
        </dgm:presLayoutVars>
      </dgm:prSet>
      <dgm:spPr/>
    </dgm:pt>
    <dgm:pt modelId="{F5729ED5-89C3-43BB-94E2-6B7A0FE0D663}" type="pres">
      <dgm:prSet presAssocID="{3DCF4B97-2815-4F68-BE78-BD7746A08CD4}" presName="spacer" presStyleCnt="0"/>
      <dgm:spPr/>
    </dgm:pt>
    <dgm:pt modelId="{1F6936B2-DA3F-428F-8864-CC1E1CB08E6D}" type="pres">
      <dgm:prSet presAssocID="{8F912F9F-F783-4F90-B392-DC6A5B22EE36}" presName="parentText" presStyleLbl="node1" presStyleIdx="2" presStyleCnt="3">
        <dgm:presLayoutVars>
          <dgm:chMax val="0"/>
          <dgm:bulletEnabled val="1"/>
        </dgm:presLayoutVars>
      </dgm:prSet>
      <dgm:spPr/>
    </dgm:pt>
  </dgm:ptLst>
  <dgm:cxnLst>
    <dgm:cxn modelId="{332E010E-9564-49C1-A3F6-168EB86EFFC4}" type="presOf" srcId="{177D8F37-DCFE-4381-9D2A-4F736E964185}" destId="{5A067833-7A2E-4F4A-895B-A1861C704AE0}" srcOrd="0" destOrd="0" presId="urn:microsoft.com/office/officeart/2005/8/layout/vList2"/>
    <dgm:cxn modelId="{61136E57-9B79-472F-B513-A80344A7C4EA}" type="presOf" srcId="{2DCFEE7C-F3F4-4530-B57A-0867348D6563}" destId="{50356F08-5D91-4510-9890-2E01581E3930}" srcOrd="0" destOrd="0" presId="urn:microsoft.com/office/officeart/2005/8/layout/vList2"/>
    <dgm:cxn modelId="{84F43A8C-5CFA-4038-ACCF-EB7A65B2F3EF}" type="presOf" srcId="{FC5EC3BE-2B84-48F3-A30F-BCA58FDADE62}" destId="{E56559B6-C2BC-4448-B763-8623CA924B9B}" srcOrd="0" destOrd="0" presId="urn:microsoft.com/office/officeart/2005/8/layout/vList2"/>
    <dgm:cxn modelId="{9EFB7EAD-2329-439C-9B7D-46DC41E06510}" srcId="{2DCFEE7C-F3F4-4530-B57A-0867348D6563}" destId="{FC5EC3BE-2B84-48F3-A30F-BCA58FDADE62}" srcOrd="0" destOrd="0" parTransId="{08947310-11DC-4A5B-91E2-685D15702C02}" sibTransId="{336AA08C-B039-44F3-8A62-65C062A1A132}"/>
    <dgm:cxn modelId="{B13C1AC5-F8D4-4518-B389-D5F2E74CA67B}" srcId="{2DCFEE7C-F3F4-4530-B57A-0867348D6563}" destId="{8F912F9F-F783-4F90-B392-DC6A5B22EE36}" srcOrd="2" destOrd="0" parTransId="{CF828F6F-646D-417A-ADAE-13C2EA5EF33D}" sibTransId="{B2F0BE68-FD67-4393-A5B2-CF0F3B608A2D}"/>
    <dgm:cxn modelId="{6A034CF0-5E40-4EC7-A05F-7E608D4D15FC}" srcId="{2DCFEE7C-F3F4-4530-B57A-0867348D6563}" destId="{177D8F37-DCFE-4381-9D2A-4F736E964185}" srcOrd="1" destOrd="0" parTransId="{3285444C-2A20-4F6C-AAF0-D9993CAFE120}" sibTransId="{3DCF4B97-2815-4F68-BE78-BD7746A08CD4}"/>
    <dgm:cxn modelId="{9D04E4F3-5A66-4149-90B1-8BAAC48F46C4}" type="presOf" srcId="{8F912F9F-F783-4F90-B392-DC6A5B22EE36}" destId="{1F6936B2-DA3F-428F-8864-CC1E1CB08E6D}" srcOrd="0" destOrd="0" presId="urn:microsoft.com/office/officeart/2005/8/layout/vList2"/>
    <dgm:cxn modelId="{17B1CD8C-4153-4FDD-97BA-6FB255390533}" type="presParOf" srcId="{50356F08-5D91-4510-9890-2E01581E3930}" destId="{E56559B6-C2BC-4448-B763-8623CA924B9B}" srcOrd="0" destOrd="0" presId="urn:microsoft.com/office/officeart/2005/8/layout/vList2"/>
    <dgm:cxn modelId="{FE6E0112-6242-4EFE-A05B-261ADE779695}" type="presParOf" srcId="{50356F08-5D91-4510-9890-2E01581E3930}" destId="{0271E44A-6EFB-48E7-A082-9175BD126759}" srcOrd="1" destOrd="0" presId="urn:microsoft.com/office/officeart/2005/8/layout/vList2"/>
    <dgm:cxn modelId="{02AC92C8-6563-4125-B6FD-BB7ECA8B25EC}" type="presParOf" srcId="{50356F08-5D91-4510-9890-2E01581E3930}" destId="{5A067833-7A2E-4F4A-895B-A1861C704AE0}" srcOrd="2" destOrd="0" presId="urn:microsoft.com/office/officeart/2005/8/layout/vList2"/>
    <dgm:cxn modelId="{F8E9B250-17E0-46BF-AF88-910DB623576E}" type="presParOf" srcId="{50356F08-5D91-4510-9890-2E01581E3930}" destId="{F5729ED5-89C3-43BB-94E2-6B7A0FE0D663}" srcOrd="3" destOrd="0" presId="urn:microsoft.com/office/officeart/2005/8/layout/vList2"/>
    <dgm:cxn modelId="{4893870E-905B-49B6-B12A-D5E09129B741}" type="presParOf" srcId="{50356F08-5D91-4510-9890-2E01581E3930}" destId="{1F6936B2-DA3F-428F-8864-CC1E1CB08E6D}" srcOrd="4"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4B323A68-8D65-4278-9113-0B8BDF98CA22}" type="doc">
      <dgm:prSet loTypeId="urn:microsoft.com/office/officeart/2005/8/layout/vList2" loCatId="list" qsTypeId="urn:microsoft.com/office/officeart/2005/8/quickstyle/simple4" qsCatId="simple" csTypeId="urn:microsoft.com/office/officeart/2005/8/colors/accent1_2" csCatId="accent1" phldr="1"/>
      <dgm:spPr/>
      <dgm:t>
        <a:bodyPr/>
        <a:lstStyle/>
        <a:p>
          <a:endParaRPr lang="hr-HR"/>
        </a:p>
      </dgm:t>
    </dgm:pt>
    <dgm:pt modelId="{40CB093E-AB9E-4E94-8C77-24F19338CCAB}">
      <dgm:prSet/>
      <dgm:spPr/>
      <dgm:t>
        <a:bodyPr/>
        <a:lstStyle/>
        <a:p>
          <a:r>
            <a:rPr lang="hr-HR"/>
            <a:t>Postupak dodjele sredstava (odabir operacija / projekata)</a:t>
          </a:r>
        </a:p>
      </dgm:t>
    </dgm:pt>
    <dgm:pt modelId="{22F041DC-F245-4315-9D8C-538258819854}" type="parTrans" cxnId="{C0CAFBBC-A508-4B6A-9890-7D6CEA8E2F06}">
      <dgm:prSet/>
      <dgm:spPr/>
      <dgm:t>
        <a:bodyPr/>
        <a:lstStyle/>
        <a:p>
          <a:endParaRPr lang="hr-HR"/>
        </a:p>
      </dgm:t>
    </dgm:pt>
    <dgm:pt modelId="{3158A9B6-0C7B-41E2-95AB-3F1ABE1A7A01}" type="sibTrans" cxnId="{C0CAFBBC-A508-4B6A-9890-7D6CEA8E2F06}">
      <dgm:prSet/>
      <dgm:spPr/>
      <dgm:t>
        <a:bodyPr/>
        <a:lstStyle/>
        <a:p>
          <a:endParaRPr lang="hr-HR"/>
        </a:p>
      </dgm:t>
    </dgm:pt>
    <dgm:pt modelId="{2436DCCE-5517-453E-8199-511508AEB5D3}">
      <dgm:prSet/>
      <dgm:spPr/>
      <dgm:t>
        <a:bodyPr/>
        <a:lstStyle/>
        <a:p>
          <a:endParaRPr lang="hr-HR" dirty="0"/>
        </a:p>
      </dgm:t>
    </dgm:pt>
    <dgm:pt modelId="{FAE198E8-E23F-454C-93F0-F79CA004777D}" type="parTrans" cxnId="{2EAF5CE4-D10C-4511-9F29-0F4756DD1117}">
      <dgm:prSet/>
      <dgm:spPr/>
      <dgm:t>
        <a:bodyPr/>
        <a:lstStyle/>
        <a:p>
          <a:endParaRPr lang="hr-HR"/>
        </a:p>
      </dgm:t>
    </dgm:pt>
    <dgm:pt modelId="{A4193FBC-27D2-45F0-89F7-69AB9D9AB06E}" type="sibTrans" cxnId="{2EAF5CE4-D10C-4511-9F29-0F4756DD1117}">
      <dgm:prSet/>
      <dgm:spPr/>
      <dgm:t>
        <a:bodyPr/>
        <a:lstStyle/>
        <a:p>
          <a:endParaRPr lang="hr-HR"/>
        </a:p>
      </dgm:t>
    </dgm:pt>
    <dgm:pt modelId="{5B90EDF7-5591-427C-807A-490D842B07D6}">
      <dgm:prSet/>
      <dgm:spPr/>
      <dgm:t>
        <a:bodyPr/>
        <a:lstStyle/>
        <a:p>
          <a:r>
            <a:rPr lang="hr-HR"/>
            <a:t>Tako primjerice, u sustavima upravljanja i kontrola za provedbu fondova kohezijske politike (EFRR/KF), rizik od dvostrukog financiranja se u postupku dodjele bespovratnih sredstava provjerava putem različitih postupaka u tri točke:</a:t>
          </a:r>
        </a:p>
      </dgm:t>
    </dgm:pt>
    <dgm:pt modelId="{B73F7730-1F8F-4777-B107-CC13FC46B2D9}" type="parTrans" cxnId="{AC61DA53-8379-460E-BAC2-464E1EF8381C}">
      <dgm:prSet/>
      <dgm:spPr/>
      <dgm:t>
        <a:bodyPr/>
        <a:lstStyle/>
        <a:p>
          <a:endParaRPr lang="hr-HR"/>
        </a:p>
      </dgm:t>
    </dgm:pt>
    <dgm:pt modelId="{C8502C9F-4CAD-47EF-AA8F-0C71722246D4}" type="sibTrans" cxnId="{AC61DA53-8379-460E-BAC2-464E1EF8381C}">
      <dgm:prSet/>
      <dgm:spPr/>
      <dgm:t>
        <a:bodyPr/>
        <a:lstStyle/>
        <a:p>
          <a:endParaRPr lang="hr-HR"/>
        </a:p>
      </dgm:t>
    </dgm:pt>
    <dgm:pt modelId="{733BA648-7A87-4BA5-9D12-14A7E7B9D8AB}">
      <dgm:prSet/>
      <dgm:spPr/>
      <dgm:t>
        <a:bodyPr/>
        <a:lstStyle/>
        <a:p>
          <a:r>
            <a:rPr lang="hr-HR" dirty="0"/>
            <a:t>Također, sustav upravljanja i kontrola pojedinog programa bi trebao imati jasna pravila i procedure koje bi, ako se ispravno i učinkovito implementiraju, već u samom postupku dodjele bespovratnih sredstava (odnosno odabira operacija) trebale onemogućiti dvostruko financiranje.</a:t>
          </a:r>
        </a:p>
      </dgm:t>
    </dgm:pt>
    <dgm:pt modelId="{616D0F56-5717-48FD-9441-D961061A792E}" type="parTrans" cxnId="{2757A8D8-C34A-4D2A-A744-03EA38D979FF}">
      <dgm:prSet/>
      <dgm:spPr/>
      <dgm:t>
        <a:bodyPr/>
        <a:lstStyle/>
        <a:p>
          <a:endParaRPr lang="hr-HR"/>
        </a:p>
      </dgm:t>
    </dgm:pt>
    <dgm:pt modelId="{C30B4214-B4E7-47F2-AC14-413D8BCA58A2}" type="sibTrans" cxnId="{2757A8D8-C34A-4D2A-A744-03EA38D979FF}">
      <dgm:prSet/>
      <dgm:spPr/>
      <dgm:t>
        <a:bodyPr/>
        <a:lstStyle/>
        <a:p>
          <a:endParaRPr lang="hr-HR"/>
        </a:p>
      </dgm:t>
    </dgm:pt>
    <dgm:pt modelId="{CC91ACC1-C3CC-4F18-B175-8A4DBACD1583}" type="pres">
      <dgm:prSet presAssocID="{4B323A68-8D65-4278-9113-0B8BDF98CA22}" presName="linear" presStyleCnt="0">
        <dgm:presLayoutVars>
          <dgm:animLvl val="lvl"/>
          <dgm:resizeHandles val="exact"/>
        </dgm:presLayoutVars>
      </dgm:prSet>
      <dgm:spPr/>
    </dgm:pt>
    <dgm:pt modelId="{5BD32AF3-7F0B-435B-9516-2F0E4AF222D6}" type="pres">
      <dgm:prSet presAssocID="{40CB093E-AB9E-4E94-8C77-24F19338CCAB}" presName="parentText" presStyleLbl="node1" presStyleIdx="0" presStyleCnt="1">
        <dgm:presLayoutVars>
          <dgm:chMax val="0"/>
          <dgm:bulletEnabled val="1"/>
        </dgm:presLayoutVars>
      </dgm:prSet>
      <dgm:spPr/>
    </dgm:pt>
    <dgm:pt modelId="{A0C093E9-F473-4123-8F15-BD871D970C48}" type="pres">
      <dgm:prSet presAssocID="{40CB093E-AB9E-4E94-8C77-24F19338CCAB}" presName="childText" presStyleLbl="revTx" presStyleIdx="0" presStyleCnt="1" custScaleY="136996">
        <dgm:presLayoutVars>
          <dgm:bulletEnabled val="1"/>
        </dgm:presLayoutVars>
      </dgm:prSet>
      <dgm:spPr/>
    </dgm:pt>
  </dgm:ptLst>
  <dgm:cxnLst>
    <dgm:cxn modelId="{36C5BF15-C550-4942-99DC-EE62626CA593}" type="presOf" srcId="{4B323A68-8D65-4278-9113-0B8BDF98CA22}" destId="{CC91ACC1-C3CC-4F18-B175-8A4DBACD1583}" srcOrd="0" destOrd="0" presId="urn:microsoft.com/office/officeart/2005/8/layout/vList2"/>
    <dgm:cxn modelId="{B1A6E22D-3FA9-4FCD-8718-71C6BC4093A7}" type="presOf" srcId="{40CB093E-AB9E-4E94-8C77-24F19338CCAB}" destId="{5BD32AF3-7F0B-435B-9516-2F0E4AF222D6}" srcOrd="0" destOrd="0" presId="urn:microsoft.com/office/officeart/2005/8/layout/vList2"/>
    <dgm:cxn modelId="{AC61DA53-8379-460E-BAC2-464E1EF8381C}" srcId="{40CB093E-AB9E-4E94-8C77-24F19338CCAB}" destId="{5B90EDF7-5591-427C-807A-490D842B07D6}" srcOrd="2" destOrd="0" parTransId="{B73F7730-1F8F-4777-B107-CC13FC46B2D9}" sibTransId="{C8502C9F-4CAD-47EF-AA8F-0C71722246D4}"/>
    <dgm:cxn modelId="{656C597D-6E8D-4EB6-88E0-F20E2AA5FD75}" type="presOf" srcId="{5B90EDF7-5591-427C-807A-490D842B07D6}" destId="{A0C093E9-F473-4123-8F15-BD871D970C48}" srcOrd="0" destOrd="2" presId="urn:microsoft.com/office/officeart/2005/8/layout/vList2"/>
    <dgm:cxn modelId="{A0F48DB6-19DD-4CF7-BA9D-2A0D1265F469}" type="presOf" srcId="{733BA648-7A87-4BA5-9D12-14A7E7B9D8AB}" destId="{A0C093E9-F473-4123-8F15-BD871D970C48}" srcOrd="0" destOrd="1" presId="urn:microsoft.com/office/officeart/2005/8/layout/vList2"/>
    <dgm:cxn modelId="{C0CAFBBC-A508-4B6A-9890-7D6CEA8E2F06}" srcId="{4B323A68-8D65-4278-9113-0B8BDF98CA22}" destId="{40CB093E-AB9E-4E94-8C77-24F19338CCAB}" srcOrd="0" destOrd="0" parTransId="{22F041DC-F245-4315-9D8C-538258819854}" sibTransId="{3158A9B6-0C7B-41E2-95AB-3F1ABE1A7A01}"/>
    <dgm:cxn modelId="{862ADEC7-C83A-4A0F-9513-DAC3F461648E}" type="presOf" srcId="{2436DCCE-5517-453E-8199-511508AEB5D3}" destId="{A0C093E9-F473-4123-8F15-BD871D970C48}" srcOrd="0" destOrd="0" presId="urn:microsoft.com/office/officeart/2005/8/layout/vList2"/>
    <dgm:cxn modelId="{2757A8D8-C34A-4D2A-A744-03EA38D979FF}" srcId="{40CB093E-AB9E-4E94-8C77-24F19338CCAB}" destId="{733BA648-7A87-4BA5-9D12-14A7E7B9D8AB}" srcOrd="1" destOrd="0" parTransId="{616D0F56-5717-48FD-9441-D961061A792E}" sibTransId="{C30B4214-B4E7-47F2-AC14-413D8BCA58A2}"/>
    <dgm:cxn modelId="{2EAF5CE4-D10C-4511-9F29-0F4756DD1117}" srcId="{40CB093E-AB9E-4E94-8C77-24F19338CCAB}" destId="{2436DCCE-5517-453E-8199-511508AEB5D3}" srcOrd="0" destOrd="0" parTransId="{FAE198E8-E23F-454C-93F0-F79CA004777D}" sibTransId="{A4193FBC-27D2-45F0-89F7-69AB9D9AB06E}"/>
    <dgm:cxn modelId="{F2316061-B4B3-4FE2-9308-E018DC3C351C}" type="presParOf" srcId="{CC91ACC1-C3CC-4F18-B175-8A4DBACD1583}" destId="{5BD32AF3-7F0B-435B-9516-2F0E4AF222D6}" srcOrd="0" destOrd="0" presId="urn:microsoft.com/office/officeart/2005/8/layout/vList2"/>
    <dgm:cxn modelId="{0EB149CF-127A-49EA-8463-17FCE8AD556A}" type="presParOf" srcId="{CC91ACC1-C3CC-4F18-B175-8A4DBACD1583}" destId="{A0C093E9-F473-4123-8F15-BD871D970C48}" srcOrd="1"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1.xml><?xml version="1.0" encoding="utf-8"?>
<dgm:dataModel xmlns:dgm="http://schemas.openxmlformats.org/drawingml/2006/diagram" xmlns:a="http://schemas.openxmlformats.org/drawingml/2006/main">
  <dgm:ptLst>
    <dgm:pt modelId="{EF04C72E-06A1-4E54-83A2-D5F28163CAAB}"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hr-HR"/>
        </a:p>
      </dgm:t>
    </dgm:pt>
    <dgm:pt modelId="{DBCF3D97-3083-4D76-B525-BE2E2E6EDD38}">
      <dgm:prSet custT="1"/>
      <dgm:spPr/>
      <dgm:t>
        <a:bodyPr/>
        <a:lstStyle/>
        <a:p>
          <a:r>
            <a:rPr lang="hr-HR" sz="1600" dirty="0"/>
            <a:t>(i)	Prije objave poziva na dodjelu sredstava (kod pripreme poziva). Nadležno (posredničko) tijelo u SUK-u kontaktira nadležna ministarstva (ili druga tijela javne vlasti) ako postoji potencijalni rizik od dvostrukog financiranja zbog sličnosti projekata i aktivnosti koji se planiraju financirati predmetnim pozivom s onim projektima i aktivnostima koji se već financiraju iz drugih izvora, a koji su u nadležnosti tih ministarstava (ili drugih tijela javne vlasti).</a:t>
          </a:r>
        </a:p>
      </dgm:t>
    </dgm:pt>
    <dgm:pt modelId="{7AAF95A1-6E0D-4A55-8820-FBBD6E490F9C}" type="parTrans" cxnId="{FAA34CC9-0BCE-4942-A97B-2C7338CAD09A}">
      <dgm:prSet/>
      <dgm:spPr/>
      <dgm:t>
        <a:bodyPr/>
        <a:lstStyle/>
        <a:p>
          <a:endParaRPr lang="hr-HR" sz="1600"/>
        </a:p>
      </dgm:t>
    </dgm:pt>
    <dgm:pt modelId="{08952C24-550A-490E-9336-5A0F8AFDC0F0}" type="sibTrans" cxnId="{FAA34CC9-0BCE-4942-A97B-2C7338CAD09A}">
      <dgm:prSet/>
      <dgm:spPr/>
      <dgm:t>
        <a:bodyPr/>
        <a:lstStyle/>
        <a:p>
          <a:endParaRPr lang="hr-HR" sz="1600"/>
        </a:p>
      </dgm:t>
    </dgm:pt>
    <dgm:pt modelId="{7C3AB8A6-8808-410C-80B2-C873F38A9EA7}">
      <dgm:prSet custT="1"/>
      <dgm:spPr/>
      <dgm:t>
        <a:bodyPr/>
        <a:lstStyle/>
        <a:p>
          <a:r>
            <a:rPr lang="hr-HR" sz="1600" dirty="0"/>
            <a:t>(ii)	Za vrijeme postupka dodjele. U fazi administrativne provjere i provjere prihvatljivosti projekta i aktivnosti, rizik od dvostrukog financiranja se za svaki projektni prijedlog provjerava uvidom u dostupne baze podataka. Provjere se obavljaju na temelju (a) dostupnih podataka u IT sustavima za regionalne, poljoprivredne i druge EU fondove, (b) podataka o izvršenju troškova iz državnog proračuna, te (c) uvidom u dostupne podatke o dodjeli sredstava iz ostalih javnih izvora. </a:t>
          </a:r>
          <a:r>
            <a:rPr lang="hr-HR" sz="1600" b="1" dirty="0"/>
            <a:t>Uz interne baze podataka, provjere se obavljaju korištenjem alata za procjenu rizika ARACHNE, uvidom u sustav </a:t>
          </a:r>
          <a:r>
            <a:rPr lang="hr-HR" sz="1600" b="1" dirty="0" err="1"/>
            <a:t>eKohezija</a:t>
          </a:r>
          <a:r>
            <a:rPr lang="hr-HR" sz="1600" b="1" dirty="0"/>
            <a:t>, sustav </a:t>
          </a:r>
          <a:r>
            <a:rPr lang="hr-HR" sz="1600" b="1" dirty="0" err="1"/>
            <a:t>eFondovi</a:t>
          </a:r>
          <a:r>
            <a:rPr lang="hr-HR" sz="1600" b="1" dirty="0"/>
            <a:t>, sustav ESIF MIS, bazu korisnika Europskog fonda za jamstva u poljoprivredi i Europskog poljoprivrednog fonda za ruralni razvoj, sustav </a:t>
          </a:r>
          <a:r>
            <a:rPr lang="hr-HR" sz="1600" b="1" dirty="0" err="1"/>
            <a:t>Kohesio</a:t>
          </a:r>
          <a:r>
            <a:rPr lang="hr-HR" sz="1600" b="1" dirty="0"/>
            <a:t>, Financial Transparency System (FTS) i sustav </a:t>
          </a:r>
          <a:r>
            <a:rPr lang="hr-HR" sz="1600" b="1" dirty="0" err="1"/>
            <a:t>eNPOO</a:t>
          </a:r>
          <a:r>
            <a:rPr lang="hr-HR" sz="1600" b="1" dirty="0"/>
            <a:t>.</a:t>
          </a:r>
          <a:endParaRPr lang="hr-HR" sz="1600" dirty="0"/>
        </a:p>
      </dgm:t>
    </dgm:pt>
    <dgm:pt modelId="{75272E8A-D8DF-4650-B0EF-BB0ED2BA73A8}" type="parTrans" cxnId="{B6C39222-D310-41C5-9C14-AAE6652B07C0}">
      <dgm:prSet/>
      <dgm:spPr/>
      <dgm:t>
        <a:bodyPr/>
        <a:lstStyle/>
        <a:p>
          <a:endParaRPr lang="hr-HR" sz="1600"/>
        </a:p>
      </dgm:t>
    </dgm:pt>
    <dgm:pt modelId="{4EB57AC8-7BAF-4F8A-833C-7CCD7ED2ED03}" type="sibTrans" cxnId="{B6C39222-D310-41C5-9C14-AAE6652B07C0}">
      <dgm:prSet/>
      <dgm:spPr/>
      <dgm:t>
        <a:bodyPr/>
        <a:lstStyle/>
        <a:p>
          <a:endParaRPr lang="hr-HR" sz="1600"/>
        </a:p>
      </dgm:t>
    </dgm:pt>
    <dgm:pt modelId="{FC567A97-6D6E-40BA-94B7-D03DCFE811C3}">
      <dgm:prSet custT="1"/>
      <dgm:spPr/>
      <dgm:t>
        <a:bodyPr/>
        <a:lstStyle/>
        <a:p>
          <a:r>
            <a:rPr lang="hr-HR" sz="1600" dirty="0"/>
            <a:t>(iii)	Prije donošenja odluke o financiranju. Ako se na temelju prethodnih provjera dobiju pozitivni odgovori od nadležnih ministarstava (ili drugih tijela javne vlasti) o potencijalnom riziku od dvostrukog financiranja, šalju se dodatni upiti.</a:t>
          </a:r>
        </a:p>
      </dgm:t>
    </dgm:pt>
    <dgm:pt modelId="{4B3F6521-5C3E-4E99-89C3-BA5E73373349}" type="parTrans" cxnId="{63F7DE9F-1434-46DF-8C4B-6DB82F58B351}">
      <dgm:prSet/>
      <dgm:spPr/>
      <dgm:t>
        <a:bodyPr/>
        <a:lstStyle/>
        <a:p>
          <a:endParaRPr lang="hr-HR" sz="1600"/>
        </a:p>
      </dgm:t>
    </dgm:pt>
    <dgm:pt modelId="{E066FE57-6198-4906-9357-FD3796EE85B0}" type="sibTrans" cxnId="{63F7DE9F-1434-46DF-8C4B-6DB82F58B351}">
      <dgm:prSet/>
      <dgm:spPr/>
      <dgm:t>
        <a:bodyPr/>
        <a:lstStyle/>
        <a:p>
          <a:endParaRPr lang="hr-HR" sz="1600"/>
        </a:p>
      </dgm:t>
    </dgm:pt>
    <dgm:pt modelId="{6E0D5744-A622-44D3-88B2-500593E5C22F}" type="pres">
      <dgm:prSet presAssocID="{EF04C72E-06A1-4E54-83A2-D5F28163CAAB}" presName="linear" presStyleCnt="0">
        <dgm:presLayoutVars>
          <dgm:animLvl val="lvl"/>
          <dgm:resizeHandles val="exact"/>
        </dgm:presLayoutVars>
      </dgm:prSet>
      <dgm:spPr/>
    </dgm:pt>
    <dgm:pt modelId="{3D9D1CE7-0EC2-47FA-9C64-09489C7BCA73}" type="pres">
      <dgm:prSet presAssocID="{DBCF3D97-3083-4D76-B525-BE2E2E6EDD38}" presName="parentText" presStyleLbl="node1" presStyleIdx="0" presStyleCnt="3" custLinFactY="-22029" custLinFactNeighborX="1131" custLinFactNeighborY="-100000">
        <dgm:presLayoutVars>
          <dgm:chMax val="0"/>
          <dgm:bulletEnabled val="1"/>
        </dgm:presLayoutVars>
      </dgm:prSet>
      <dgm:spPr/>
    </dgm:pt>
    <dgm:pt modelId="{626E3597-60A0-42E7-BAE6-615DB1BD7D83}" type="pres">
      <dgm:prSet presAssocID="{08952C24-550A-490E-9336-5A0F8AFDC0F0}" presName="spacer" presStyleCnt="0"/>
      <dgm:spPr/>
    </dgm:pt>
    <dgm:pt modelId="{ADE9F4E4-A244-4872-9F3C-69A1332D89DE}" type="pres">
      <dgm:prSet presAssocID="{7C3AB8A6-8808-410C-80B2-C873F38A9EA7}" presName="parentText" presStyleLbl="node1" presStyleIdx="1" presStyleCnt="3" custScaleY="128450" custLinFactY="-11109" custLinFactNeighborX="-561" custLinFactNeighborY="-100000">
        <dgm:presLayoutVars>
          <dgm:chMax val="0"/>
          <dgm:bulletEnabled val="1"/>
        </dgm:presLayoutVars>
      </dgm:prSet>
      <dgm:spPr/>
    </dgm:pt>
    <dgm:pt modelId="{7414D477-2B90-44DB-9DB5-A70370C638E9}" type="pres">
      <dgm:prSet presAssocID="{4EB57AC8-7BAF-4F8A-833C-7CCD7ED2ED03}" presName="spacer" presStyleCnt="0"/>
      <dgm:spPr/>
    </dgm:pt>
    <dgm:pt modelId="{D83E9B78-3D4D-4C4A-87FB-95BA611F4F4E}" type="pres">
      <dgm:prSet presAssocID="{FC567A97-6D6E-40BA-94B7-D03DCFE811C3}" presName="parentText" presStyleLbl="node1" presStyleIdx="2" presStyleCnt="3">
        <dgm:presLayoutVars>
          <dgm:chMax val="0"/>
          <dgm:bulletEnabled val="1"/>
        </dgm:presLayoutVars>
      </dgm:prSet>
      <dgm:spPr/>
    </dgm:pt>
  </dgm:ptLst>
  <dgm:cxnLst>
    <dgm:cxn modelId="{B6C39222-D310-41C5-9C14-AAE6652B07C0}" srcId="{EF04C72E-06A1-4E54-83A2-D5F28163CAAB}" destId="{7C3AB8A6-8808-410C-80B2-C873F38A9EA7}" srcOrd="1" destOrd="0" parTransId="{75272E8A-D8DF-4650-B0EF-BB0ED2BA73A8}" sibTransId="{4EB57AC8-7BAF-4F8A-833C-7CCD7ED2ED03}"/>
    <dgm:cxn modelId="{AF04F668-B73D-4F38-A0DA-FB02992A28E8}" type="presOf" srcId="{7C3AB8A6-8808-410C-80B2-C873F38A9EA7}" destId="{ADE9F4E4-A244-4872-9F3C-69A1332D89DE}" srcOrd="0" destOrd="0" presId="urn:microsoft.com/office/officeart/2005/8/layout/vList2"/>
    <dgm:cxn modelId="{2A11026A-2E7C-4484-BEE2-B5136B6B96B1}" type="presOf" srcId="{DBCF3D97-3083-4D76-B525-BE2E2E6EDD38}" destId="{3D9D1CE7-0EC2-47FA-9C64-09489C7BCA73}" srcOrd="0" destOrd="0" presId="urn:microsoft.com/office/officeart/2005/8/layout/vList2"/>
    <dgm:cxn modelId="{63F7DE9F-1434-46DF-8C4B-6DB82F58B351}" srcId="{EF04C72E-06A1-4E54-83A2-D5F28163CAAB}" destId="{FC567A97-6D6E-40BA-94B7-D03DCFE811C3}" srcOrd="2" destOrd="0" parTransId="{4B3F6521-5C3E-4E99-89C3-BA5E73373349}" sibTransId="{E066FE57-6198-4906-9357-FD3796EE85B0}"/>
    <dgm:cxn modelId="{B220AFB8-C4AF-49D9-B378-317C42AC294D}" type="presOf" srcId="{FC567A97-6D6E-40BA-94B7-D03DCFE811C3}" destId="{D83E9B78-3D4D-4C4A-87FB-95BA611F4F4E}" srcOrd="0" destOrd="0" presId="urn:microsoft.com/office/officeart/2005/8/layout/vList2"/>
    <dgm:cxn modelId="{8B84D6C1-61F0-4740-AFF7-D4D090A8F1E0}" type="presOf" srcId="{EF04C72E-06A1-4E54-83A2-D5F28163CAAB}" destId="{6E0D5744-A622-44D3-88B2-500593E5C22F}" srcOrd="0" destOrd="0" presId="urn:microsoft.com/office/officeart/2005/8/layout/vList2"/>
    <dgm:cxn modelId="{FAA34CC9-0BCE-4942-A97B-2C7338CAD09A}" srcId="{EF04C72E-06A1-4E54-83A2-D5F28163CAAB}" destId="{DBCF3D97-3083-4D76-B525-BE2E2E6EDD38}" srcOrd="0" destOrd="0" parTransId="{7AAF95A1-6E0D-4A55-8820-FBBD6E490F9C}" sibTransId="{08952C24-550A-490E-9336-5A0F8AFDC0F0}"/>
    <dgm:cxn modelId="{BBB28826-0CA5-4C97-AA0F-90B0A3C1087F}" type="presParOf" srcId="{6E0D5744-A622-44D3-88B2-500593E5C22F}" destId="{3D9D1CE7-0EC2-47FA-9C64-09489C7BCA73}" srcOrd="0" destOrd="0" presId="urn:microsoft.com/office/officeart/2005/8/layout/vList2"/>
    <dgm:cxn modelId="{50396826-1AAA-4843-8267-1761EFA2D3BE}" type="presParOf" srcId="{6E0D5744-A622-44D3-88B2-500593E5C22F}" destId="{626E3597-60A0-42E7-BAE6-615DB1BD7D83}" srcOrd="1" destOrd="0" presId="urn:microsoft.com/office/officeart/2005/8/layout/vList2"/>
    <dgm:cxn modelId="{A2C193BD-F387-4A42-AFA3-88B1F8E0B7A4}" type="presParOf" srcId="{6E0D5744-A622-44D3-88B2-500593E5C22F}" destId="{ADE9F4E4-A244-4872-9F3C-69A1332D89DE}" srcOrd="2" destOrd="0" presId="urn:microsoft.com/office/officeart/2005/8/layout/vList2"/>
    <dgm:cxn modelId="{7B507FB1-18F3-4DC1-83DA-A11375E86444}" type="presParOf" srcId="{6E0D5744-A622-44D3-88B2-500593E5C22F}" destId="{7414D477-2B90-44DB-9DB5-A70370C638E9}" srcOrd="3" destOrd="0" presId="urn:microsoft.com/office/officeart/2005/8/layout/vList2"/>
    <dgm:cxn modelId="{EB4DB260-26D4-4E62-A2D7-06C9DC159A7A}" type="presParOf" srcId="{6E0D5744-A622-44D3-88B2-500593E5C22F}" destId="{D83E9B78-3D4D-4C4A-87FB-95BA611F4F4E}" srcOrd="4"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2.xml><?xml version="1.0" encoding="utf-8"?>
<dgm:dataModel xmlns:dgm="http://schemas.openxmlformats.org/drawingml/2006/diagram" xmlns:a="http://schemas.openxmlformats.org/drawingml/2006/main">
  <dgm:ptLst>
    <dgm:pt modelId="{EFB4F937-2FBF-47A8-982A-BD7F8CCA19DA}"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hr-HR"/>
        </a:p>
      </dgm:t>
    </dgm:pt>
    <dgm:pt modelId="{6C9361E4-3164-4504-9608-F297CB91B8CA}">
      <dgm:prSet/>
      <dgm:spPr/>
      <dgm:t>
        <a:bodyPr/>
        <a:lstStyle/>
        <a:p>
          <a:r>
            <a:rPr lang="hr-HR"/>
            <a:t>b)	Naknadne provjere</a:t>
          </a:r>
        </a:p>
      </dgm:t>
    </dgm:pt>
    <dgm:pt modelId="{60C36A21-D440-4E93-BBF8-D30D4C5DFC12}" type="parTrans" cxnId="{EB313C16-E1B7-4698-87CF-1A7220EF233A}">
      <dgm:prSet/>
      <dgm:spPr/>
      <dgm:t>
        <a:bodyPr/>
        <a:lstStyle/>
        <a:p>
          <a:endParaRPr lang="hr-HR"/>
        </a:p>
      </dgm:t>
    </dgm:pt>
    <dgm:pt modelId="{19057BCB-0F7F-4850-BBBC-FC9D975D388B}" type="sibTrans" cxnId="{EB313C16-E1B7-4698-87CF-1A7220EF233A}">
      <dgm:prSet/>
      <dgm:spPr/>
      <dgm:t>
        <a:bodyPr/>
        <a:lstStyle/>
        <a:p>
          <a:endParaRPr lang="hr-HR"/>
        </a:p>
      </dgm:t>
    </dgm:pt>
    <dgm:pt modelId="{8632532D-2779-42F0-A491-E2FCC341B316}">
      <dgm:prSet/>
      <dgm:spPr/>
      <dgm:t>
        <a:bodyPr/>
        <a:lstStyle/>
        <a:p>
          <a:r>
            <a:rPr lang="hr-HR" dirty="0"/>
            <a:t>Iako relevantna programska tijela poduzimaju preventivne mjere (strateško usmjerenje i programiranje u suradnji s EK), one same po sebi (ipak) nisu dovoljne za ublažavanje rizika od dvostrukog financiranja. Stoga su potrebne i naknadne provjere tijekom provedbe (prije plaćanja korisnicima), te nakon završetka provedbe operacije/projekta, koje provode relevantna tijela u SUK-u (upravljačka/posrednička tijela).</a:t>
          </a:r>
        </a:p>
      </dgm:t>
    </dgm:pt>
    <dgm:pt modelId="{F58828E1-E2AF-4927-8018-95F0E374C9FD}" type="parTrans" cxnId="{D89501DD-2069-4F9C-973D-FB0633F91032}">
      <dgm:prSet/>
      <dgm:spPr/>
      <dgm:t>
        <a:bodyPr/>
        <a:lstStyle/>
        <a:p>
          <a:endParaRPr lang="hr-HR"/>
        </a:p>
      </dgm:t>
    </dgm:pt>
    <dgm:pt modelId="{F92A0BC8-FD40-49DD-BD53-7AC56F119DC8}" type="sibTrans" cxnId="{D89501DD-2069-4F9C-973D-FB0633F91032}">
      <dgm:prSet/>
      <dgm:spPr/>
      <dgm:t>
        <a:bodyPr/>
        <a:lstStyle/>
        <a:p>
          <a:endParaRPr lang="hr-HR"/>
        </a:p>
      </dgm:t>
    </dgm:pt>
    <dgm:pt modelId="{5F7634E6-80B3-46D0-8FDC-C2DD132FC72A}">
      <dgm:prSet/>
      <dgm:spPr/>
      <dgm:t>
        <a:bodyPr/>
        <a:lstStyle/>
        <a:p>
          <a:r>
            <a:rPr lang="hr-HR"/>
            <a:t>U SUK-u za provedbu fondova kohezijske politike (EFRR/KF), rizik od dvostrukog financiranja se tijekom provedbe provjerava prilikom odobrenja svakog zahtjeva za plaćanjem (nadoknadom sredstava) koji je dostavljen od strane korisnika (osobito završnog zahtjeva). </a:t>
          </a:r>
        </a:p>
      </dgm:t>
    </dgm:pt>
    <dgm:pt modelId="{3A8E0C99-C054-4ACB-A450-1D1A0E5265DD}" type="parTrans" cxnId="{8DC56CB7-10A1-487C-87A8-9BF87653BA08}">
      <dgm:prSet/>
      <dgm:spPr/>
      <dgm:t>
        <a:bodyPr/>
        <a:lstStyle/>
        <a:p>
          <a:endParaRPr lang="hr-HR"/>
        </a:p>
      </dgm:t>
    </dgm:pt>
    <dgm:pt modelId="{77843DBA-823D-47F9-BBCD-163DF00AD459}" type="sibTrans" cxnId="{8DC56CB7-10A1-487C-87A8-9BF87653BA08}">
      <dgm:prSet/>
      <dgm:spPr/>
      <dgm:t>
        <a:bodyPr/>
        <a:lstStyle/>
        <a:p>
          <a:endParaRPr lang="hr-HR"/>
        </a:p>
      </dgm:t>
    </dgm:pt>
    <dgm:pt modelId="{369A4282-469C-4CE3-904D-1662A964AA1A}">
      <dgm:prSet/>
      <dgm:spPr/>
      <dgm:t>
        <a:bodyPr/>
        <a:lstStyle/>
        <a:p>
          <a:r>
            <a:rPr lang="hr-HR" dirty="0"/>
            <a:t>Uz svaki zahtjev korisnik treba dostaviti izjavu o nepostojanju dvostrukog financiranja. U slučaju da se temeljem provjere dokumentacije pojavi sumnja na dvostruko financiranje, relevantno tijelo podnosi zahtjev za provjeru dvostrukog financiranja nadležnim ministarstvima (ili drugim tijelima javne vlasti), te obavlja uvide u baze podataka.</a:t>
          </a:r>
        </a:p>
      </dgm:t>
    </dgm:pt>
    <dgm:pt modelId="{BB712D37-D7BE-47AA-8BEB-1D1B2154956D}" type="parTrans" cxnId="{A075A59B-04E4-4852-A372-CF5D555CDAAD}">
      <dgm:prSet/>
      <dgm:spPr/>
      <dgm:t>
        <a:bodyPr/>
        <a:lstStyle/>
        <a:p>
          <a:endParaRPr lang="hr-HR"/>
        </a:p>
      </dgm:t>
    </dgm:pt>
    <dgm:pt modelId="{C652F78E-A68C-4F79-ABF9-9D93C9EF1BE0}" type="sibTrans" cxnId="{A075A59B-04E4-4852-A372-CF5D555CDAAD}">
      <dgm:prSet/>
      <dgm:spPr/>
      <dgm:t>
        <a:bodyPr/>
        <a:lstStyle/>
        <a:p>
          <a:endParaRPr lang="hr-HR"/>
        </a:p>
      </dgm:t>
    </dgm:pt>
    <dgm:pt modelId="{9261028E-C490-4F95-8387-9C4EBFB806B9}" type="pres">
      <dgm:prSet presAssocID="{EFB4F937-2FBF-47A8-982A-BD7F8CCA19DA}" presName="linear" presStyleCnt="0">
        <dgm:presLayoutVars>
          <dgm:animLvl val="lvl"/>
          <dgm:resizeHandles val="exact"/>
        </dgm:presLayoutVars>
      </dgm:prSet>
      <dgm:spPr/>
    </dgm:pt>
    <dgm:pt modelId="{5AC06C76-C9BF-4E59-A059-9A20FC15009C}" type="pres">
      <dgm:prSet presAssocID="{6C9361E4-3164-4504-9608-F297CB91B8CA}" presName="parentText" presStyleLbl="node1" presStyleIdx="0" presStyleCnt="1">
        <dgm:presLayoutVars>
          <dgm:chMax val="0"/>
          <dgm:bulletEnabled val="1"/>
        </dgm:presLayoutVars>
      </dgm:prSet>
      <dgm:spPr/>
    </dgm:pt>
    <dgm:pt modelId="{A56B3627-0522-4CAD-A618-F02ED92CF378}" type="pres">
      <dgm:prSet presAssocID="{6C9361E4-3164-4504-9608-F297CB91B8CA}" presName="childText" presStyleLbl="revTx" presStyleIdx="0" presStyleCnt="1">
        <dgm:presLayoutVars>
          <dgm:bulletEnabled val="1"/>
        </dgm:presLayoutVars>
      </dgm:prSet>
      <dgm:spPr/>
    </dgm:pt>
  </dgm:ptLst>
  <dgm:cxnLst>
    <dgm:cxn modelId="{2D50AC07-D39E-46BA-AEF9-064AD0E137A0}" type="presOf" srcId="{EFB4F937-2FBF-47A8-982A-BD7F8CCA19DA}" destId="{9261028E-C490-4F95-8387-9C4EBFB806B9}" srcOrd="0" destOrd="0" presId="urn:microsoft.com/office/officeart/2005/8/layout/vList2"/>
    <dgm:cxn modelId="{BCBD1513-BE90-4A0F-B472-951FC0115F0F}" type="presOf" srcId="{6C9361E4-3164-4504-9608-F297CB91B8CA}" destId="{5AC06C76-C9BF-4E59-A059-9A20FC15009C}" srcOrd="0" destOrd="0" presId="urn:microsoft.com/office/officeart/2005/8/layout/vList2"/>
    <dgm:cxn modelId="{EB313C16-E1B7-4698-87CF-1A7220EF233A}" srcId="{EFB4F937-2FBF-47A8-982A-BD7F8CCA19DA}" destId="{6C9361E4-3164-4504-9608-F297CB91B8CA}" srcOrd="0" destOrd="0" parTransId="{60C36A21-D440-4E93-BBF8-D30D4C5DFC12}" sibTransId="{19057BCB-0F7F-4850-BBBC-FC9D975D388B}"/>
    <dgm:cxn modelId="{D676D035-762C-4EB2-998E-A41EB9540EB0}" type="presOf" srcId="{8632532D-2779-42F0-A491-E2FCC341B316}" destId="{A56B3627-0522-4CAD-A618-F02ED92CF378}" srcOrd="0" destOrd="0" presId="urn:microsoft.com/office/officeart/2005/8/layout/vList2"/>
    <dgm:cxn modelId="{A075A59B-04E4-4852-A372-CF5D555CDAAD}" srcId="{6C9361E4-3164-4504-9608-F297CB91B8CA}" destId="{369A4282-469C-4CE3-904D-1662A964AA1A}" srcOrd="2" destOrd="0" parTransId="{BB712D37-D7BE-47AA-8BEB-1D1B2154956D}" sibTransId="{C652F78E-A68C-4F79-ABF9-9D93C9EF1BE0}"/>
    <dgm:cxn modelId="{0ABB5F9F-C2FB-444F-B3B1-B978CADC8A1E}" type="presOf" srcId="{5F7634E6-80B3-46D0-8FDC-C2DD132FC72A}" destId="{A56B3627-0522-4CAD-A618-F02ED92CF378}" srcOrd="0" destOrd="1" presId="urn:microsoft.com/office/officeart/2005/8/layout/vList2"/>
    <dgm:cxn modelId="{8DC56CB7-10A1-487C-87A8-9BF87653BA08}" srcId="{6C9361E4-3164-4504-9608-F297CB91B8CA}" destId="{5F7634E6-80B3-46D0-8FDC-C2DD132FC72A}" srcOrd="1" destOrd="0" parTransId="{3A8E0C99-C054-4ACB-A450-1D1A0E5265DD}" sibTransId="{77843DBA-823D-47F9-BBCD-163DF00AD459}"/>
    <dgm:cxn modelId="{1B5F55D2-4FD9-454D-896A-9AF7A2A61A6D}" type="presOf" srcId="{369A4282-469C-4CE3-904D-1662A964AA1A}" destId="{A56B3627-0522-4CAD-A618-F02ED92CF378}" srcOrd="0" destOrd="2" presId="urn:microsoft.com/office/officeart/2005/8/layout/vList2"/>
    <dgm:cxn modelId="{D89501DD-2069-4F9C-973D-FB0633F91032}" srcId="{6C9361E4-3164-4504-9608-F297CB91B8CA}" destId="{8632532D-2779-42F0-A491-E2FCC341B316}" srcOrd="0" destOrd="0" parTransId="{F58828E1-E2AF-4927-8018-95F0E374C9FD}" sibTransId="{F92A0BC8-FD40-49DD-BD53-7AC56F119DC8}"/>
    <dgm:cxn modelId="{4FF53E19-AFE0-45EE-9E84-80A88BF40D17}" type="presParOf" srcId="{9261028E-C490-4F95-8387-9C4EBFB806B9}" destId="{5AC06C76-C9BF-4E59-A059-9A20FC15009C}" srcOrd="0" destOrd="0" presId="urn:microsoft.com/office/officeart/2005/8/layout/vList2"/>
    <dgm:cxn modelId="{7445A27A-9498-4C30-BA7F-72440621205C}" type="presParOf" srcId="{9261028E-C490-4F95-8387-9C4EBFB806B9}" destId="{A56B3627-0522-4CAD-A618-F02ED92CF378}" srcOrd="1"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3.xml><?xml version="1.0" encoding="utf-8"?>
<dgm:dataModel xmlns:dgm="http://schemas.openxmlformats.org/drawingml/2006/diagram" xmlns:a="http://schemas.openxmlformats.org/drawingml/2006/main">
  <dgm:ptLst>
    <dgm:pt modelId="{0437959D-0A3F-428B-A323-3CEF97F92C53}" type="doc">
      <dgm:prSet loTypeId="urn:microsoft.com/office/officeart/2005/8/layout/hProcess9" loCatId="process" qsTypeId="urn:microsoft.com/office/officeart/2005/8/quickstyle/simple4" qsCatId="simple" csTypeId="urn:microsoft.com/office/officeart/2005/8/colors/accent1_2" csCatId="accent1" phldr="1"/>
      <dgm:spPr/>
      <dgm:t>
        <a:bodyPr/>
        <a:lstStyle/>
        <a:p>
          <a:endParaRPr lang="hr-HR"/>
        </a:p>
      </dgm:t>
    </dgm:pt>
    <dgm:pt modelId="{F3504072-E6D4-4F88-BE48-9A4ED30D3D78}">
      <dgm:prSet/>
      <dgm:spPr/>
      <dgm:t>
        <a:bodyPr/>
        <a:lstStyle/>
        <a:p>
          <a:r>
            <a:rPr lang="hr-HR"/>
            <a:t>Revizori tijekom revizija sustava (uključujući tematske revizije) provjeravaju oblikovanje, provedbu (implementaciju) i učinkovitost preventivnih mjera, te naknadne provjere koje provode tijela u sustavima upravljanja i kontrola.</a:t>
          </a:r>
        </a:p>
      </dgm:t>
    </dgm:pt>
    <dgm:pt modelId="{5BE900B1-A114-457F-B789-C69787EFF7E2}" type="parTrans" cxnId="{69147AE1-D6EE-43AE-89B8-6B00F8F19D17}">
      <dgm:prSet/>
      <dgm:spPr/>
      <dgm:t>
        <a:bodyPr/>
        <a:lstStyle/>
        <a:p>
          <a:endParaRPr lang="hr-HR"/>
        </a:p>
      </dgm:t>
    </dgm:pt>
    <dgm:pt modelId="{4E2543F7-9DEC-49C8-B47B-86DFF6DCA1AA}" type="sibTrans" cxnId="{69147AE1-D6EE-43AE-89B8-6B00F8F19D17}">
      <dgm:prSet/>
      <dgm:spPr/>
      <dgm:t>
        <a:bodyPr/>
        <a:lstStyle/>
        <a:p>
          <a:endParaRPr lang="hr-HR"/>
        </a:p>
      </dgm:t>
    </dgm:pt>
    <dgm:pt modelId="{9954B774-1930-498E-9EF8-825CA2C1D05B}">
      <dgm:prSet/>
      <dgm:spPr/>
      <dgm:t>
        <a:bodyPr/>
        <a:lstStyle/>
        <a:p>
          <a:r>
            <a:rPr lang="hr-HR" dirty="0"/>
            <a:t>Revizori mogu rezultate tih preventivnih mjera i naknadnih provjera koristiti tijekom obavljanja revizija operacija.</a:t>
          </a:r>
        </a:p>
      </dgm:t>
    </dgm:pt>
    <dgm:pt modelId="{90E07ADA-0006-40F2-9931-C2F36200A78D}" type="parTrans" cxnId="{82FFDA45-36FC-475F-8DCF-B2210C90914E}">
      <dgm:prSet/>
      <dgm:spPr/>
      <dgm:t>
        <a:bodyPr/>
        <a:lstStyle/>
        <a:p>
          <a:endParaRPr lang="hr-HR"/>
        </a:p>
      </dgm:t>
    </dgm:pt>
    <dgm:pt modelId="{A6371AF1-401F-4FC2-B893-B5DB926C0FB0}" type="sibTrans" cxnId="{82FFDA45-36FC-475F-8DCF-B2210C90914E}">
      <dgm:prSet/>
      <dgm:spPr/>
      <dgm:t>
        <a:bodyPr/>
        <a:lstStyle/>
        <a:p>
          <a:endParaRPr lang="hr-HR"/>
        </a:p>
      </dgm:t>
    </dgm:pt>
    <dgm:pt modelId="{2C53C95A-3DA0-41D7-9D44-9FDBD2B3F1B5}" type="pres">
      <dgm:prSet presAssocID="{0437959D-0A3F-428B-A323-3CEF97F92C53}" presName="CompostProcess" presStyleCnt="0">
        <dgm:presLayoutVars>
          <dgm:dir/>
          <dgm:resizeHandles val="exact"/>
        </dgm:presLayoutVars>
      </dgm:prSet>
      <dgm:spPr/>
    </dgm:pt>
    <dgm:pt modelId="{25CD3F21-A192-4B01-8D5D-1D84C402F7D5}" type="pres">
      <dgm:prSet presAssocID="{0437959D-0A3F-428B-A323-3CEF97F92C53}" presName="arrow" presStyleLbl="bgShp" presStyleIdx="0" presStyleCnt="1"/>
      <dgm:spPr/>
    </dgm:pt>
    <dgm:pt modelId="{A3DFA366-3D8B-4423-9400-D93DC60254FF}" type="pres">
      <dgm:prSet presAssocID="{0437959D-0A3F-428B-A323-3CEF97F92C53}" presName="linearProcess" presStyleCnt="0"/>
      <dgm:spPr/>
    </dgm:pt>
    <dgm:pt modelId="{B99F6F2B-6D59-4AEC-8B0F-B69376629E62}" type="pres">
      <dgm:prSet presAssocID="{F3504072-E6D4-4F88-BE48-9A4ED30D3D78}" presName="textNode" presStyleLbl="node1" presStyleIdx="0" presStyleCnt="2">
        <dgm:presLayoutVars>
          <dgm:bulletEnabled val="1"/>
        </dgm:presLayoutVars>
      </dgm:prSet>
      <dgm:spPr/>
    </dgm:pt>
    <dgm:pt modelId="{0069384A-36DE-4DF5-8BF8-5EF5F36D8EEE}" type="pres">
      <dgm:prSet presAssocID="{4E2543F7-9DEC-49C8-B47B-86DFF6DCA1AA}" presName="sibTrans" presStyleCnt="0"/>
      <dgm:spPr/>
    </dgm:pt>
    <dgm:pt modelId="{644E4604-7324-451C-8426-65231034F323}" type="pres">
      <dgm:prSet presAssocID="{9954B774-1930-498E-9EF8-825CA2C1D05B}" presName="textNode" presStyleLbl="node1" presStyleIdx="1" presStyleCnt="2">
        <dgm:presLayoutVars>
          <dgm:bulletEnabled val="1"/>
        </dgm:presLayoutVars>
      </dgm:prSet>
      <dgm:spPr/>
    </dgm:pt>
  </dgm:ptLst>
  <dgm:cxnLst>
    <dgm:cxn modelId="{C85B512A-F73F-42FC-A359-3657C2AF951F}" type="presOf" srcId="{F3504072-E6D4-4F88-BE48-9A4ED30D3D78}" destId="{B99F6F2B-6D59-4AEC-8B0F-B69376629E62}" srcOrd="0" destOrd="0" presId="urn:microsoft.com/office/officeart/2005/8/layout/hProcess9"/>
    <dgm:cxn modelId="{82FFDA45-36FC-475F-8DCF-B2210C90914E}" srcId="{0437959D-0A3F-428B-A323-3CEF97F92C53}" destId="{9954B774-1930-498E-9EF8-825CA2C1D05B}" srcOrd="1" destOrd="0" parTransId="{90E07ADA-0006-40F2-9931-C2F36200A78D}" sibTransId="{A6371AF1-401F-4FC2-B893-B5DB926C0FB0}"/>
    <dgm:cxn modelId="{C4984F5A-F7E1-4C19-B2B2-AE66B14E7F09}" type="presOf" srcId="{0437959D-0A3F-428B-A323-3CEF97F92C53}" destId="{2C53C95A-3DA0-41D7-9D44-9FDBD2B3F1B5}" srcOrd="0" destOrd="0" presId="urn:microsoft.com/office/officeart/2005/8/layout/hProcess9"/>
    <dgm:cxn modelId="{EC219F9C-170E-436A-B59D-D40DF6A43A95}" type="presOf" srcId="{9954B774-1930-498E-9EF8-825CA2C1D05B}" destId="{644E4604-7324-451C-8426-65231034F323}" srcOrd="0" destOrd="0" presId="urn:microsoft.com/office/officeart/2005/8/layout/hProcess9"/>
    <dgm:cxn modelId="{69147AE1-D6EE-43AE-89B8-6B00F8F19D17}" srcId="{0437959D-0A3F-428B-A323-3CEF97F92C53}" destId="{F3504072-E6D4-4F88-BE48-9A4ED30D3D78}" srcOrd="0" destOrd="0" parTransId="{5BE900B1-A114-457F-B789-C69787EFF7E2}" sibTransId="{4E2543F7-9DEC-49C8-B47B-86DFF6DCA1AA}"/>
    <dgm:cxn modelId="{3D9C4EF6-E1BD-435A-9FBD-9345400365C1}" type="presParOf" srcId="{2C53C95A-3DA0-41D7-9D44-9FDBD2B3F1B5}" destId="{25CD3F21-A192-4B01-8D5D-1D84C402F7D5}" srcOrd="0" destOrd="0" presId="urn:microsoft.com/office/officeart/2005/8/layout/hProcess9"/>
    <dgm:cxn modelId="{A737D060-83C8-4401-8ACC-F2F49A7A6FC4}" type="presParOf" srcId="{2C53C95A-3DA0-41D7-9D44-9FDBD2B3F1B5}" destId="{A3DFA366-3D8B-4423-9400-D93DC60254FF}" srcOrd="1" destOrd="0" presId="urn:microsoft.com/office/officeart/2005/8/layout/hProcess9"/>
    <dgm:cxn modelId="{C774F0A0-6A6D-478A-97DA-3CB5C0417CC6}" type="presParOf" srcId="{A3DFA366-3D8B-4423-9400-D93DC60254FF}" destId="{B99F6F2B-6D59-4AEC-8B0F-B69376629E62}" srcOrd="0" destOrd="0" presId="urn:microsoft.com/office/officeart/2005/8/layout/hProcess9"/>
    <dgm:cxn modelId="{AB0825C7-1798-4522-AD45-0AC6E2897F42}" type="presParOf" srcId="{A3DFA366-3D8B-4423-9400-D93DC60254FF}" destId="{0069384A-36DE-4DF5-8BF8-5EF5F36D8EEE}" srcOrd="1" destOrd="0" presId="urn:microsoft.com/office/officeart/2005/8/layout/hProcess9"/>
    <dgm:cxn modelId="{E3A30AFB-6A27-4DC2-B3B7-B301FD295A07}" type="presParOf" srcId="{A3DFA366-3D8B-4423-9400-D93DC60254FF}" destId="{644E4604-7324-451C-8426-65231034F323}" srcOrd="2" destOrd="0" presId="urn:microsoft.com/office/officeart/2005/8/layout/hProcess9"/>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4.xml><?xml version="1.0" encoding="utf-8"?>
<dgm:dataModel xmlns:dgm="http://schemas.openxmlformats.org/drawingml/2006/diagram" xmlns:a="http://schemas.openxmlformats.org/drawingml/2006/main">
  <dgm:ptLst>
    <dgm:pt modelId="{3CAFCCDC-1730-4826-83CE-FDCAE72DBEE6}" type="doc">
      <dgm:prSet loTypeId="urn:microsoft.com/office/officeart/2005/8/layout/process4" loCatId="process" qsTypeId="urn:microsoft.com/office/officeart/2005/8/quickstyle/simple1" qsCatId="simple" csTypeId="urn:microsoft.com/office/officeart/2005/8/colors/accent1_2" csCatId="accent1"/>
      <dgm:spPr/>
      <dgm:t>
        <a:bodyPr/>
        <a:lstStyle/>
        <a:p>
          <a:endParaRPr lang="en-US"/>
        </a:p>
      </dgm:t>
    </dgm:pt>
    <dgm:pt modelId="{77A89527-6A00-4246-BA14-484DEAE6DD34}">
      <dgm:prSet custT="1"/>
      <dgm:spPr/>
      <dgm:t>
        <a:bodyPr/>
        <a:lstStyle/>
        <a:p>
          <a:r>
            <a:rPr lang="hr-HR" sz="1400"/>
            <a:t>Provjera baza podataka (EU fondovi/programi/instrumenti)</a:t>
          </a:r>
          <a:endParaRPr lang="en-US" sz="1400"/>
        </a:p>
      </dgm:t>
    </dgm:pt>
    <dgm:pt modelId="{E9A75884-619E-462D-B6E7-0494CFE45B99}" type="parTrans" cxnId="{FE1BF768-4B9D-4863-9809-6D6C3237F196}">
      <dgm:prSet/>
      <dgm:spPr/>
      <dgm:t>
        <a:bodyPr/>
        <a:lstStyle/>
        <a:p>
          <a:endParaRPr lang="en-US" sz="1400"/>
        </a:p>
      </dgm:t>
    </dgm:pt>
    <dgm:pt modelId="{FA5DC53B-51BC-4075-BA87-DFA04861CB2B}" type="sibTrans" cxnId="{FE1BF768-4B9D-4863-9809-6D6C3237F196}">
      <dgm:prSet/>
      <dgm:spPr/>
      <dgm:t>
        <a:bodyPr/>
        <a:lstStyle/>
        <a:p>
          <a:endParaRPr lang="en-US" sz="1400"/>
        </a:p>
      </dgm:t>
    </dgm:pt>
    <dgm:pt modelId="{5B6E1373-0E62-4B1E-A1F1-8D83B37184F4}">
      <dgm:prSet custT="1"/>
      <dgm:spPr/>
      <dgm:t>
        <a:bodyPr/>
        <a:lstStyle/>
        <a:p>
          <a:r>
            <a:rPr lang="hr-HR" sz="1400"/>
            <a:t>Jedan od glavnih i učinkovitih načina provjere financiranja iz različitih EU izvora je </a:t>
          </a:r>
          <a:r>
            <a:rPr lang="hr-HR" sz="1400" b="1"/>
            <a:t>unakrsna provjera dostupnih baza podataka o korisnicima sredstava iz EU izvora i njihovim operacijama/projektima. </a:t>
          </a:r>
          <a:r>
            <a:rPr lang="hr-HR" sz="1400"/>
            <a:t>Također, koriste se i drugi javno objavljeni podaci (registri) o korisnicima i operacijama/projektima (primjerice, na internetskim stranicama upravljačkog tijela), te druge baze podataka, registri ili alati razvijeni od strane EK (primjerice, alat ARACHNE).  </a:t>
          </a:r>
          <a:endParaRPr lang="en-US" sz="1400"/>
        </a:p>
      </dgm:t>
    </dgm:pt>
    <dgm:pt modelId="{10211728-6AC6-412B-BCC8-1397E828FB9B}" type="parTrans" cxnId="{8A131005-5F52-48D8-A9DA-BAA00476503C}">
      <dgm:prSet/>
      <dgm:spPr/>
      <dgm:t>
        <a:bodyPr/>
        <a:lstStyle/>
        <a:p>
          <a:endParaRPr lang="en-US" sz="1400"/>
        </a:p>
      </dgm:t>
    </dgm:pt>
    <dgm:pt modelId="{969EF9D0-EDAA-4029-B917-ED502CCAA16E}" type="sibTrans" cxnId="{8A131005-5F52-48D8-A9DA-BAA00476503C}">
      <dgm:prSet/>
      <dgm:spPr/>
      <dgm:t>
        <a:bodyPr/>
        <a:lstStyle/>
        <a:p>
          <a:endParaRPr lang="en-US" sz="1400"/>
        </a:p>
      </dgm:t>
    </dgm:pt>
    <dgm:pt modelId="{41D22C17-4F73-48DF-B3EF-09461AC89F4D}">
      <dgm:prSet custT="1"/>
      <dgm:spPr/>
      <dgm:t>
        <a:bodyPr/>
        <a:lstStyle/>
        <a:p>
          <a:r>
            <a:rPr lang="hr-HR" sz="1400"/>
            <a:t>Ipak, jedno od ograničenja je da sve te dostupne baze podataka i alati/registri nisu povezani, odnosno još uvijek ne postoji odgovarajuće (integrirano i interoperabilno) IT rješenje koji bi objedinjavalo podatke iz već postojećih IT sustava i koje bi omogućilo „automatiziranu“ unakrsnu provjeru podataka sadržanih u različitim bazama podataka. </a:t>
          </a:r>
          <a:endParaRPr lang="en-US" sz="1400"/>
        </a:p>
      </dgm:t>
    </dgm:pt>
    <dgm:pt modelId="{83BFF3CF-F611-4E49-B3E0-631A024BC04B}" type="parTrans" cxnId="{C791EB58-C2B7-4CB3-9133-972D9C1ABABA}">
      <dgm:prSet/>
      <dgm:spPr/>
      <dgm:t>
        <a:bodyPr/>
        <a:lstStyle/>
        <a:p>
          <a:endParaRPr lang="en-US" sz="1400"/>
        </a:p>
      </dgm:t>
    </dgm:pt>
    <dgm:pt modelId="{9797A450-51ED-4071-9267-1435D8306195}" type="sibTrans" cxnId="{C791EB58-C2B7-4CB3-9133-972D9C1ABABA}">
      <dgm:prSet/>
      <dgm:spPr/>
      <dgm:t>
        <a:bodyPr/>
        <a:lstStyle/>
        <a:p>
          <a:endParaRPr lang="en-US" sz="1400"/>
        </a:p>
      </dgm:t>
    </dgm:pt>
    <dgm:pt modelId="{7D110628-C546-4A66-8882-53836010DA9F}">
      <dgm:prSet custT="1"/>
      <dgm:spPr/>
      <dgm:t>
        <a:bodyPr/>
        <a:lstStyle/>
        <a:p>
          <a:r>
            <a:rPr lang="hr-HR" sz="1400"/>
            <a:t>Svaka služba treba definirati koje dostupne baze podataka (IT sustave) i druge alate/registre revizori trebaju obvezno (minimalno) provjeriti prilikom provjera dvostrukog financiranja.</a:t>
          </a:r>
          <a:endParaRPr lang="en-US" sz="1400"/>
        </a:p>
      </dgm:t>
    </dgm:pt>
    <dgm:pt modelId="{C6E8F83C-D14A-42EF-87DE-72B9FFD9977D}" type="parTrans" cxnId="{6CEF7056-EB3B-4D14-A955-DCA7F49EACBE}">
      <dgm:prSet/>
      <dgm:spPr/>
      <dgm:t>
        <a:bodyPr/>
        <a:lstStyle/>
        <a:p>
          <a:endParaRPr lang="en-US" sz="1400"/>
        </a:p>
      </dgm:t>
    </dgm:pt>
    <dgm:pt modelId="{99C44D27-4024-4E23-BCD1-16CEC87C2225}" type="sibTrans" cxnId="{6CEF7056-EB3B-4D14-A955-DCA7F49EACBE}">
      <dgm:prSet/>
      <dgm:spPr/>
      <dgm:t>
        <a:bodyPr/>
        <a:lstStyle/>
        <a:p>
          <a:endParaRPr lang="en-US" sz="1400"/>
        </a:p>
      </dgm:t>
    </dgm:pt>
    <dgm:pt modelId="{E1541EAA-6CBF-4EC1-AEDB-25DCA6F377D8}" type="pres">
      <dgm:prSet presAssocID="{3CAFCCDC-1730-4826-83CE-FDCAE72DBEE6}" presName="Name0" presStyleCnt="0">
        <dgm:presLayoutVars>
          <dgm:dir/>
          <dgm:animLvl val="lvl"/>
          <dgm:resizeHandles val="exact"/>
        </dgm:presLayoutVars>
      </dgm:prSet>
      <dgm:spPr/>
    </dgm:pt>
    <dgm:pt modelId="{AD0C544E-C747-4FFE-8DAC-1430B738CC16}" type="pres">
      <dgm:prSet presAssocID="{7D110628-C546-4A66-8882-53836010DA9F}" presName="boxAndChildren" presStyleCnt="0"/>
      <dgm:spPr/>
    </dgm:pt>
    <dgm:pt modelId="{F89B0148-1815-4347-BF18-5B3205728E50}" type="pres">
      <dgm:prSet presAssocID="{7D110628-C546-4A66-8882-53836010DA9F}" presName="parentTextBox" presStyleLbl="node1" presStyleIdx="0" presStyleCnt="4"/>
      <dgm:spPr/>
    </dgm:pt>
    <dgm:pt modelId="{9F992093-947B-4BBD-8105-32B1DB1E5322}" type="pres">
      <dgm:prSet presAssocID="{9797A450-51ED-4071-9267-1435D8306195}" presName="sp" presStyleCnt="0"/>
      <dgm:spPr/>
    </dgm:pt>
    <dgm:pt modelId="{77D636BA-3E55-47A4-8311-E7D1671A3D8B}" type="pres">
      <dgm:prSet presAssocID="{41D22C17-4F73-48DF-B3EF-09461AC89F4D}" presName="arrowAndChildren" presStyleCnt="0"/>
      <dgm:spPr/>
    </dgm:pt>
    <dgm:pt modelId="{A6FB5BD6-ACC9-4793-A0C0-63395F965728}" type="pres">
      <dgm:prSet presAssocID="{41D22C17-4F73-48DF-B3EF-09461AC89F4D}" presName="parentTextArrow" presStyleLbl="node1" presStyleIdx="1" presStyleCnt="4"/>
      <dgm:spPr/>
    </dgm:pt>
    <dgm:pt modelId="{AA658D4B-97E0-4F2B-9FD1-CBEA58315766}" type="pres">
      <dgm:prSet presAssocID="{969EF9D0-EDAA-4029-B917-ED502CCAA16E}" presName="sp" presStyleCnt="0"/>
      <dgm:spPr/>
    </dgm:pt>
    <dgm:pt modelId="{362DB9E3-E684-4FAE-AA80-3B9FD1086A9E}" type="pres">
      <dgm:prSet presAssocID="{5B6E1373-0E62-4B1E-A1F1-8D83B37184F4}" presName="arrowAndChildren" presStyleCnt="0"/>
      <dgm:spPr/>
    </dgm:pt>
    <dgm:pt modelId="{DCA6EB15-10FB-4070-AEC9-6CF23ADD29D6}" type="pres">
      <dgm:prSet presAssocID="{5B6E1373-0E62-4B1E-A1F1-8D83B37184F4}" presName="parentTextArrow" presStyleLbl="node1" presStyleIdx="2" presStyleCnt="4"/>
      <dgm:spPr/>
    </dgm:pt>
    <dgm:pt modelId="{973E3CC7-BA67-43FE-AB11-1DE9FEBC8CEB}" type="pres">
      <dgm:prSet presAssocID="{FA5DC53B-51BC-4075-BA87-DFA04861CB2B}" presName="sp" presStyleCnt="0"/>
      <dgm:spPr/>
    </dgm:pt>
    <dgm:pt modelId="{52EF7867-1906-4014-8685-9CC391D8341F}" type="pres">
      <dgm:prSet presAssocID="{77A89527-6A00-4246-BA14-484DEAE6DD34}" presName="arrowAndChildren" presStyleCnt="0"/>
      <dgm:spPr/>
    </dgm:pt>
    <dgm:pt modelId="{4975A78C-CE30-476D-BD62-4BCB6613EB45}" type="pres">
      <dgm:prSet presAssocID="{77A89527-6A00-4246-BA14-484DEAE6DD34}" presName="parentTextArrow" presStyleLbl="node1" presStyleIdx="3" presStyleCnt="4"/>
      <dgm:spPr/>
    </dgm:pt>
  </dgm:ptLst>
  <dgm:cxnLst>
    <dgm:cxn modelId="{8A131005-5F52-48D8-A9DA-BAA00476503C}" srcId="{3CAFCCDC-1730-4826-83CE-FDCAE72DBEE6}" destId="{5B6E1373-0E62-4B1E-A1F1-8D83B37184F4}" srcOrd="1" destOrd="0" parTransId="{10211728-6AC6-412B-BCC8-1397E828FB9B}" sibTransId="{969EF9D0-EDAA-4029-B917-ED502CCAA16E}"/>
    <dgm:cxn modelId="{8A35622C-E210-40E4-82BE-95A0E3E87439}" type="presOf" srcId="{3CAFCCDC-1730-4826-83CE-FDCAE72DBEE6}" destId="{E1541EAA-6CBF-4EC1-AEDB-25DCA6F377D8}" srcOrd="0" destOrd="0" presId="urn:microsoft.com/office/officeart/2005/8/layout/process4"/>
    <dgm:cxn modelId="{FE1BF768-4B9D-4863-9809-6D6C3237F196}" srcId="{3CAFCCDC-1730-4826-83CE-FDCAE72DBEE6}" destId="{77A89527-6A00-4246-BA14-484DEAE6DD34}" srcOrd="0" destOrd="0" parTransId="{E9A75884-619E-462D-B6E7-0494CFE45B99}" sibTransId="{FA5DC53B-51BC-4075-BA87-DFA04861CB2B}"/>
    <dgm:cxn modelId="{AA1FF552-C921-4D72-AC98-91CE59C3EAED}" type="presOf" srcId="{5B6E1373-0E62-4B1E-A1F1-8D83B37184F4}" destId="{DCA6EB15-10FB-4070-AEC9-6CF23ADD29D6}" srcOrd="0" destOrd="0" presId="urn:microsoft.com/office/officeart/2005/8/layout/process4"/>
    <dgm:cxn modelId="{6CEF7056-EB3B-4D14-A955-DCA7F49EACBE}" srcId="{3CAFCCDC-1730-4826-83CE-FDCAE72DBEE6}" destId="{7D110628-C546-4A66-8882-53836010DA9F}" srcOrd="3" destOrd="0" parTransId="{C6E8F83C-D14A-42EF-87DE-72B9FFD9977D}" sibTransId="{99C44D27-4024-4E23-BCD1-16CEC87C2225}"/>
    <dgm:cxn modelId="{C791EB58-C2B7-4CB3-9133-972D9C1ABABA}" srcId="{3CAFCCDC-1730-4826-83CE-FDCAE72DBEE6}" destId="{41D22C17-4F73-48DF-B3EF-09461AC89F4D}" srcOrd="2" destOrd="0" parTransId="{83BFF3CF-F611-4E49-B3E0-631A024BC04B}" sibTransId="{9797A450-51ED-4071-9267-1435D8306195}"/>
    <dgm:cxn modelId="{FFD1CDA6-D840-4BC8-BB11-30651E4F4E25}" type="presOf" srcId="{77A89527-6A00-4246-BA14-484DEAE6DD34}" destId="{4975A78C-CE30-476D-BD62-4BCB6613EB45}" srcOrd="0" destOrd="0" presId="urn:microsoft.com/office/officeart/2005/8/layout/process4"/>
    <dgm:cxn modelId="{877AD1B8-317B-43DD-B09D-7AEE11E0F29B}" type="presOf" srcId="{41D22C17-4F73-48DF-B3EF-09461AC89F4D}" destId="{A6FB5BD6-ACC9-4793-A0C0-63395F965728}" srcOrd="0" destOrd="0" presId="urn:microsoft.com/office/officeart/2005/8/layout/process4"/>
    <dgm:cxn modelId="{199168DE-B35F-4972-9D4F-A0FFA87E0FA7}" type="presOf" srcId="{7D110628-C546-4A66-8882-53836010DA9F}" destId="{F89B0148-1815-4347-BF18-5B3205728E50}" srcOrd="0" destOrd="0" presId="urn:microsoft.com/office/officeart/2005/8/layout/process4"/>
    <dgm:cxn modelId="{84FB587B-D81A-4716-9BA2-00822374DB76}" type="presParOf" srcId="{E1541EAA-6CBF-4EC1-AEDB-25DCA6F377D8}" destId="{AD0C544E-C747-4FFE-8DAC-1430B738CC16}" srcOrd="0" destOrd="0" presId="urn:microsoft.com/office/officeart/2005/8/layout/process4"/>
    <dgm:cxn modelId="{F1A55D19-B5E1-43BB-B6A9-9E2837A5200D}" type="presParOf" srcId="{AD0C544E-C747-4FFE-8DAC-1430B738CC16}" destId="{F89B0148-1815-4347-BF18-5B3205728E50}" srcOrd="0" destOrd="0" presId="urn:microsoft.com/office/officeart/2005/8/layout/process4"/>
    <dgm:cxn modelId="{C6A1FC4C-6D97-4BD9-8C29-F4FD469CB98A}" type="presParOf" srcId="{E1541EAA-6CBF-4EC1-AEDB-25DCA6F377D8}" destId="{9F992093-947B-4BBD-8105-32B1DB1E5322}" srcOrd="1" destOrd="0" presId="urn:microsoft.com/office/officeart/2005/8/layout/process4"/>
    <dgm:cxn modelId="{669035B7-F334-4190-B686-77F09CCA6BF0}" type="presParOf" srcId="{E1541EAA-6CBF-4EC1-AEDB-25DCA6F377D8}" destId="{77D636BA-3E55-47A4-8311-E7D1671A3D8B}" srcOrd="2" destOrd="0" presId="urn:microsoft.com/office/officeart/2005/8/layout/process4"/>
    <dgm:cxn modelId="{FEF02A73-1342-4DF8-945C-708D33EB9632}" type="presParOf" srcId="{77D636BA-3E55-47A4-8311-E7D1671A3D8B}" destId="{A6FB5BD6-ACC9-4793-A0C0-63395F965728}" srcOrd="0" destOrd="0" presId="urn:microsoft.com/office/officeart/2005/8/layout/process4"/>
    <dgm:cxn modelId="{E5D892BE-6343-40AB-B274-336CC257A2E2}" type="presParOf" srcId="{E1541EAA-6CBF-4EC1-AEDB-25DCA6F377D8}" destId="{AA658D4B-97E0-4F2B-9FD1-CBEA58315766}" srcOrd="3" destOrd="0" presId="urn:microsoft.com/office/officeart/2005/8/layout/process4"/>
    <dgm:cxn modelId="{3C58666F-D368-4F42-885C-7C927D8D0251}" type="presParOf" srcId="{E1541EAA-6CBF-4EC1-AEDB-25DCA6F377D8}" destId="{362DB9E3-E684-4FAE-AA80-3B9FD1086A9E}" srcOrd="4" destOrd="0" presId="urn:microsoft.com/office/officeart/2005/8/layout/process4"/>
    <dgm:cxn modelId="{37B8B486-8AC0-4E93-B33A-714F156E9A87}" type="presParOf" srcId="{362DB9E3-E684-4FAE-AA80-3B9FD1086A9E}" destId="{DCA6EB15-10FB-4070-AEC9-6CF23ADD29D6}" srcOrd="0" destOrd="0" presId="urn:microsoft.com/office/officeart/2005/8/layout/process4"/>
    <dgm:cxn modelId="{603AC91E-1733-4326-93A3-08A1DB7A04B7}" type="presParOf" srcId="{E1541EAA-6CBF-4EC1-AEDB-25DCA6F377D8}" destId="{973E3CC7-BA67-43FE-AB11-1DE9FEBC8CEB}" srcOrd="5" destOrd="0" presId="urn:microsoft.com/office/officeart/2005/8/layout/process4"/>
    <dgm:cxn modelId="{B93F9733-F71F-4C55-9D2B-3C2796D027DF}" type="presParOf" srcId="{E1541EAA-6CBF-4EC1-AEDB-25DCA6F377D8}" destId="{52EF7867-1906-4014-8685-9CC391D8341F}" srcOrd="6" destOrd="0" presId="urn:microsoft.com/office/officeart/2005/8/layout/process4"/>
    <dgm:cxn modelId="{B8C81E61-0835-458E-AF82-7DF658EB6EAF}" type="presParOf" srcId="{52EF7867-1906-4014-8685-9CC391D8341F}" destId="{4975A78C-CE30-476D-BD62-4BCB6613EB45}" srcOrd="0" destOrd="0" presId="urn:microsoft.com/office/officeart/2005/8/layout/process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5.xml><?xml version="1.0" encoding="utf-8"?>
<dgm:dataModel xmlns:dgm="http://schemas.openxmlformats.org/drawingml/2006/diagram" xmlns:a="http://schemas.openxmlformats.org/drawingml/2006/main">
  <dgm:ptLst>
    <dgm:pt modelId="{52D6E75A-7B3A-44C9-89A3-5775427CFDF8}" type="doc">
      <dgm:prSet loTypeId="urn:microsoft.com/office/officeart/2005/8/layout/vList2" loCatId="list" qsTypeId="urn:microsoft.com/office/officeart/2005/8/quickstyle/simple4" qsCatId="simple" csTypeId="urn:microsoft.com/office/officeart/2005/8/colors/accent1_2" csCatId="accent1"/>
      <dgm:spPr/>
      <dgm:t>
        <a:bodyPr/>
        <a:lstStyle/>
        <a:p>
          <a:endParaRPr lang="hr-HR"/>
        </a:p>
      </dgm:t>
    </dgm:pt>
    <dgm:pt modelId="{FE9780A5-1118-49F3-A54A-92ACDE51FAD0}">
      <dgm:prSet/>
      <dgm:spPr/>
      <dgm:t>
        <a:bodyPr/>
        <a:lstStyle/>
        <a:p>
          <a:pPr algn="ctr"/>
          <a:r>
            <a:rPr lang="hr-HR" dirty="0"/>
            <a:t>Provjera baza podataka (nacionalni javni izvori) / „Osobne izjave“ (potencijalnih) korisnika</a:t>
          </a:r>
        </a:p>
      </dgm:t>
    </dgm:pt>
    <dgm:pt modelId="{467F9F32-EDE8-43AF-9BBF-61E92CDD22BE}" type="parTrans" cxnId="{0905780C-4A00-4757-8A90-E6F6BE291E8F}">
      <dgm:prSet/>
      <dgm:spPr/>
      <dgm:t>
        <a:bodyPr/>
        <a:lstStyle/>
        <a:p>
          <a:endParaRPr lang="hr-HR"/>
        </a:p>
      </dgm:t>
    </dgm:pt>
    <dgm:pt modelId="{63DA054E-01C9-42D4-9D84-9C4E6F44B496}" type="sibTrans" cxnId="{0905780C-4A00-4757-8A90-E6F6BE291E8F}">
      <dgm:prSet/>
      <dgm:spPr/>
      <dgm:t>
        <a:bodyPr/>
        <a:lstStyle/>
        <a:p>
          <a:endParaRPr lang="hr-HR"/>
        </a:p>
      </dgm:t>
    </dgm:pt>
    <dgm:pt modelId="{A0B63713-C86F-40B7-B55F-A6475AF6963E}">
      <dgm:prSet/>
      <dgm:spPr/>
      <dgm:t>
        <a:bodyPr/>
        <a:lstStyle/>
        <a:p>
          <a:r>
            <a:rPr lang="hr-HR"/>
            <a:t>U RH još uvijek ne postoji odgovarajuća (jedinstvena) baza/baze podataka na nacionalnoj ili bilo kojoj drugoj razini (regionalnoj, lokalnoj) putem koje/kojih bi revizori mogli učinkovito provjeriti dvostruko financiranje operacija/projekata iz nacionalnih javnih izvora. </a:t>
          </a:r>
        </a:p>
      </dgm:t>
    </dgm:pt>
    <dgm:pt modelId="{349B7486-2552-4E44-8CEC-90D911F30819}" type="parTrans" cxnId="{67826804-B794-49EA-8F27-4BACB1035CFD}">
      <dgm:prSet/>
      <dgm:spPr/>
      <dgm:t>
        <a:bodyPr/>
        <a:lstStyle/>
        <a:p>
          <a:endParaRPr lang="hr-HR"/>
        </a:p>
      </dgm:t>
    </dgm:pt>
    <dgm:pt modelId="{3074FF5D-D8F8-4B1A-B6A6-492521D6E0CC}" type="sibTrans" cxnId="{67826804-B794-49EA-8F27-4BACB1035CFD}">
      <dgm:prSet/>
      <dgm:spPr/>
      <dgm:t>
        <a:bodyPr/>
        <a:lstStyle/>
        <a:p>
          <a:endParaRPr lang="hr-HR"/>
        </a:p>
      </dgm:t>
    </dgm:pt>
    <dgm:pt modelId="{E1807567-6C46-4A58-90A7-B9701C75BA22}">
      <dgm:prSet/>
      <dgm:spPr/>
      <dgm:t>
        <a:bodyPr/>
        <a:lstStyle/>
        <a:p>
          <a:r>
            <a:rPr lang="hr-HR"/>
            <a:t>Stoga su se provjere dvostrukog financiranja iz nacionalnih javnih izvora u prijašnjim razdobljima (uglavnom) oslanjale na „osobne izjave o nepostojanju dvostrukog financiranja“, koje potencijalni primatelji/korisnici potpisuju i dostavljaju tijelima u sustavima upravljanja i kontrola u različitim vremenskim točkama i u različite svrhe. Primjerice, u postupku dodjele sredstava za potrebe ocjene prihvatljivosti projekta/aktivnosti, te za vrijeme provedbe za potrebe plaćanja.</a:t>
          </a:r>
        </a:p>
      </dgm:t>
    </dgm:pt>
    <dgm:pt modelId="{81047AA5-AA65-4A90-A1E5-336B05691F2A}" type="parTrans" cxnId="{CDE9DB00-C863-4247-B782-CC27F2DAC4E4}">
      <dgm:prSet/>
      <dgm:spPr/>
      <dgm:t>
        <a:bodyPr/>
        <a:lstStyle/>
        <a:p>
          <a:endParaRPr lang="hr-HR"/>
        </a:p>
      </dgm:t>
    </dgm:pt>
    <dgm:pt modelId="{E07A853A-B267-4B8D-86A8-9D6BEC0A4CEE}" type="sibTrans" cxnId="{CDE9DB00-C863-4247-B782-CC27F2DAC4E4}">
      <dgm:prSet/>
      <dgm:spPr/>
      <dgm:t>
        <a:bodyPr/>
        <a:lstStyle/>
        <a:p>
          <a:endParaRPr lang="hr-HR"/>
        </a:p>
      </dgm:t>
    </dgm:pt>
    <dgm:pt modelId="{2CAAC8CD-982E-4E0A-B50D-30A2C25F4B91}" type="pres">
      <dgm:prSet presAssocID="{52D6E75A-7B3A-44C9-89A3-5775427CFDF8}" presName="linear" presStyleCnt="0">
        <dgm:presLayoutVars>
          <dgm:animLvl val="lvl"/>
          <dgm:resizeHandles val="exact"/>
        </dgm:presLayoutVars>
      </dgm:prSet>
      <dgm:spPr/>
    </dgm:pt>
    <dgm:pt modelId="{44BAA5C4-3DD5-45A9-80CD-29A4F0F04619}" type="pres">
      <dgm:prSet presAssocID="{FE9780A5-1118-49F3-A54A-92ACDE51FAD0}" presName="parentText" presStyleLbl="node1" presStyleIdx="0" presStyleCnt="3">
        <dgm:presLayoutVars>
          <dgm:chMax val="0"/>
          <dgm:bulletEnabled val="1"/>
        </dgm:presLayoutVars>
      </dgm:prSet>
      <dgm:spPr/>
    </dgm:pt>
    <dgm:pt modelId="{D4D68244-59F1-457E-9966-902720EC0008}" type="pres">
      <dgm:prSet presAssocID="{63DA054E-01C9-42D4-9D84-9C4E6F44B496}" presName="spacer" presStyleCnt="0"/>
      <dgm:spPr/>
    </dgm:pt>
    <dgm:pt modelId="{8013CE4B-79BD-4A7F-A339-9C4FBB9AFC99}" type="pres">
      <dgm:prSet presAssocID="{A0B63713-C86F-40B7-B55F-A6475AF6963E}" presName="parentText" presStyleLbl="node1" presStyleIdx="1" presStyleCnt="3">
        <dgm:presLayoutVars>
          <dgm:chMax val="0"/>
          <dgm:bulletEnabled val="1"/>
        </dgm:presLayoutVars>
      </dgm:prSet>
      <dgm:spPr/>
    </dgm:pt>
    <dgm:pt modelId="{7F586304-6FE1-4F66-84A7-AE0E72BB0937}" type="pres">
      <dgm:prSet presAssocID="{3074FF5D-D8F8-4B1A-B6A6-492521D6E0CC}" presName="spacer" presStyleCnt="0"/>
      <dgm:spPr/>
    </dgm:pt>
    <dgm:pt modelId="{0F1F9617-89BE-47DB-9057-0528984B578B}" type="pres">
      <dgm:prSet presAssocID="{E1807567-6C46-4A58-90A7-B9701C75BA22}" presName="parentText" presStyleLbl="node1" presStyleIdx="2" presStyleCnt="3">
        <dgm:presLayoutVars>
          <dgm:chMax val="0"/>
          <dgm:bulletEnabled val="1"/>
        </dgm:presLayoutVars>
      </dgm:prSet>
      <dgm:spPr/>
    </dgm:pt>
  </dgm:ptLst>
  <dgm:cxnLst>
    <dgm:cxn modelId="{CDE9DB00-C863-4247-B782-CC27F2DAC4E4}" srcId="{52D6E75A-7B3A-44C9-89A3-5775427CFDF8}" destId="{E1807567-6C46-4A58-90A7-B9701C75BA22}" srcOrd="2" destOrd="0" parTransId="{81047AA5-AA65-4A90-A1E5-336B05691F2A}" sibTransId="{E07A853A-B267-4B8D-86A8-9D6BEC0A4CEE}"/>
    <dgm:cxn modelId="{67826804-B794-49EA-8F27-4BACB1035CFD}" srcId="{52D6E75A-7B3A-44C9-89A3-5775427CFDF8}" destId="{A0B63713-C86F-40B7-B55F-A6475AF6963E}" srcOrd="1" destOrd="0" parTransId="{349B7486-2552-4E44-8CEC-90D911F30819}" sibTransId="{3074FF5D-D8F8-4B1A-B6A6-492521D6E0CC}"/>
    <dgm:cxn modelId="{0905780C-4A00-4757-8A90-E6F6BE291E8F}" srcId="{52D6E75A-7B3A-44C9-89A3-5775427CFDF8}" destId="{FE9780A5-1118-49F3-A54A-92ACDE51FAD0}" srcOrd="0" destOrd="0" parTransId="{467F9F32-EDE8-43AF-9BBF-61E92CDD22BE}" sibTransId="{63DA054E-01C9-42D4-9D84-9C4E6F44B496}"/>
    <dgm:cxn modelId="{AF51666E-5565-4555-A7D7-849572850552}" type="presOf" srcId="{52D6E75A-7B3A-44C9-89A3-5775427CFDF8}" destId="{2CAAC8CD-982E-4E0A-B50D-30A2C25F4B91}" srcOrd="0" destOrd="0" presId="urn:microsoft.com/office/officeart/2005/8/layout/vList2"/>
    <dgm:cxn modelId="{ED50C352-400F-4948-9052-2FDB2A66C884}" type="presOf" srcId="{A0B63713-C86F-40B7-B55F-A6475AF6963E}" destId="{8013CE4B-79BD-4A7F-A339-9C4FBB9AFC99}" srcOrd="0" destOrd="0" presId="urn:microsoft.com/office/officeart/2005/8/layout/vList2"/>
    <dgm:cxn modelId="{B56F0273-3AF5-40E3-ABD8-B8153478F402}" type="presOf" srcId="{FE9780A5-1118-49F3-A54A-92ACDE51FAD0}" destId="{44BAA5C4-3DD5-45A9-80CD-29A4F0F04619}" srcOrd="0" destOrd="0" presId="urn:microsoft.com/office/officeart/2005/8/layout/vList2"/>
    <dgm:cxn modelId="{E14AD0AD-295F-4BDF-89BB-29E1A8FE26ED}" type="presOf" srcId="{E1807567-6C46-4A58-90A7-B9701C75BA22}" destId="{0F1F9617-89BE-47DB-9057-0528984B578B}" srcOrd="0" destOrd="0" presId="urn:microsoft.com/office/officeart/2005/8/layout/vList2"/>
    <dgm:cxn modelId="{31E7F1FF-5EB6-4AA7-A461-F73D8BAEB20B}" type="presParOf" srcId="{2CAAC8CD-982E-4E0A-B50D-30A2C25F4B91}" destId="{44BAA5C4-3DD5-45A9-80CD-29A4F0F04619}" srcOrd="0" destOrd="0" presId="urn:microsoft.com/office/officeart/2005/8/layout/vList2"/>
    <dgm:cxn modelId="{9AF1DE8D-9479-4E01-8906-8A162B70E84F}" type="presParOf" srcId="{2CAAC8CD-982E-4E0A-B50D-30A2C25F4B91}" destId="{D4D68244-59F1-457E-9966-902720EC0008}" srcOrd="1" destOrd="0" presId="urn:microsoft.com/office/officeart/2005/8/layout/vList2"/>
    <dgm:cxn modelId="{51FEC836-99CC-490F-9CAB-A0D3284FD286}" type="presParOf" srcId="{2CAAC8CD-982E-4E0A-B50D-30A2C25F4B91}" destId="{8013CE4B-79BD-4A7F-A339-9C4FBB9AFC99}" srcOrd="2" destOrd="0" presId="urn:microsoft.com/office/officeart/2005/8/layout/vList2"/>
    <dgm:cxn modelId="{C3DA1F8E-2BC0-4D12-8531-1777C1AB19C7}" type="presParOf" srcId="{2CAAC8CD-982E-4E0A-B50D-30A2C25F4B91}" destId="{7F586304-6FE1-4F66-84A7-AE0E72BB0937}" srcOrd="3" destOrd="0" presId="urn:microsoft.com/office/officeart/2005/8/layout/vList2"/>
    <dgm:cxn modelId="{8F9B6C98-280D-4E95-BAE4-D9DFCF80FCAB}" type="presParOf" srcId="{2CAAC8CD-982E-4E0A-B50D-30A2C25F4B91}" destId="{0F1F9617-89BE-47DB-9057-0528984B578B}" srcOrd="4"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6.xml><?xml version="1.0" encoding="utf-8"?>
<dgm:dataModel xmlns:dgm="http://schemas.openxmlformats.org/drawingml/2006/diagram" xmlns:a="http://schemas.openxmlformats.org/drawingml/2006/main">
  <dgm:ptLst>
    <dgm:pt modelId="{24BF153C-EF96-4215-A1BA-43813B5C4938}" type="doc">
      <dgm:prSet loTypeId="urn:microsoft.com/office/officeart/2005/8/layout/vList2" loCatId="list" qsTypeId="urn:microsoft.com/office/officeart/2005/8/quickstyle/simple4" qsCatId="simple" csTypeId="urn:microsoft.com/office/officeart/2005/8/colors/accent1_2" csCatId="accent1" phldr="1"/>
      <dgm:spPr/>
      <dgm:t>
        <a:bodyPr/>
        <a:lstStyle/>
        <a:p>
          <a:endParaRPr lang="hr-HR"/>
        </a:p>
      </dgm:t>
    </dgm:pt>
    <dgm:pt modelId="{4442EFBA-02DF-4AC1-BEFB-DCE4BF43FB7B}">
      <dgm:prSet custT="1"/>
      <dgm:spPr/>
      <dgm:t>
        <a:bodyPr/>
        <a:lstStyle/>
        <a:p>
          <a:r>
            <a:rPr lang="hr-HR" sz="1800"/>
            <a:t>Pri provjeri dvostrukog financiranja revizori i nadalje trebaju obvezno (minimalno) provjeriti postojanje „osobnih izjava“ korisnika. </a:t>
          </a:r>
        </a:p>
      </dgm:t>
    </dgm:pt>
    <dgm:pt modelId="{A63F8624-D92C-40C4-8602-C89B54C73579}" type="parTrans" cxnId="{23BF3299-42FE-41B9-BD58-824785E70EBC}">
      <dgm:prSet/>
      <dgm:spPr/>
      <dgm:t>
        <a:bodyPr/>
        <a:lstStyle/>
        <a:p>
          <a:endParaRPr lang="hr-HR" sz="1800"/>
        </a:p>
      </dgm:t>
    </dgm:pt>
    <dgm:pt modelId="{15CFA00E-FD99-4BD6-9136-E3DFD18EB735}" type="sibTrans" cxnId="{23BF3299-42FE-41B9-BD58-824785E70EBC}">
      <dgm:prSet/>
      <dgm:spPr/>
      <dgm:t>
        <a:bodyPr/>
        <a:lstStyle/>
        <a:p>
          <a:endParaRPr lang="hr-HR" sz="1800"/>
        </a:p>
      </dgm:t>
    </dgm:pt>
    <dgm:pt modelId="{035A3A22-A922-4833-A669-2694AF591EA1}">
      <dgm:prSet custT="1"/>
      <dgm:spPr/>
      <dgm:t>
        <a:bodyPr/>
        <a:lstStyle/>
        <a:p>
          <a:r>
            <a:rPr lang="hr-HR" sz="1800"/>
            <a:t>Ipak, oslanjanje isključivo na „osobne izjave“ kako bi se provjerilo dvostruko financiranje, u načelu, više nije dovoljno. </a:t>
          </a:r>
        </a:p>
      </dgm:t>
    </dgm:pt>
    <dgm:pt modelId="{4E02581B-CCCC-4731-BB3E-CF02955BC351}" type="parTrans" cxnId="{D24C2CD4-EB9E-4DF6-81E1-9CCFF9465D8C}">
      <dgm:prSet/>
      <dgm:spPr/>
      <dgm:t>
        <a:bodyPr/>
        <a:lstStyle/>
        <a:p>
          <a:endParaRPr lang="hr-HR" sz="1800"/>
        </a:p>
      </dgm:t>
    </dgm:pt>
    <dgm:pt modelId="{AAC4F77B-AD0C-4090-A60E-0EB2302D1AED}" type="sibTrans" cxnId="{D24C2CD4-EB9E-4DF6-81E1-9CCFF9465D8C}">
      <dgm:prSet/>
      <dgm:spPr/>
      <dgm:t>
        <a:bodyPr/>
        <a:lstStyle/>
        <a:p>
          <a:endParaRPr lang="hr-HR" sz="1800"/>
        </a:p>
      </dgm:t>
    </dgm:pt>
    <dgm:pt modelId="{5D14E580-ED77-40CD-97A4-F5597554D508}">
      <dgm:prSet custT="1"/>
      <dgm:spPr/>
      <dgm:t>
        <a:bodyPr/>
        <a:lstStyle/>
        <a:p>
          <a:r>
            <a:rPr lang="hr-HR" sz="1800" dirty="0"/>
            <a:t>Revizori </a:t>
          </a:r>
          <a:r>
            <a:rPr lang="hr-HR" sz="1800" b="1" dirty="0"/>
            <a:t>trebaju dodatno provjeriti dostupnu relevantnu popratnu dokumentaciju (dokaze) kojom bi se potkrijepile tvrdnje navedene u „izjavi“, a sve u cilju utvrđivanja pouzdanosti ili eventualnih netočnih ili necjelovitih „izjava“.  </a:t>
          </a:r>
          <a:r>
            <a:rPr lang="hr-HR" sz="1800" dirty="0"/>
            <a:t>Pri tome se provjere trebaju zadržati unutar razumnih ograničenja, uzimajući u obzir „odnos troškova i koristi“ provjera, odnosno uvažavajući potrebu da se revizija obavi u razumnom roku i uz razumni trošak (primjerice, razmotriti bi li pronalaženje alternativnih/dodatnih dokaza bilo teško ili bi predstavljalo prevelik administrativni teret kako za revizore, tako i za tijela u sustavu i/ili korisnike). </a:t>
          </a:r>
        </a:p>
      </dgm:t>
    </dgm:pt>
    <dgm:pt modelId="{6A1DE11A-90D4-43EA-948F-4E69AE391DE0}" type="parTrans" cxnId="{6D1DC341-DBB1-4B8C-90CF-379C98583C11}">
      <dgm:prSet/>
      <dgm:spPr/>
      <dgm:t>
        <a:bodyPr/>
        <a:lstStyle/>
        <a:p>
          <a:endParaRPr lang="hr-HR" sz="1800"/>
        </a:p>
      </dgm:t>
    </dgm:pt>
    <dgm:pt modelId="{50C6A8A6-30F0-49E8-BF14-162DE595C2D3}" type="sibTrans" cxnId="{6D1DC341-DBB1-4B8C-90CF-379C98583C11}">
      <dgm:prSet/>
      <dgm:spPr/>
      <dgm:t>
        <a:bodyPr/>
        <a:lstStyle/>
        <a:p>
          <a:endParaRPr lang="hr-HR" sz="1800"/>
        </a:p>
      </dgm:t>
    </dgm:pt>
    <dgm:pt modelId="{A15AE8C5-B119-4E6D-BB0A-C6E9E59F0ABF}" type="pres">
      <dgm:prSet presAssocID="{24BF153C-EF96-4215-A1BA-43813B5C4938}" presName="linear" presStyleCnt="0">
        <dgm:presLayoutVars>
          <dgm:animLvl val="lvl"/>
          <dgm:resizeHandles val="exact"/>
        </dgm:presLayoutVars>
      </dgm:prSet>
      <dgm:spPr/>
    </dgm:pt>
    <dgm:pt modelId="{CCAF85A5-BCF7-4711-9166-BDE8F0C99F9F}" type="pres">
      <dgm:prSet presAssocID="{4442EFBA-02DF-4AC1-BEFB-DCE4BF43FB7B}" presName="parentText" presStyleLbl="node1" presStyleIdx="0" presStyleCnt="3" custLinFactY="-19489" custLinFactNeighborX="-925" custLinFactNeighborY="-100000">
        <dgm:presLayoutVars>
          <dgm:chMax val="0"/>
          <dgm:bulletEnabled val="1"/>
        </dgm:presLayoutVars>
      </dgm:prSet>
      <dgm:spPr/>
    </dgm:pt>
    <dgm:pt modelId="{79665B50-BA66-4CCF-93DB-497AD43DB1B6}" type="pres">
      <dgm:prSet presAssocID="{15CFA00E-FD99-4BD6-9136-E3DFD18EB735}" presName="spacer" presStyleCnt="0"/>
      <dgm:spPr/>
    </dgm:pt>
    <dgm:pt modelId="{04907883-93B3-47D2-B386-D4355595AF80}" type="pres">
      <dgm:prSet presAssocID="{035A3A22-A922-4833-A669-2694AF591EA1}" presName="parentText" presStyleLbl="node1" presStyleIdx="1" presStyleCnt="3" custLinFactY="-4888" custLinFactNeighborY="-100000">
        <dgm:presLayoutVars>
          <dgm:chMax val="0"/>
          <dgm:bulletEnabled val="1"/>
        </dgm:presLayoutVars>
      </dgm:prSet>
      <dgm:spPr/>
    </dgm:pt>
    <dgm:pt modelId="{ADB8E101-87D5-4CAB-8A98-AE56718127E8}" type="pres">
      <dgm:prSet presAssocID="{AAC4F77B-AD0C-4090-A60E-0EB2302D1AED}" presName="spacer" presStyleCnt="0"/>
      <dgm:spPr/>
    </dgm:pt>
    <dgm:pt modelId="{39137D25-E24F-4EFE-89C4-0DD3B62B4171}" type="pres">
      <dgm:prSet presAssocID="{5D14E580-ED77-40CD-97A4-F5597554D508}" presName="parentText" presStyleLbl="node1" presStyleIdx="2" presStyleCnt="3" custScaleY="130248">
        <dgm:presLayoutVars>
          <dgm:chMax val="0"/>
          <dgm:bulletEnabled val="1"/>
        </dgm:presLayoutVars>
      </dgm:prSet>
      <dgm:spPr/>
    </dgm:pt>
  </dgm:ptLst>
  <dgm:cxnLst>
    <dgm:cxn modelId="{ACD48D35-F45B-4076-8EB9-9DA853BDF10A}" type="presOf" srcId="{24BF153C-EF96-4215-A1BA-43813B5C4938}" destId="{A15AE8C5-B119-4E6D-BB0A-C6E9E59F0ABF}" srcOrd="0" destOrd="0" presId="urn:microsoft.com/office/officeart/2005/8/layout/vList2"/>
    <dgm:cxn modelId="{6D1DC341-DBB1-4B8C-90CF-379C98583C11}" srcId="{24BF153C-EF96-4215-A1BA-43813B5C4938}" destId="{5D14E580-ED77-40CD-97A4-F5597554D508}" srcOrd="2" destOrd="0" parTransId="{6A1DE11A-90D4-43EA-948F-4E69AE391DE0}" sibTransId="{50C6A8A6-30F0-49E8-BF14-162DE595C2D3}"/>
    <dgm:cxn modelId="{C022FD62-4A7F-46D0-9837-5737A4F81556}" type="presOf" srcId="{035A3A22-A922-4833-A669-2694AF591EA1}" destId="{04907883-93B3-47D2-B386-D4355595AF80}" srcOrd="0" destOrd="0" presId="urn:microsoft.com/office/officeart/2005/8/layout/vList2"/>
    <dgm:cxn modelId="{02F72150-7259-47BB-A76F-A20E8EAFA056}" type="presOf" srcId="{5D14E580-ED77-40CD-97A4-F5597554D508}" destId="{39137D25-E24F-4EFE-89C4-0DD3B62B4171}" srcOrd="0" destOrd="0" presId="urn:microsoft.com/office/officeart/2005/8/layout/vList2"/>
    <dgm:cxn modelId="{A16FE890-859B-4C16-82A6-0AC5B60F800B}" type="presOf" srcId="{4442EFBA-02DF-4AC1-BEFB-DCE4BF43FB7B}" destId="{CCAF85A5-BCF7-4711-9166-BDE8F0C99F9F}" srcOrd="0" destOrd="0" presId="urn:microsoft.com/office/officeart/2005/8/layout/vList2"/>
    <dgm:cxn modelId="{23BF3299-42FE-41B9-BD58-824785E70EBC}" srcId="{24BF153C-EF96-4215-A1BA-43813B5C4938}" destId="{4442EFBA-02DF-4AC1-BEFB-DCE4BF43FB7B}" srcOrd="0" destOrd="0" parTransId="{A63F8624-D92C-40C4-8602-C89B54C73579}" sibTransId="{15CFA00E-FD99-4BD6-9136-E3DFD18EB735}"/>
    <dgm:cxn modelId="{D24C2CD4-EB9E-4DF6-81E1-9CCFF9465D8C}" srcId="{24BF153C-EF96-4215-A1BA-43813B5C4938}" destId="{035A3A22-A922-4833-A669-2694AF591EA1}" srcOrd="1" destOrd="0" parTransId="{4E02581B-CCCC-4731-BB3E-CF02955BC351}" sibTransId="{AAC4F77B-AD0C-4090-A60E-0EB2302D1AED}"/>
    <dgm:cxn modelId="{C8CA5D22-6BBB-4F54-A658-7374CCBD40D4}" type="presParOf" srcId="{A15AE8C5-B119-4E6D-BB0A-C6E9E59F0ABF}" destId="{CCAF85A5-BCF7-4711-9166-BDE8F0C99F9F}" srcOrd="0" destOrd="0" presId="urn:microsoft.com/office/officeart/2005/8/layout/vList2"/>
    <dgm:cxn modelId="{D360C710-8ECF-4C98-8642-F1D6F5F64FAF}" type="presParOf" srcId="{A15AE8C5-B119-4E6D-BB0A-C6E9E59F0ABF}" destId="{79665B50-BA66-4CCF-93DB-497AD43DB1B6}" srcOrd="1" destOrd="0" presId="urn:microsoft.com/office/officeart/2005/8/layout/vList2"/>
    <dgm:cxn modelId="{FC466F52-89F0-4590-BAE9-396980CC25F8}" type="presParOf" srcId="{A15AE8C5-B119-4E6D-BB0A-C6E9E59F0ABF}" destId="{04907883-93B3-47D2-B386-D4355595AF80}" srcOrd="2" destOrd="0" presId="urn:microsoft.com/office/officeart/2005/8/layout/vList2"/>
    <dgm:cxn modelId="{E2A184DF-77C0-4BB5-AA2A-945E1F874880}" type="presParOf" srcId="{A15AE8C5-B119-4E6D-BB0A-C6E9E59F0ABF}" destId="{ADB8E101-87D5-4CAB-8A98-AE56718127E8}" srcOrd="3" destOrd="0" presId="urn:microsoft.com/office/officeart/2005/8/layout/vList2"/>
    <dgm:cxn modelId="{1EC67EBB-5FCD-4901-94B9-8B7D63461136}" type="presParOf" srcId="{A15AE8C5-B119-4E6D-BB0A-C6E9E59F0ABF}" destId="{39137D25-E24F-4EFE-89C4-0DD3B62B4171}" srcOrd="4"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7.xml><?xml version="1.0" encoding="utf-8"?>
<dgm:dataModel xmlns:dgm="http://schemas.openxmlformats.org/drawingml/2006/diagram" xmlns:a="http://schemas.openxmlformats.org/drawingml/2006/main">
  <dgm:ptLst>
    <dgm:pt modelId="{900CC6C0-6B38-431F-8050-7C631A5EAC24}" type="doc">
      <dgm:prSet loTypeId="urn:microsoft.com/office/officeart/2008/layout/LinedList" loCatId="list" qsTypeId="urn:microsoft.com/office/officeart/2005/8/quickstyle/simple1" qsCatId="simple" csTypeId="urn:microsoft.com/office/officeart/2005/8/colors/accent1_2" csCatId="accent1"/>
      <dgm:spPr/>
      <dgm:t>
        <a:bodyPr/>
        <a:lstStyle/>
        <a:p>
          <a:endParaRPr lang="en-US"/>
        </a:p>
      </dgm:t>
    </dgm:pt>
    <dgm:pt modelId="{25CE0DFA-2FC0-49A8-8B9C-B39F8E50678B}">
      <dgm:prSet/>
      <dgm:spPr/>
      <dgm:t>
        <a:bodyPr/>
        <a:lstStyle/>
        <a:p>
          <a:r>
            <a:rPr lang="hr-HR"/>
            <a:t>Pouzdanost tvrdnji iznesenih u „osobnim izjavama“ koje se odnose na nepostojanje dvostrukog financiranja iz nacionalnih javnih izvora se mogu provjeriti primjerice:</a:t>
          </a:r>
          <a:endParaRPr lang="en-US"/>
        </a:p>
      </dgm:t>
    </dgm:pt>
    <dgm:pt modelId="{302B9C65-08AA-48D3-BA87-45CD3E0BDD80}" type="parTrans" cxnId="{5655617D-8D5E-409F-A50B-4D712BBF2CDC}">
      <dgm:prSet/>
      <dgm:spPr/>
      <dgm:t>
        <a:bodyPr/>
        <a:lstStyle/>
        <a:p>
          <a:endParaRPr lang="en-US"/>
        </a:p>
      </dgm:t>
    </dgm:pt>
    <dgm:pt modelId="{02727747-6D92-4C79-8E39-246CA4EC5407}" type="sibTrans" cxnId="{5655617D-8D5E-409F-A50B-4D712BBF2CDC}">
      <dgm:prSet/>
      <dgm:spPr/>
      <dgm:t>
        <a:bodyPr/>
        <a:lstStyle/>
        <a:p>
          <a:endParaRPr lang="en-US"/>
        </a:p>
      </dgm:t>
    </dgm:pt>
    <dgm:pt modelId="{3DAC9B9C-5628-4F7C-83AF-0EED0CEAAC1C}">
      <dgm:prSet/>
      <dgm:spPr/>
      <dgm:t>
        <a:bodyPr/>
        <a:lstStyle/>
        <a:p>
          <a:r>
            <a:rPr lang="hr-HR"/>
            <a:t>•	razmjenom informacija s relevantnim tijelima u sustavima upravljanja i kontrola i uvidom u već obavljene provjere koje su obavila ta tijela,</a:t>
          </a:r>
          <a:endParaRPr lang="en-US"/>
        </a:p>
      </dgm:t>
    </dgm:pt>
    <dgm:pt modelId="{07A90527-C19D-448D-A7C7-33B4F625128C}" type="parTrans" cxnId="{4768A41B-6CBA-44D2-A8B3-E0BE1878B4DA}">
      <dgm:prSet/>
      <dgm:spPr/>
      <dgm:t>
        <a:bodyPr/>
        <a:lstStyle/>
        <a:p>
          <a:endParaRPr lang="en-US"/>
        </a:p>
      </dgm:t>
    </dgm:pt>
    <dgm:pt modelId="{73F966A0-F36E-4E4B-9D71-8EBAE3983EBE}" type="sibTrans" cxnId="{4768A41B-6CBA-44D2-A8B3-E0BE1878B4DA}">
      <dgm:prSet/>
      <dgm:spPr/>
      <dgm:t>
        <a:bodyPr/>
        <a:lstStyle/>
        <a:p>
          <a:endParaRPr lang="en-US"/>
        </a:p>
      </dgm:t>
    </dgm:pt>
    <dgm:pt modelId="{FD7F385E-D2B2-4F1C-8D9E-42DF3B131FE5}">
      <dgm:prSet/>
      <dgm:spPr/>
      <dgm:t>
        <a:bodyPr/>
        <a:lstStyle/>
        <a:p>
          <a:r>
            <a:rPr lang="hr-HR"/>
            <a:t>•	razmjenom informacija s drugim tijelima javne vlasti,</a:t>
          </a:r>
          <a:endParaRPr lang="en-US"/>
        </a:p>
      </dgm:t>
    </dgm:pt>
    <dgm:pt modelId="{206F0770-71E4-40A4-AD36-4DB0E9796F68}" type="parTrans" cxnId="{0D0DE3E3-2703-46DC-A1B6-18BF1869D18B}">
      <dgm:prSet/>
      <dgm:spPr/>
      <dgm:t>
        <a:bodyPr/>
        <a:lstStyle/>
        <a:p>
          <a:endParaRPr lang="en-US"/>
        </a:p>
      </dgm:t>
    </dgm:pt>
    <dgm:pt modelId="{DFC96DF9-1296-40C1-9F26-FD7B076110E9}" type="sibTrans" cxnId="{0D0DE3E3-2703-46DC-A1B6-18BF1869D18B}">
      <dgm:prSet/>
      <dgm:spPr/>
      <dgm:t>
        <a:bodyPr/>
        <a:lstStyle/>
        <a:p>
          <a:endParaRPr lang="en-US"/>
        </a:p>
      </dgm:t>
    </dgm:pt>
    <dgm:pt modelId="{A1364168-B44E-406B-B8A8-A6A3A4EA03A0}">
      <dgm:prSet/>
      <dgm:spPr/>
      <dgm:t>
        <a:bodyPr/>
        <a:lstStyle/>
        <a:p>
          <a:r>
            <a:rPr lang="hr-HR"/>
            <a:t>•	uvidom u računovodstvenu (knjigovodstvenu) dokumentaciju korisnika,</a:t>
          </a:r>
          <a:endParaRPr lang="en-US"/>
        </a:p>
      </dgm:t>
    </dgm:pt>
    <dgm:pt modelId="{EF96C217-2A0D-4763-926E-FAA1B56FCA82}" type="parTrans" cxnId="{8E715100-A469-44D1-ADBD-DC2F82DAC196}">
      <dgm:prSet/>
      <dgm:spPr/>
      <dgm:t>
        <a:bodyPr/>
        <a:lstStyle/>
        <a:p>
          <a:endParaRPr lang="en-US"/>
        </a:p>
      </dgm:t>
    </dgm:pt>
    <dgm:pt modelId="{42F71E0B-5D5C-47EA-A56E-BB80B565A687}" type="sibTrans" cxnId="{8E715100-A469-44D1-ADBD-DC2F82DAC196}">
      <dgm:prSet/>
      <dgm:spPr/>
      <dgm:t>
        <a:bodyPr/>
        <a:lstStyle/>
        <a:p>
          <a:endParaRPr lang="en-US"/>
        </a:p>
      </dgm:t>
    </dgm:pt>
    <dgm:pt modelId="{1D9A7C51-BE88-432E-84CB-0B5395DAD704}">
      <dgm:prSet/>
      <dgm:spPr/>
      <dgm:t>
        <a:bodyPr/>
        <a:lstStyle/>
        <a:p>
          <a:r>
            <a:rPr lang="hr-HR"/>
            <a:t>•	provjerama mjera vidljivosti (promidžbe) operacija/projekata koje provode korisnici na svojim internetskim stranicama i lokacijama.</a:t>
          </a:r>
          <a:endParaRPr lang="en-US"/>
        </a:p>
      </dgm:t>
    </dgm:pt>
    <dgm:pt modelId="{F0CDDBC1-11F4-4E0E-BBF0-0B78C312961F}" type="parTrans" cxnId="{10E1E8BB-684B-44C4-85A8-4A6D13EC84C8}">
      <dgm:prSet/>
      <dgm:spPr/>
      <dgm:t>
        <a:bodyPr/>
        <a:lstStyle/>
        <a:p>
          <a:endParaRPr lang="en-US"/>
        </a:p>
      </dgm:t>
    </dgm:pt>
    <dgm:pt modelId="{98CC29E9-59E5-454A-9CD5-1A81693E9A28}" type="sibTrans" cxnId="{10E1E8BB-684B-44C4-85A8-4A6D13EC84C8}">
      <dgm:prSet/>
      <dgm:spPr/>
      <dgm:t>
        <a:bodyPr/>
        <a:lstStyle/>
        <a:p>
          <a:endParaRPr lang="en-US"/>
        </a:p>
      </dgm:t>
    </dgm:pt>
    <dgm:pt modelId="{3531FF2B-F7B5-4E19-8821-CD0002FDB39B}" type="pres">
      <dgm:prSet presAssocID="{900CC6C0-6B38-431F-8050-7C631A5EAC24}" presName="vert0" presStyleCnt="0">
        <dgm:presLayoutVars>
          <dgm:dir/>
          <dgm:animOne val="branch"/>
          <dgm:animLvl val="lvl"/>
        </dgm:presLayoutVars>
      </dgm:prSet>
      <dgm:spPr/>
    </dgm:pt>
    <dgm:pt modelId="{CE826A50-6F1B-4443-A646-034ADBF6A7AB}" type="pres">
      <dgm:prSet presAssocID="{25CE0DFA-2FC0-49A8-8B9C-B39F8E50678B}" presName="thickLine" presStyleLbl="alignNode1" presStyleIdx="0" presStyleCnt="5"/>
      <dgm:spPr/>
    </dgm:pt>
    <dgm:pt modelId="{52CCCF54-2555-4ACD-9801-EDB58EF3C3E9}" type="pres">
      <dgm:prSet presAssocID="{25CE0DFA-2FC0-49A8-8B9C-B39F8E50678B}" presName="horz1" presStyleCnt="0"/>
      <dgm:spPr/>
    </dgm:pt>
    <dgm:pt modelId="{D33D2285-B591-4B3D-BB22-E0A01D553CA3}" type="pres">
      <dgm:prSet presAssocID="{25CE0DFA-2FC0-49A8-8B9C-B39F8E50678B}" presName="tx1" presStyleLbl="revTx" presStyleIdx="0" presStyleCnt="5"/>
      <dgm:spPr/>
    </dgm:pt>
    <dgm:pt modelId="{C96D4F83-20C5-4E9E-A9C0-789B36578684}" type="pres">
      <dgm:prSet presAssocID="{25CE0DFA-2FC0-49A8-8B9C-B39F8E50678B}" presName="vert1" presStyleCnt="0"/>
      <dgm:spPr/>
    </dgm:pt>
    <dgm:pt modelId="{E35784F6-F76A-4F68-981D-F4765EEE6741}" type="pres">
      <dgm:prSet presAssocID="{3DAC9B9C-5628-4F7C-83AF-0EED0CEAAC1C}" presName="thickLine" presStyleLbl="alignNode1" presStyleIdx="1" presStyleCnt="5"/>
      <dgm:spPr/>
    </dgm:pt>
    <dgm:pt modelId="{F774506E-76F2-4B31-AD32-B6631C6B47BA}" type="pres">
      <dgm:prSet presAssocID="{3DAC9B9C-5628-4F7C-83AF-0EED0CEAAC1C}" presName="horz1" presStyleCnt="0"/>
      <dgm:spPr/>
    </dgm:pt>
    <dgm:pt modelId="{BBAF32AC-975C-49A0-AD56-D7E6D4438F3D}" type="pres">
      <dgm:prSet presAssocID="{3DAC9B9C-5628-4F7C-83AF-0EED0CEAAC1C}" presName="tx1" presStyleLbl="revTx" presStyleIdx="1" presStyleCnt="5"/>
      <dgm:spPr/>
    </dgm:pt>
    <dgm:pt modelId="{E4D649DC-4F2B-4E1F-AF31-47D940AC12C6}" type="pres">
      <dgm:prSet presAssocID="{3DAC9B9C-5628-4F7C-83AF-0EED0CEAAC1C}" presName="vert1" presStyleCnt="0"/>
      <dgm:spPr/>
    </dgm:pt>
    <dgm:pt modelId="{35BCC398-6C93-4EBD-A824-9E21DA3C46F6}" type="pres">
      <dgm:prSet presAssocID="{FD7F385E-D2B2-4F1C-8D9E-42DF3B131FE5}" presName="thickLine" presStyleLbl="alignNode1" presStyleIdx="2" presStyleCnt="5"/>
      <dgm:spPr/>
    </dgm:pt>
    <dgm:pt modelId="{0671E5CD-7EE1-4E3B-8B60-395922921624}" type="pres">
      <dgm:prSet presAssocID="{FD7F385E-D2B2-4F1C-8D9E-42DF3B131FE5}" presName="horz1" presStyleCnt="0"/>
      <dgm:spPr/>
    </dgm:pt>
    <dgm:pt modelId="{1AC859FD-918F-4AEB-BFE4-0AFC35456A94}" type="pres">
      <dgm:prSet presAssocID="{FD7F385E-D2B2-4F1C-8D9E-42DF3B131FE5}" presName="tx1" presStyleLbl="revTx" presStyleIdx="2" presStyleCnt="5"/>
      <dgm:spPr/>
    </dgm:pt>
    <dgm:pt modelId="{466CC79D-7780-4873-8E6B-505DB2A1FA1C}" type="pres">
      <dgm:prSet presAssocID="{FD7F385E-D2B2-4F1C-8D9E-42DF3B131FE5}" presName="vert1" presStyleCnt="0"/>
      <dgm:spPr/>
    </dgm:pt>
    <dgm:pt modelId="{0F39B3E0-9EFC-4C43-A450-92209DA58D7F}" type="pres">
      <dgm:prSet presAssocID="{A1364168-B44E-406B-B8A8-A6A3A4EA03A0}" presName="thickLine" presStyleLbl="alignNode1" presStyleIdx="3" presStyleCnt="5"/>
      <dgm:spPr/>
    </dgm:pt>
    <dgm:pt modelId="{B6E5E506-6B0F-4936-A8DD-6C777BC56F33}" type="pres">
      <dgm:prSet presAssocID="{A1364168-B44E-406B-B8A8-A6A3A4EA03A0}" presName="horz1" presStyleCnt="0"/>
      <dgm:spPr/>
    </dgm:pt>
    <dgm:pt modelId="{2EEEEEE1-7E0B-447F-BE34-4B64B1BEA0D7}" type="pres">
      <dgm:prSet presAssocID="{A1364168-B44E-406B-B8A8-A6A3A4EA03A0}" presName="tx1" presStyleLbl="revTx" presStyleIdx="3" presStyleCnt="5"/>
      <dgm:spPr/>
    </dgm:pt>
    <dgm:pt modelId="{9FE37910-FA70-4341-A17A-E6333546A85A}" type="pres">
      <dgm:prSet presAssocID="{A1364168-B44E-406B-B8A8-A6A3A4EA03A0}" presName="vert1" presStyleCnt="0"/>
      <dgm:spPr/>
    </dgm:pt>
    <dgm:pt modelId="{34A43D71-9267-4D62-BEE3-71256CBD075E}" type="pres">
      <dgm:prSet presAssocID="{1D9A7C51-BE88-432E-84CB-0B5395DAD704}" presName="thickLine" presStyleLbl="alignNode1" presStyleIdx="4" presStyleCnt="5"/>
      <dgm:spPr/>
    </dgm:pt>
    <dgm:pt modelId="{37A0AEDF-AFFB-4D49-961D-96201002C715}" type="pres">
      <dgm:prSet presAssocID="{1D9A7C51-BE88-432E-84CB-0B5395DAD704}" presName="horz1" presStyleCnt="0"/>
      <dgm:spPr/>
    </dgm:pt>
    <dgm:pt modelId="{BF61626E-E699-4F24-9326-E862EDB29C8D}" type="pres">
      <dgm:prSet presAssocID="{1D9A7C51-BE88-432E-84CB-0B5395DAD704}" presName="tx1" presStyleLbl="revTx" presStyleIdx="4" presStyleCnt="5"/>
      <dgm:spPr/>
    </dgm:pt>
    <dgm:pt modelId="{B53742F6-ED8A-48E2-8B60-22354D6A0DD7}" type="pres">
      <dgm:prSet presAssocID="{1D9A7C51-BE88-432E-84CB-0B5395DAD704}" presName="vert1" presStyleCnt="0"/>
      <dgm:spPr/>
    </dgm:pt>
  </dgm:ptLst>
  <dgm:cxnLst>
    <dgm:cxn modelId="{8E715100-A469-44D1-ADBD-DC2F82DAC196}" srcId="{900CC6C0-6B38-431F-8050-7C631A5EAC24}" destId="{A1364168-B44E-406B-B8A8-A6A3A4EA03A0}" srcOrd="3" destOrd="0" parTransId="{EF96C217-2A0D-4763-926E-FAA1B56FCA82}" sibTransId="{42F71E0B-5D5C-47EA-A56E-BB80B565A687}"/>
    <dgm:cxn modelId="{4768A41B-6CBA-44D2-A8B3-E0BE1878B4DA}" srcId="{900CC6C0-6B38-431F-8050-7C631A5EAC24}" destId="{3DAC9B9C-5628-4F7C-83AF-0EED0CEAAC1C}" srcOrd="1" destOrd="0" parTransId="{07A90527-C19D-448D-A7C7-33B4F625128C}" sibTransId="{73F966A0-F36E-4E4B-9D71-8EBAE3983EBE}"/>
    <dgm:cxn modelId="{EAD55C6D-E729-4118-B526-18A1A7F9BE5D}" type="presOf" srcId="{25CE0DFA-2FC0-49A8-8B9C-B39F8E50678B}" destId="{D33D2285-B591-4B3D-BB22-E0A01D553CA3}" srcOrd="0" destOrd="0" presId="urn:microsoft.com/office/officeart/2008/layout/LinedList"/>
    <dgm:cxn modelId="{F849EB6D-8E31-41CA-B601-7B93361E230B}" type="presOf" srcId="{1D9A7C51-BE88-432E-84CB-0B5395DAD704}" destId="{BF61626E-E699-4F24-9326-E862EDB29C8D}" srcOrd="0" destOrd="0" presId="urn:microsoft.com/office/officeart/2008/layout/LinedList"/>
    <dgm:cxn modelId="{755E4271-C452-493F-A341-F832995B31A5}" type="presOf" srcId="{A1364168-B44E-406B-B8A8-A6A3A4EA03A0}" destId="{2EEEEEE1-7E0B-447F-BE34-4B64B1BEA0D7}" srcOrd="0" destOrd="0" presId="urn:microsoft.com/office/officeart/2008/layout/LinedList"/>
    <dgm:cxn modelId="{5655617D-8D5E-409F-A50B-4D712BBF2CDC}" srcId="{900CC6C0-6B38-431F-8050-7C631A5EAC24}" destId="{25CE0DFA-2FC0-49A8-8B9C-B39F8E50678B}" srcOrd="0" destOrd="0" parTransId="{302B9C65-08AA-48D3-BA87-45CD3E0BDD80}" sibTransId="{02727747-6D92-4C79-8E39-246CA4EC5407}"/>
    <dgm:cxn modelId="{10E1E8BB-684B-44C4-85A8-4A6D13EC84C8}" srcId="{900CC6C0-6B38-431F-8050-7C631A5EAC24}" destId="{1D9A7C51-BE88-432E-84CB-0B5395DAD704}" srcOrd="4" destOrd="0" parTransId="{F0CDDBC1-11F4-4E0E-BBF0-0B78C312961F}" sibTransId="{98CC29E9-59E5-454A-9CD5-1A81693E9A28}"/>
    <dgm:cxn modelId="{D3D84BD4-04E0-4BA0-8C97-B4FED3870AC4}" type="presOf" srcId="{900CC6C0-6B38-431F-8050-7C631A5EAC24}" destId="{3531FF2B-F7B5-4E19-8821-CD0002FDB39B}" srcOrd="0" destOrd="0" presId="urn:microsoft.com/office/officeart/2008/layout/LinedList"/>
    <dgm:cxn modelId="{C93793D8-2E76-4D51-9FA4-68CF90F19A99}" type="presOf" srcId="{3DAC9B9C-5628-4F7C-83AF-0EED0CEAAC1C}" destId="{BBAF32AC-975C-49A0-AD56-D7E6D4438F3D}" srcOrd="0" destOrd="0" presId="urn:microsoft.com/office/officeart/2008/layout/LinedList"/>
    <dgm:cxn modelId="{0D0DE3E3-2703-46DC-A1B6-18BF1869D18B}" srcId="{900CC6C0-6B38-431F-8050-7C631A5EAC24}" destId="{FD7F385E-D2B2-4F1C-8D9E-42DF3B131FE5}" srcOrd="2" destOrd="0" parTransId="{206F0770-71E4-40A4-AD36-4DB0E9796F68}" sibTransId="{DFC96DF9-1296-40C1-9F26-FD7B076110E9}"/>
    <dgm:cxn modelId="{0B2523ED-4F74-44A3-8E57-5B1FEE4AB823}" type="presOf" srcId="{FD7F385E-D2B2-4F1C-8D9E-42DF3B131FE5}" destId="{1AC859FD-918F-4AEB-BFE4-0AFC35456A94}" srcOrd="0" destOrd="0" presId="urn:microsoft.com/office/officeart/2008/layout/LinedList"/>
    <dgm:cxn modelId="{7EB59355-82CF-4228-AF61-1B0B977AE24A}" type="presParOf" srcId="{3531FF2B-F7B5-4E19-8821-CD0002FDB39B}" destId="{CE826A50-6F1B-4443-A646-034ADBF6A7AB}" srcOrd="0" destOrd="0" presId="urn:microsoft.com/office/officeart/2008/layout/LinedList"/>
    <dgm:cxn modelId="{F32084BF-E79B-4EDD-9AEF-AE660ABC605D}" type="presParOf" srcId="{3531FF2B-F7B5-4E19-8821-CD0002FDB39B}" destId="{52CCCF54-2555-4ACD-9801-EDB58EF3C3E9}" srcOrd="1" destOrd="0" presId="urn:microsoft.com/office/officeart/2008/layout/LinedList"/>
    <dgm:cxn modelId="{9C192E32-1FE0-4813-9879-B3EDA4EF97F9}" type="presParOf" srcId="{52CCCF54-2555-4ACD-9801-EDB58EF3C3E9}" destId="{D33D2285-B591-4B3D-BB22-E0A01D553CA3}" srcOrd="0" destOrd="0" presId="urn:microsoft.com/office/officeart/2008/layout/LinedList"/>
    <dgm:cxn modelId="{B9FDC64C-444B-4E72-80D3-1D7F88809F9A}" type="presParOf" srcId="{52CCCF54-2555-4ACD-9801-EDB58EF3C3E9}" destId="{C96D4F83-20C5-4E9E-A9C0-789B36578684}" srcOrd="1" destOrd="0" presId="urn:microsoft.com/office/officeart/2008/layout/LinedList"/>
    <dgm:cxn modelId="{69D9DE4B-3F33-4AAC-A305-69B2CABE6573}" type="presParOf" srcId="{3531FF2B-F7B5-4E19-8821-CD0002FDB39B}" destId="{E35784F6-F76A-4F68-981D-F4765EEE6741}" srcOrd="2" destOrd="0" presId="urn:microsoft.com/office/officeart/2008/layout/LinedList"/>
    <dgm:cxn modelId="{5D32EB36-1C2D-4279-A560-72557CE87E94}" type="presParOf" srcId="{3531FF2B-F7B5-4E19-8821-CD0002FDB39B}" destId="{F774506E-76F2-4B31-AD32-B6631C6B47BA}" srcOrd="3" destOrd="0" presId="urn:microsoft.com/office/officeart/2008/layout/LinedList"/>
    <dgm:cxn modelId="{5667C11E-1F81-4D5D-8F57-B6325D463AF5}" type="presParOf" srcId="{F774506E-76F2-4B31-AD32-B6631C6B47BA}" destId="{BBAF32AC-975C-49A0-AD56-D7E6D4438F3D}" srcOrd="0" destOrd="0" presId="urn:microsoft.com/office/officeart/2008/layout/LinedList"/>
    <dgm:cxn modelId="{9E4BB66D-E64C-4A81-83CE-B0AB5D81EDC9}" type="presParOf" srcId="{F774506E-76F2-4B31-AD32-B6631C6B47BA}" destId="{E4D649DC-4F2B-4E1F-AF31-47D940AC12C6}" srcOrd="1" destOrd="0" presId="urn:microsoft.com/office/officeart/2008/layout/LinedList"/>
    <dgm:cxn modelId="{F57A349F-0D54-49EE-8520-434B74ADE05C}" type="presParOf" srcId="{3531FF2B-F7B5-4E19-8821-CD0002FDB39B}" destId="{35BCC398-6C93-4EBD-A824-9E21DA3C46F6}" srcOrd="4" destOrd="0" presId="urn:microsoft.com/office/officeart/2008/layout/LinedList"/>
    <dgm:cxn modelId="{B1880D45-C545-4192-BF92-6DA415142319}" type="presParOf" srcId="{3531FF2B-F7B5-4E19-8821-CD0002FDB39B}" destId="{0671E5CD-7EE1-4E3B-8B60-395922921624}" srcOrd="5" destOrd="0" presId="urn:microsoft.com/office/officeart/2008/layout/LinedList"/>
    <dgm:cxn modelId="{EE08E90E-A36B-4EB5-89D4-0B45E432496B}" type="presParOf" srcId="{0671E5CD-7EE1-4E3B-8B60-395922921624}" destId="{1AC859FD-918F-4AEB-BFE4-0AFC35456A94}" srcOrd="0" destOrd="0" presId="urn:microsoft.com/office/officeart/2008/layout/LinedList"/>
    <dgm:cxn modelId="{50F69707-734A-486F-96B0-4837784832F1}" type="presParOf" srcId="{0671E5CD-7EE1-4E3B-8B60-395922921624}" destId="{466CC79D-7780-4873-8E6B-505DB2A1FA1C}" srcOrd="1" destOrd="0" presId="urn:microsoft.com/office/officeart/2008/layout/LinedList"/>
    <dgm:cxn modelId="{7846799E-1FE1-4DCB-85C8-5EE6767DC54B}" type="presParOf" srcId="{3531FF2B-F7B5-4E19-8821-CD0002FDB39B}" destId="{0F39B3E0-9EFC-4C43-A450-92209DA58D7F}" srcOrd="6" destOrd="0" presId="urn:microsoft.com/office/officeart/2008/layout/LinedList"/>
    <dgm:cxn modelId="{4D5FB7F0-4631-4D00-8700-28066E674766}" type="presParOf" srcId="{3531FF2B-F7B5-4E19-8821-CD0002FDB39B}" destId="{B6E5E506-6B0F-4936-A8DD-6C777BC56F33}" srcOrd="7" destOrd="0" presId="urn:microsoft.com/office/officeart/2008/layout/LinedList"/>
    <dgm:cxn modelId="{E0A5DEBA-3BC7-4921-A5EC-4F0A7371EFAB}" type="presParOf" srcId="{B6E5E506-6B0F-4936-A8DD-6C777BC56F33}" destId="{2EEEEEE1-7E0B-447F-BE34-4B64B1BEA0D7}" srcOrd="0" destOrd="0" presId="urn:microsoft.com/office/officeart/2008/layout/LinedList"/>
    <dgm:cxn modelId="{E3528B0C-9FA8-4927-9522-2B2F41197EB4}" type="presParOf" srcId="{B6E5E506-6B0F-4936-A8DD-6C777BC56F33}" destId="{9FE37910-FA70-4341-A17A-E6333546A85A}" srcOrd="1" destOrd="0" presId="urn:microsoft.com/office/officeart/2008/layout/LinedList"/>
    <dgm:cxn modelId="{48B76FBB-030A-4741-A841-21DF6931F99B}" type="presParOf" srcId="{3531FF2B-F7B5-4E19-8821-CD0002FDB39B}" destId="{34A43D71-9267-4D62-BEE3-71256CBD075E}" srcOrd="8" destOrd="0" presId="urn:microsoft.com/office/officeart/2008/layout/LinedList"/>
    <dgm:cxn modelId="{4A3B6200-B0E3-4F3D-A133-174861195A4A}" type="presParOf" srcId="{3531FF2B-F7B5-4E19-8821-CD0002FDB39B}" destId="{37A0AEDF-AFFB-4D49-961D-96201002C715}" srcOrd="9" destOrd="0" presId="urn:microsoft.com/office/officeart/2008/layout/LinedList"/>
    <dgm:cxn modelId="{20033955-95BD-4C06-AD50-6837DF0E625C}" type="presParOf" srcId="{37A0AEDF-AFFB-4D49-961D-96201002C715}" destId="{BF61626E-E699-4F24-9326-E862EDB29C8D}" srcOrd="0" destOrd="0" presId="urn:microsoft.com/office/officeart/2008/layout/LinedList"/>
    <dgm:cxn modelId="{0C8C925C-73CD-4914-9251-32A2ACC307A0}" type="presParOf" srcId="{37A0AEDF-AFFB-4D49-961D-96201002C715}" destId="{B53742F6-ED8A-48E2-8B60-22354D6A0DD7}" srcOrd="1"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8.xml><?xml version="1.0" encoding="utf-8"?>
<dgm:dataModel xmlns:dgm="http://schemas.openxmlformats.org/drawingml/2006/diagram" xmlns:a="http://schemas.openxmlformats.org/drawingml/2006/main">
  <dgm:ptLst>
    <dgm:pt modelId="{4B0C4EFE-EFBA-492C-AED9-DA3AD22B6762}" type="doc">
      <dgm:prSet loTypeId="urn:microsoft.com/office/officeart/2005/8/layout/vList2" loCatId="list" qsTypeId="urn:microsoft.com/office/officeart/2005/8/quickstyle/simple5" qsCatId="simple" csTypeId="urn:microsoft.com/office/officeart/2005/8/colors/accent1_2" csCatId="accent1"/>
      <dgm:spPr/>
      <dgm:t>
        <a:bodyPr/>
        <a:lstStyle/>
        <a:p>
          <a:endParaRPr lang="en-US"/>
        </a:p>
      </dgm:t>
    </dgm:pt>
    <dgm:pt modelId="{3D0AA050-7E2B-4E11-9A8A-2A0567C0590B}">
      <dgm:prSet/>
      <dgm:spPr/>
      <dgm:t>
        <a:bodyPr/>
        <a:lstStyle/>
        <a:p>
          <a:r>
            <a:rPr lang="hr-HR" dirty="0"/>
            <a:t>Druge odgovarajuće provjere</a:t>
          </a:r>
          <a:endParaRPr lang="en-US" dirty="0"/>
        </a:p>
      </dgm:t>
    </dgm:pt>
    <dgm:pt modelId="{B7AEA40B-1658-46C4-B0C0-504F37F63D9B}" type="parTrans" cxnId="{04D2C9E0-EE03-45AC-B35D-858918D39126}">
      <dgm:prSet/>
      <dgm:spPr/>
      <dgm:t>
        <a:bodyPr/>
        <a:lstStyle/>
        <a:p>
          <a:endParaRPr lang="en-US"/>
        </a:p>
      </dgm:t>
    </dgm:pt>
    <dgm:pt modelId="{9641A815-35E4-42D9-A99B-4EE74C057639}" type="sibTrans" cxnId="{04D2C9E0-EE03-45AC-B35D-858918D39126}">
      <dgm:prSet/>
      <dgm:spPr/>
      <dgm:t>
        <a:bodyPr/>
        <a:lstStyle/>
        <a:p>
          <a:endParaRPr lang="en-US"/>
        </a:p>
      </dgm:t>
    </dgm:pt>
    <dgm:pt modelId="{6A51640A-D2BF-41B2-9C59-D86138C554DE}">
      <dgm:prSet/>
      <dgm:spPr/>
      <dgm:t>
        <a:bodyPr/>
        <a:lstStyle/>
        <a:p>
          <a:r>
            <a:rPr lang="hr-HR" dirty="0"/>
            <a:t>Unakrsne provjere baza podataka i provjera postojanosti „osobnih izjava“ (te dodatne provjere njihove pouzdanosti u odnosu na dostupne i provjerene izvore informacija) su ključne za otkrivanje slučajeva dvostrukog financiranja.</a:t>
          </a:r>
          <a:endParaRPr lang="en-US" dirty="0"/>
        </a:p>
      </dgm:t>
    </dgm:pt>
    <dgm:pt modelId="{ADC1BD86-43A7-493F-B918-F0C2B46314BF}" type="parTrans" cxnId="{9CBAF29A-2A4E-43D1-9BB5-D7667CBA4C83}">
      <dgm:prSet/>
      <dgm:spPr/>
      <dgm:t>
        <a:bodyPr/>
        <a:lstStyle/>
        <a:p>
          <a:endParaRPr lang="en-US"/>
        </a:p>
      </dgm:t>
    </dgm:pt>
    <dgm:pt modelId="{54D52B26-AF00-4950-AAB1-6D6F31C43BA4}" type="sibTrans" cxnId="{9CBAF29A-2A4E-43D1-9BB5-D7667CBA4C83}">
      <dgm:prSet/>
      <dgm:spPr/>
      <dgm:t>
        <a:bodyPr/>
        <a:lstStyle/>
        <a:p>
          <a:endParaRPr lang="en-US"/>
        </a:p>
      </dgm:t>
    </dgm:pt>
    <dgm:pt modelId="{D782F3F4-9C1F-47D8-9BC8-0A6908EC50B1}">
      <dgm:prSet/>
      <dgm:spPr/>
      <dgm:t>
        <a:bodyPr/>
        <a:lstStyle/>
        <a:p>
          <a:r>
            <a:rPr lang="hr-HR"/>
            <a:t>Ipak, revizorima su na raspolaganju i druge provjere, primjerice:</a:t>
          </a:r>
          <a:endParaRPr lang="en-US"/>
        </a:p>
      </dgm:t>
    </dgm:pt>
    <dgm:pt modelId="{01368E32-D212-4784-80D5-34FC9F3E8E25}" type="parTrans" cxnId="{06F4E8B4-9D38-45C8-AB24-60D046D8C4B1}">
      <dgm:prSet/>
      <dgm:spPr/>
      <dgm:t>
        <a:bodyPr/>
        <a:lstStyle/>
        <a:p>
          <a:endParaRPr lang="en-US"/>
        </a:p>
      </dgm:t>
    </dgm:pt>
    <dgm:pt modelId="{CA32FC87-D809-4932-A6DD-81581D1EEEB5}" type="sibTrans" cxnId="{06F4E8B4-9D38-45C8-AB24-60D046D8C4B1}">
      <dgm:prSet/>
      <dgm:spPr/>
      <dgm:t>
        <a:bodyPr/>
        <a:lstStyle/>
        <a:p>
          <a:endParaRPr lang="en-US"/>
        </a:p>
      </dgm:t>
    </dgm:pt>
    <dgm:pt modelId="{946D74F6-2AF8-4214-A72B-EEC35FB40B39}" type="pres">
      <dgm:prSet presAssocID="{4B0C4EFE-EFBA-492C-AED9-DA3AD22B6762}" presName="linear" presStyleCnt="0">
        <dgm:presLayoutVars>
          <dgm:animLvl val="lvl"/>
          <dgm:resizeHandles val="exact"/>
        </dgm:presLayoutVars>
      </dgm:prSet>
      <dgm:spPr/>
    </dgm:pt>
    <dgm:pt modelId="{66623D07-BEF4-49F0-9BD8-8BD0AC368169}" type="pres">
      <dgm:prSet presAssocID="{3D0AA050-7E2B-4E11-9A8A-2A0567C0590B}" presName="parentText" presStyleLbl="node1" presStyleIdx="0" presStyleCnt="3" custLinFactY="-30795" custLinFactNeighborX="-1416" custLinFactNeighborY="-100000">
        <dgm:presLayoutVars>
          <dgm:chMax val="0"/>
          <dgm:bulletEnabled val="1"/>
        </dgm:presLayoutVars>
      </dgm:prSet>
      <dgm:spPr/>
    </dgm:pt>
    <dgm:pt modelId="{251E5C73-A6B5-4463-9707-E81296444A53}" type="pres">
      <dgm:prSet presAssocID="{9641A815-35E4-42D9-A99B-4EE74C057639}" presName="spacer" presStyleCnt="0"/>
      <dgm:spPr/>
    </dgm:pt>
    <dgm:pt modelId="{695DDDB7-9C52-4F3D-8E79-201633DD67D0}" type="pres">
      <dgm:prSet presAssocID="{6A51640A-D2BF-41B2-9C59-D86138C554DE}" presName="parentText" presStyleLbl="node1" presStyleIdx="1" presStyleCnt="3" custLinFactNeighborY="55318">
        <dgm:presLayoutVars>
          <dgm:chMax val="0"/>
          <dgm:bulletEnabled val="1"/>
        </dgm:presLayoutVars>
      </dgm:prSet>
      <dgm:spPr/>
    </dgm:pt>
    <dgm:pt modelId="{C97B599A-2B64-41B2-A6C0-7EB77AEEA128}" type="pres">
      <dgm:prSet presAssocID="{54D52B26-AF00-4950-AAB1-6D6F31C43BA4}" presName="spacer" presStyleCnt="0"/>
      <dgm:spPr/>
    </dgm:pt>
    <dgm:pt modelId="{D5CC3590-6262-491C-B36A-4B32AB0B210F}" type="pres">
      <dgm:prSet presAssocID="{D782F3F4-9C1F-47D8-9BC8-0A6908EC50B1}" presName="parentText" presStyleLbl="node1" presStyleIdx="2" presStyleCnt="3">
        <dgm:presLayoutVars>
          <dgm:chMax val="0"/>
          <dgm:bulletEnabled val="1"/>
        </dgm:presLayoutVars>
      </dgm:prSet>
      <dgm:spPr/>
    </dgm:pt>
  </dgm:ptLst>
  <dgm:cxnLst>
    <dgm:cxn modelId="{D72BE061-900C-47E4-8E85-AC2ED8720F3F}" type="presOf" srcId="{D782F3F4-9C1F-47D8-9BC8-0A6908EC50B1}" destId="{D5CC3590-6262-491C-B36A-4B32AB0B210F}" srcOrd="0" destOrd="0" presId="urn:microsoft.com/office/officeart/2005/8/layout/vList2"/>
    <dgm:cxn modelId="{4410956C-FC55-486D-B509-428FF584C448}" type="presOf" srcId="{6A51640A-D2BF-41B2-9C59-D86138C554DE}" destId="{695DDDB7-9C52-4F3D-8E79-201633DD67D0}" srcOrd="0" destOrd="0" presId="urn:microsoft.com/office/officeart/2005/8/layout/vList2"/>
    <dgm:cxn modelId="{B15DDE58-C329-4273-AD51-A0B567210C9A}" type="presOf" srcId="{3D0AA050-7E2B-4E11-9A8A-2A0567C0590B}" destId="{66623D07-BEF4-49F0-9BD8-8BD0AC368169}" srcOrd="0" destOrd="0" presId="urn:microsoft.com/office/officeart/2005/8/layout/vList2"/>
    <dgm:cxn modelId="{9CBAF29A-2A4E-43D1-9BB5-D7667CBA4C83}" srcId="{4B0C4EFE-EFBA-492C-AED9-DA3AD22B6762}" destId="{6A51640A-D2BF-41B2-9C59-D86138C554DE}" srcOrd="1" destOrd="0" parTransId="{ADC1BD86-43A7-493F-B918-F0C2B46314BF}" sibTransId="{54D52B26-AF00-4950-AAB1-6D6F31C43BA4}"/>
    <dgm:cxn modelId="{06F4E8B4-9D38-45C8-AB24-60D046D8C4B1}" srcId="{4B0C4EFE-EFBA-492C-AED9-DA3AD22B6762}" destId="{D782F3F4-9C1F-47D8-9BC8-0A6908EC50B1}" srcOrd="2" destOrd="0" parTransId="{01368E32-D212-4784-80D5-34FC9F3E8E25}" sibTransId="{CA32FC87-D809-4932-A6DD-81581D1EEEB5}"/>
    <dgm:cxn modelId="{04D2C9E0-EE03-45AC-B35D-858918D39126}" srcId="{4B0C4EFE-EFBA-492C-AED9-DA3AD22B6762}" destId="{3D0AA050-7E2B-4E11-9A8A-2A0567C0590B}" srcOrd="0" destOrd="0" parTransId="{B7AEA40B-1658-46C4-B0C0-504F37F63D9B}" sibTransId="{9641A815-35E4-42D9-A99B-4EE74C057639}"/>
    <dgm:cxn modelId="{5D876EFD-DA2A-424D-A31D-09428575B787}" type="presOf" srcId="{4B0C4EFE-EFBA-492C-AED9-DA3AD22B6762}" destId="{946D74F6-2AF8-4214-A72B-EEC35FB40B39}" srcOrd="0" destOrd="0" presId="urn:microsoft.com/office/officeart/2005/8/layout/vList2"/>
    <dgm:cxn modelId="{02BFA527-AC14-4D62-83F7-837E544282F9}" type="presParOf" srcId="{946D74F6-2AF8-4214-A72B-EEC35FB40B39}" destId="{66623D07-BEF4-49F0-9BD8-8BD0AC368169}" srcOrd="0" destOrd="0" presId="urn:microsoft.com/office/officeart/2005/8/layout/vList2"/>
    <dgm:cxn modelId="{26BD9F34-3589-4271-A3DE-7A3BB966471E}" type="presParOf" srcId="{946D74F6-2AF8-4214-A72B-EEC35FB40B39}" destId="{251E5C73-A6B5-4463-9707-E81296444A53}" srcOrd="1" destOrd="0" presId="urn:microsoft.com/office/officeart/2005/8/layout/vList2"/>
    <dgm:cxn modelId="{17D9F0A7-E800-46B4-A3F9-66C24E56E472}" type="presParOf" srcId="{946D74F6-2AF8-4214-A72B-EEC35FB40B39}" destId="{695DDDB7-9C52-4F3D-8E79-201633DD67D0}" srcOrd="2" destOrd="0" presId="urn:microsoft.com/office/officeart/2005/8/layout/vList2"/>
    <dgm:cxn modelId="{CA47893D-ACF0-444B-886F-B8CED2A6C335}" type="presParOf" srcId="{946D74F6-2AF8-4214-A72B-EEC35FB40B39}" destId="{C97B599A-2B64-41B2-A6C0-7EB77AEEA128}" srcOrd="3" destOrd="0" presId="urn:microsoft.com/office/officeart/2005/8/layout/vList2"/>
    <dgm:cxn modelId="{48BEED1E-BEEC-4878-B92B-B6BBD0797CC1}" type="presParOf" srcId="{946D74F6-2AF8-4214-A72B-EEC35FB40B39}" destId="{D5CC3590-6262-491C-B36A-4B32AB0B210F}" srcOrd="4"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9.xml><?xml version="1.0" encoding="utf-8"?>
<dgm:dataModel xmlns:dgm="http://schemas.openxmlformats.org/drawingml/2006/diagram" xmlns:a="http://schemas.openxmlformats.org/drawingml/2006/main">
  <dgm:ptLst>
    <dgm:pt modelId="{9D49A001-1F0F-44C0-BFFB-12CCBB238857}" type="doc">
      <dgm:prSet loTypeId="urn:microsoft.com/office/officeart/2008/layout/LinedList" loCatId="list" qsTypeId="urn:microsoft.com/office/officeart/2005/8/quickstyle/simple1" qsCatId="simple" csTypeId="urn:microsoft.com/office/officeart/2005/8/colors/accent1_2" csCatId="accent1"/>
      <dgm:spPr/>
      <dgm:t>
        <a:bodyPr/>
        <a:lstStyle/>
        <a:p>
          <a:endParaRPr lang="en-US"/>
        </a:p>
      </dgm:t>
    </dgm:pt>
    <dgm:pt modelId="{6312EB2B-F7BB-4FF2-9F4B-55BF909FFAAA}">
      <dgm:prSet/>
      <dgm:spPr/>
      <dgm:t>
        <a:bodyPr/>
        <a:lstStyle/>
        <a:p>
          <a:r>
            <a:rPr lang="hr-HR"/>
            <a:t>Razmjena informacija s drugim službama unutar Agencije. </a:t>
          </a:r>
          <a:endParaRPr lang="en-US"/>
        </a:p>
      </dgm:t>
    </dgm:pt>
    <dgm:pt modelId="{83E811DA-8B77-4426-B97B-640861906742}" type="parTrans" cxnId="{8EA362F2-1F1F-437A-B2BD-3E2E72C34151}">
      <dgm:prSet/>
      <dgm:spPr/>
      <dgm:t>
        <a:bodyPr/>
        <a:lstStyle/>
        <a:p>
          <a:endParaRPr lang="en-US"/>
        </a:p>
      </dgm:t>
    </dgm:pt>
    <dgm:pt modelId="{8A62F1CF-82E1-40C9-97EC-F233028431F6}" type="sibTrans" cxnId="{8EA362F2-1F1F-437A-B2BD-3E2E72C34151}">
      <dgm:prSet/>
      <dgm:spPr/>
      <dgm:t>
        <a:bodyPr/>
        <a:lstStyle/>
        <a:p>
          <a:endParaRPr lang="en-US"/>
        </a:p>
      </dgm:t>
    </dgm:pt>
    <dgm:pt modelId="{7AC236AC-6B1C-4D31-81FF-C2011F500990}">
      <dgm:prSet/>
      <dgm:spPr/>
      <dgm:t>
        <a:bodyPr/>
        <a:lstStyle/>
        <a:p>
          <a:r>
            <a:rPr lang="hr-HR" dirty="0"/>
            <a:t>Razmjena informacija s relevantnim tijelima u sustavima upravljanja i kontrola i uvid u već obavljene provjere koje su obavila ta tijela (ako je primjenjivo). </a:t>
          </a:r>
          <a:endParaRPr lang="en-US" dirty="0"/>
        </a:p>
      </dgm:t>
    </dgm:pt>
    <dgm:pt modelId="{DB2A4339-F95A-4314-9F2E-3D5F01C46368}" type="parTrans" cxnId="{9E638078-A583-44A8-817E-CA892ED4ED88}">
      <dgm:prSet/>
      <dgm:spPr/>
      <dgm:t>
        <a:bodyPr/>
        <a:lstStyle/>
        <a:p>
          <a:endParaRPr lang="en-US"/>
        </a:p>
      </dgm:t>
    </dgm:pt>
    <dgm:pt modelId="{7A74D83A-29AE-418D-866C-FC8B0D181188}" type="sibTrans" cxnId="{9E638078-A583-44A8-817E-CA892ED4ED88}">
      <dgm:prSet/>
      <dgm:spPr/>
      <dgm:t>
        <a:bodyPr/>
        <a:lstStyle/>
        <a:p>
          <a:endParaRPr lang="en-US"/>
        </a:p>
      </dgm:t>
    </dgm:pt>
    <dgm:pt modelId="{4693F7EE-3E42-408E-974C-F73D4CA81636}">
      <dgm:prSet/>
      <dgm:spPr/>
      <dgm:t>
        <a:bodyPr/>
        <a:lstStyle/>
        <a:p>
          <a:r>
            <a:rPr lang="hr-HR"/>
            <a:t>Razmjena informacija s drugim tijelima javne vlasti, ako je primjenjivo.</a:t>
          </a:r>
          <a:endParaRPr lang="en-US"/>
        </a:p>
      </dgm:t>
    </dgm:pt>
    <dgm:pt modelId="{1CE7B4CE-8C43-4460-B744-88A1063D5ADD}" type="parTrans" cxnId="{E5C10C8B-EDD1-45B5-81B7-9D084A1FE14A}">
      <dgm:prSet/>
      <dgm:spPr/>
      <dgm:t>
        <a:bodyPr/>
        <a:lstStyle/>
        <a:p>
          <a:endParaRPr lang="en-US"/>
        </a:p>
      </dgm:t>
    </dgm:pt>
    <dgm:pt modelId="{2C51726A-4AD5-4874-8B3E-9DAA444802DF}" type="sibTrans" cxnId="{E5C10C8B-EDD1-45B5-81B7-9D084A1FE14A}">
      <dgm:prSet/>
      <dgm:spPr/>
      <dgm:t>
        <a:bodyPr/>
        <a:lstStyle/>
        <a:p>
          <a:endParaRPr lang="en-US"/>
        </a:p>
      </dgm:t>
    </dgm:pt>
    <dgm:pt modelId="{F571899B-1C9D-4813-8CC2-CADB3683D5FB}">
      <dgm:prSet/>
      <dgm:spPr/>
      <dgm:t>
        <a:bodyPr/>
        <a:lstStyle/>
        <a:p>
          <a:r>
            <a:rPr lang="hr-HR"/>
            <a:t>Uvid u računovodstvenu (knjigovodstvenu) dokumentaciju korisnika, ako je primjenjivo. </a:t>
          </a:r>
          <a:endParaRPr lang="en-US"/>
        </a:p>
      </dgm:t>
    </dgm:pt>
    <dgm:pt modelId="{529FAC74-AEDA-4A39-99D3-55EC82830713}" type="parTrans" cxnId="{F9026A1D-B93C-4127-BED0-199066E4805D}">
      <dgm:prSet/>
      <dgm:spPr/>
      <dgm:t>
        <a:bodyPr/>
        <a:lstStyle/>
        <a:p>
          <a:endParaRPr lang="en-US"/>
        </a:p>
      </dgm:t>
    </dgm:pt>
    <dgm:pt modelId="{E1373935-4B81-4C3F-B414-5D8A3D81D768}" type="sibTrans" cxnId="{F9026A1D-B93C-4127-BED0-199066E4805D}">
      <dgm:prSet/>
      <dgm:spPr/>
      <dgm:t>
        <a:bodyPr/>
        <a:lstStyle/>
        <a:p>
          <a:endParaRPr lang="en-US"/>
        </a:p>
      </dgm:t>
    </dgm:pt>
    <dgm:pt modelId="{251D7BBA-E81C-4C8D-A03B-03CE66986CCF}">
      <dgm:prSet/>
      <dgm:spPr/>
      <dgm:t>
        <a:bodyPr/>
        <a:lstStyle/>
        <a:p>
          <a:r>
            <a:rPr lang="hr-HR"/>
            <a:t>Provjere mjera vidljivosti (promidžbe) operacija/projekata koje provode korisnici na svojim internetskim stranicama i lokacijama. </a:t>
          </a:r>
          <a:endParaRPr lang="en-US"/>
        </a:p>
      </dgm:t>
    </dgm:pt>
    <dgm:pt modelId="{523CD950-9A46-47B5-807E-FA7FDC8DA853}" type="parTrans" cxnId="{8B4397D0-C9C1-4553-B211-FB03A08AE402}">
      <dgm:prSet/>
      <dgm:spPr/>
      <dgm:t>
        <a:bodyPr/>
        <a:lstStyle/>
        <a:p>
          <a:endParaRPr lang="en-US"/>
        </a:p>
      </dgm:t>
    </dgm:pt>
    <dgm:pt modelId="{421E0206-AA5E-4095-8277-D235D2E0CBF2}" type="sibTrans" cxnId="{8B4397D0-C9C1-4553-B211-FB03A08AE402}">
      <dgm:prSet/>
      <dgm:spPr/>
      <dgm:t>
        <a:bodyPr/>
        <a:lstStyle/>
        <a:p>
          <a:endParaRPr lang="en-US"/>
        </a:p>
      </dgm:t>
    </dgm:pt>
    <dgm:pt modelId="{B26F5FE1-62B5-4842-8EC3-549CA937AED9}" type="pres">
      <dgm:prSet presAssocID="{9D49A001-1F0F-44C0-BFFB-12CCBB238857}" presName="vert0" presStyleCnt="0">
        <dgm:presLayoutVars>
          <dgm:dir/>
          <dgm:animOne val="branch"/>
          <dgm:animLvl val="lvl"/>
        </dgm:presLayoutVars>
      </dgm:prSet>
      <dgm:spPr/>
    </dgm:pt>
    <dgm:pt modelId="{61EE4B16-2E68-4B08-9352-24EB0B99D780}" type="pres">
      <dgm:prSet presAssocID="{6312EB2B-F7BB-4FF2-9F4B-55BF909FFAAA}" presName="thickLine" presStyleLbl="alignNode1" presStyleIdx="0" presStyleCnt="5"/>
      <dgm:spPr/>
    </dgm:pt>
    <dgm:pt modelId="{C35A023C-9ABD-43F8-BD18-2807F38137F6}" type="pres">
      <dgm:prSet presAssocID="{6312EB2B-F7BB-4FF2-9F4B-55BF909FFAAA}" presName="horz1" presStyleCnt="0"/>
      <dgm:spPr/>
    </dgm:pt>
    <dgm:pt modelId="{1BC5AB9F-43B8-470C-880F-5106B265AA06}" type="pres">
      <dgm:prSet presAssocID="{6312EB2B-F7BB-4FF2-9F4B-55BF909FFAAA}" presName="tx1" presStyleLbl="revTx" presStyleIdx="0" presStyleCnt="5"/>
      <dgm:spPr/>
    </dgm:pt>
    <dgm:pt modelId="{5A8558D1-B0B5-4814-AD2A-CF08948F1FD8}" type="pres">
      <dgm:prSet presAssocID="{6312EB2B-F7BB-4FF2-9F4B-55BF909FFAAA}" presName="vert1" presStyleCnt="0"/>
      <dgm:spPr/>
    </dgm:pt>
    <dgm:pt modelId="{0EBA88E6-DC70-45B3-8023-92519F5D19E7}" type="pres">
      <dgm:prSet presAssocID="{7AC236AC-6B1C-4D31-81FF-C2011F500990}" presName="thickLine" presStyleLbl="alignNode1" presStyleIdx="1" presStyleCnt="5"/>
      <dgm:spPr/>
    </dgm:pt>
    <dgm:pt modelId="{EDE3E789-CFD0-4BA9-98AE-1F9DD19B1F40}" type="pres">
      <dgm:prSet presAssocID="{7AC236AC-6B1C-4D31-81FF-C2011F500990}" presName="horz1" presStyleCnt="0"/>
      <dgm:spPr/>
    </dgm:pt>
    <dgm:pt modelId="{FA93D771-41CE-4865-B71C-F417E01B79DB}" type="pres">
      <dgm:prSet presAssocID="{7AC236AC-6B1C-4D31-81FF-C2011F500990}" presName="tx1" presStyleLbl="revTx" presStyleIdx="1" presStyleCnt="5"/>
      <dgm:spPr/>
    </dgm:pt>
    <dgm:pt modelId="{A10C72A3-F70E-463B-B9EC-E454E602BE1E}" type="pres">
      <dgm:prSet presAssocID="{7AC236AC-6B1C-4D31-81FF-C2011F500990}" presName="vert1" presStyleCnt="0"/>
      <dgm:spPr/>
    </dgm:pt>
    <dgm:pt modelId="{1D90ACF6-27EB-467E-B38C-74524AA8E334}" type="pres">
      <dgm:prSet presAssocID="{4693F7EE-3E42-408E-974C-F73D4CA81636}" presName="thickLine" presStyleLbl="alignNode1" presStyleIdx="2" presStyleCnt="5"/>
      <dgm:spPr/>
    </dgm:pt>
    <dgm:pt modelId="{9DB75008-0007-4162-827E-1502B2880CB6}" type="pres">
      <dgm:prSet presAssocID="{4693F7EE-3E42-408E-974C-F73D4CA81636}" presName="horz1" presStyleCnt="0"/>
      <dgm:spPr/>
    </dgm:pt>
    <dgm:pt modelId="{266FF04C-A4E0-43FA-B675-BC9AEA16D744}" type="pres">
      <dgm:prSet presAssocID="{4693F7EE-3E42-408E-974C-F73D4CA81636}" presName="tx1" presStyleLbl="revTx" presStyleIdx="2" presStyleCnt="5"/>
      <dgm:spPr/>
    </dgm:pt>
    <dgm:pt modelId="{3A8B1668-347F-4558-9CA1-A70CB871F372}" type="pres">
      <dgm:prSet presAssocID="{4693F7EE-3E42-408E-974C-F73D4CA81636}" presName="vert1" presStyleCnt="0"/>
      <dgm:spPr/>
    </dgm:pt>
    <dgm:pt modelId="{D4193249-7485-4233-BAA0-9C1C2C91022C}" type="pres">
      <dgm:prSet presAssocID="{F571899B-1C9D-4813-8CC2-CADB3683D5FB}" presName="thickLine" presStyleLbl="alignNode1" presStyleIdx="3" presStyleCnt="5"/>
      <dgm:spPr/>
    </dgm:pt>
    <dgm:pt modelId="{8532FB5E-59C6-4E21-9ACC-8EF06F84C01A}" type="pres">
      <dgm:prSet presAssocID="{F571899B-1C9D-4813-8CC2-CADB3683D5FB}" presName="horz1" presStyleCnt="0"/>
      <dgm:spPr/>
    </dgm:pt>
    <dgm:pt modelId="{C8A7FC4E-77EE-48AD-9E9E-2BB7A44399A8}" type="pres">
      <dgm:prSet presAssocID="{F571899B-1C9D-4813-8CC2-CADB3683D5FB}" presName="tx1" presStyleLbl="revTx" presStyleIdx="3" presStyleCnt="5"/>
      <dgm:spPr/>
    </dgm:pt>
    <dgm:pt modelId="{95DE4D3F-8493-47F0-979C-D20420F9E4B9}" type="pres">
      <dgm:prSet presAssocID="{F571899B-1C9D-4813-8CC2-CADB3683D5FB}" presName="vert1" presStyleCnt="0"/>
      <dgm:spPr/>
    </dgm:pt>
    <dgm:pt modelId="{EBB0E61C-7FCE-4B82-BC1D-481FE2103459}" type="pres">
      <dgm:prSet presAssocID="{251D7BBA-E81C-4C8D-A03B-03CE66986CCF}" presName="thickLine" presStyleLbl="alignNode1" presStyleIdx="4" presStyleCnt="5"/>
      <dgm:spPr/>
    </dgm:pt>
    <dgm:pt modelId="{944DD52C-D898-4589-B40C-A9E6F25D56BA}" type="pres">
      <dgm:prSet presAssocID="{251D7BBA-E81C-4C8D-A03B-03CE66986CCF}" presName="horz1" presStyleCnt="0"/>
      <dgm:spPr/>
    </dgm:pt>
    <dgm:pt modelId="{71623FE3-36B1-4047-999C-03996B529877}" type="pres">
      <dgm:prSet presAssocID="{251D7BBA-E81C-4C8D-A03B-03CE66986CCF}" presName="tx1" presStyleLbl="revTx" presStyleIdx="4" presStyleCnt="5"/>
      <dgm:spPr/>
    </dgm:pt>
    <dgm:pt modelId="{E88996ED-AE3F-4795-8465-ADC0D0AEBB9F}" type="pres">
      <dgm:prSet presAssocID="{251D7BBA-E81C-4C8D-A03B-03CE66986CCF}" presName="vert1" presStyleCnt="0"/>
      <dgm:spPr/>
    </dgm:pt>
  </dgm:ptLst>
  <dgm:cxnLst>
    <dgm:cxn modelId="{732DAF1B-9D8D-481A-8033-0B2CEE34F165}" type="presOf" srcId="{251D7BBA-E81C-4C8D-A03B-03CE66986CCF}" destId="{71623FE3-36B1-4047-999C-03996B529877}" srcOrd="0" destOrd="0" presId="urn:microsoft.com/office/officeart/2008/layout/LinedList"/>
    <dgm:cxn modelId="{F9026A1D-B93C-4127-BED0-199066E4805D}" srcId="{9D49A001-1F0F-44C0-BFFB-12CCBB238857}" destId="{F571899B-1C9D-4813-8CC2-CADB3683D5FB}" srcOrd="3" destOrd="0" parTransId="{529FAC74-AEDA-4A39-99D3-55EC82830713}" sibTransId="{E1373935-4B81-4C3F-B414-5D8A3D81D768}"/>
    <dgm:cxn modelId="{3E65F241-DEA7-418E-8CE9-73A1FD91C6A9}" type="presOf" srcId="{F571899B-1C9D-4813-8CC2-CADB3683D5FB}" destId="{C8A7FC4E-77EE-48AD-9E9E-2BB7A44399A8}" srcOrd="0" destOrd="0" presId="urn:microsoft.com/office/officeart/2008/layout/LinedList"/>
    <dgm:cxn modelId="{9E638078-A583-44A8-817E-CA892ED4ED88}" srcId="{9D49A001-1F0F-44C0-BFFB-12CCBB238857}" destId="{7AC236AC-6B1C-4D31-81FF-C2011F500990}" srcOrd="1" destOrd="0" parTransId="{DB2A4339-F95A-4314-9F2E-3D5F01C46368}" sibTransId="{7A74D83A-29AE-418D-866C-FC8B0D181188}"/>
    <dgm:cxn modelId="{E5C10C8B-EDD1-45B5-81B7-9D084A1FE14A}" srcId="{9D49A001-1F0F-44C0-BFFB-12CCBB238857}" destId="{4693F7EE-3E42-408E-974C-F73D4CA81636}" srcOrd="2" destOrd="0" parTransId="{1CE7B4CE-8C43-4460-B744-88A1063D5ADD}" sibTransId="{2C51726A-4AD5-4874-8B3E-9DAA444802DF}"/>
    <dgm:cxn modelId="{815D1396-906D-4E6E-92ED-DB94FCC4C7E9}" type="presOf" srcId="{6312EB2B-F7BB-4FF2-9F4B-55BF909FFAAA}" destId="{1BC5AB9F-43B8-470C-880F-5106B265AA06}" srcOrd="0" destOrd="0" presId="urn:microsoft.com/office/officeart/2008/layout/LinedList"/>
    <dgm:cxn modelId="{8B4397D0-C9C1-4553-B211-FB03A08AE402}" srcId="{9D49A001-1F0F-44C0-BFFB-12CCBB238857}" destId="{251D7BBA-E81C-4C8D-A03B-03CE66986CCF}" srcOrd="4" destOrd="0" parTransId="{523CD950-9A46-47B5-807E-FA7FDC8DA853}" sibTransId="{421E0206-AA5E-4095-8277-D235D2E0CBF2}"/>
    <dgm:cxn modelId="{C25A59D2-1BB9-4CFC-B5E4-33298713054C}" type="presOf" srcId="{7AC236AC-6B1C-4D31-81FF-C2011F500990}" destId="{FA93D771-41CE-4865-B71C-F417E01B79DB}" srcOrd="0" destOrd="0" presId="urn:microsoft.com/office/officeart/2008/layout/LinedList"/>
    <dgm:cxn modelId="{0F0DFFD6-8B00-4A7B-A1F9-C5517DAB9791}" type="presOf" srcId="{9D49A001-1F0F-44C0-BFFB-12CCBB238857}" destId="{B26F5FE1-62B5-4842-8EC3-549CA937AED9}" srcOrd="0" destOrd="0" presId="urn:microsoft.com/office/officeart/2008/layout/LinedList"/>
    <dgm:cxn modelId="{8EA362F2-1F1F-437A-B2BD-3E2E72C34151}" srcId="{9D49A001-1F0F-44C0-BFFB-12CCBB238857}" destId="{6312EB2B-F7BB-4FF2-9F4B-55BF909FFAAA}" srcOrd="0" destOrd="0" parTransId="{83E811DA-8B77-4426-B97B-640861906742}" sibTransId="{8A62F1CF-82E1-40C9-97EC-F233028431F6}"/>
    <dgm:cxn modelId="{B7276CF5-B837-49AA-9222-A22F2C282853}" type="presOf" srcId="{4693F7EE-3E42-408E-974C-F73D4CA81636}" destId="{266FF04C-A4E0-43FA-B675-BC9AEA16D744}" srcOrd="0" destOrd="0" presId="urn:microsoft.com/office/officeart/2008/layout/LinedList"/>
    <dgm:cxn modelId="{B1D13871-887F-4381-A4DA-CBCC4C30FDDD}" type="presParOf" srcId="{B26F5FE1-62B5-4842-8EC3-549CA937AED9}" destId="{61EE4B16-2E68-4B08-9352-24EB0B99D780}" srcOrd="0" destOrd="0" presId="urn:microsoft.com/office/officeart/2008/layout/LinedList"/>
    <dgm:cxn modelId="{E5942C89-238F-4982-B538-77037A2EB522}" type="presParOf" srcId="{B26F5FE1-62B5-4842-8EC3-549CA937AED9}" destId="{C35A023C-9ABD-43F8-BD18-2807F38137F6}" srcOrd="1" destOrd="0" presId="urn:microsoft.com/office/officeart/2008/layout/LinedList"/>
    <dgm:cxn modelId="{953DF6F6-5345-4FCF-9E30-7DB700FBC704}" type="presParOf" srcId="{C35A023C-9ABD-43F8-BD18-2807F38137F6}" destId="{1BC5AB9F-43B8-470C-880F-5106B265AA06}" srcOrd="0" destOrd="0" presId="urn:microsoft.com/office/officeart/2008/layout/LinedList"/>
    <dgm:cxn modelId="{CFC7FB25-45A6-47DE-B6B7-65F4F7577847}" type="presParOf" srcId="{C35A023C-9ABD-43F8-BD18-2807F38137F6}" destId="{5A8558D1-B0B5-4814-AD2A-CF08948F1FD8}" srcOrd="1" destOrd="0" presId="urn:microsoft.com/office/officeart/2008/layout/LinedList"/>
    <dgm:cxn modelId="{8879827D-A5FE-4C6F-9336-3B4429560D22}" type="presParOf" srcId="{B26F5FE1-62B5-4842-8EC3-549CA937AED9}" destId="{0EBA88E6-DC70-45B3-8023-92519F5D19E7}" srcOrd="2" destOrd="0" presId="urn:microsoft.com/office/officeart/2008/layout/LinedList"/>
    <dgm:cxn modelId="{1F95EEEA-9868-4485-A925-90645EE825A4}" type="presParOf" srcId="{B26F5FE1-62B5-4842-8EC3-549CA937AED9}" destId="{EDE3E789-CFD0-4BA9-98AE-1F9DD19B1F40}" srcOrd="3" destOrd="0" presId="urn:microsoft.com/office/officeart/2008/layout/LinedList"/>
    <dgm:cxn modelId="{B6377DEC-B4E1-4064-89D7-CC3C24252B16}" type="presParOf" srcId="{EDE3E789-CFD0-4BA9-98AE-1F9DD19B1F40}" destId="{FA93D771-41CE-4865-B71C-F417E01B79DB}" srcOrd="0" destOrd="0" presId="urn:microsoft.com/office/officeart/2008/layout/LinedList"/>
    <dgm:cxn modelId="{EFB69B65-E678-43F8-B4DA-A6C73139C77C}" type="presParOf" srcId="{EDE3E789-CFD0-4BA9-98AE-1F9DD19B1F40}" destId="{A10C72A3-F70E-463B-B9EC-E454E602BE1E}" srcOrd="1" destOrd="0" presId="urn:microsoft.com/office/officeart/2008/layout/LinedList"/>
    <dgm:cxn modelId="{5EA22E83-28D7-4A6A-8F58-A290D847057C}" type="presParOf" srcId="{B26F5FE1-62B5-4842-8EC3-549CA937AED9}" destId="{1D90ACF6-27EB-467E-B38C-74524AA8E334}" srcOrd="4" destOrd="0" presId="urn:microsoft.com/office/officeart/2008/layout/LinedList"/>
    <dgm:cxn modelId="{8EA03C3F-2085-4AFF-AF58-0708C7B69757}" type="presParOf" srcId="{B26F5FE1-62B5-4842-8EC3-549CA937AED9}" destId="{9DB75008-0007-4162-827E-1502B2880CB6}" srcOrd="5" destOrd="0" presId="urn:microsoft.com/office/officeart/2008/layout/LinedList"/>
    <dgm:cxn modelId="{0C7346EB-DF95-49EC-AD60-0E0178882BDC}" type="presParOf" srcId="{9DB75008-0007-4162-827E-1502B2880CB6}" destId="{266FF04C-A4E0-43FA-B675-BC9AEA16D744}" srcOrd="0" destOrd="0" presId="urn:microsoft.com/office/officeart/2008/layout/LinedList"/>
    <dgm:cxn modelId="{2776E6F4-42A9-4CFE-B7AD-BE32C3DBD194}" type="presParOf" srcId="{9DB75008-0007-4162-827E-1502B2880CB6}" destId="{3A8B1668-347F-4558-9CA1-A70CB871F372}" srcOrd="1" destOrd="0" presId="urn:microsoft.com/office/officeart/2008/layout/LinedList"/>
    <dgm:cxn modelId="{447877AB-A418-42A3-BF9B-7EB1E8437575}" type="presParOf" srcId="{B26F5FE1-62B5-4842-8EC3-549CA937AED9}" destId="{D4193249-7485-4233-BAA0-9C1C2C91022C}" srcOrd="6" destOrd="0" presId="urn:microsoft.com/office/officeart/2008/layout/LinedList"/>
    <dgm:cxn modelId="{A0EA9521-B7BE-43F0-B107-A8FE40E94703}" type="presParOf" srcId="{B26F5FE1-62B5-4842-8EC3-549CA937AED9}" destId="{8532FB5E-59C6-4E21-9ACC-8EF06F84C01A}" srcOrd="7" destOrd="0" presId="urn:microsoft.com/office/officeart/2008/layout/LinedList"/>
    <dgm:cxn modelId="{1652B5A3-0DA3-4D97-BE32-4F1B59C4CE79}" type="presParOf" srcId="{8532FB5E-59C6-4E21-9ACC-8EF06F84C01A}" destId="{C8A7FC4E-77EE-48AD-9E9E-2BB7A44399A8}" srcOrd="0" destOrd="0" presId="urn:microsoft.com/office/officeart/2008/layout/LinedList"/>
    <dgm:cxn modelId="{E959AE26-4DD3-4A94-83DB-B4EEDF112D27}" type="presParOf" srcId="{8532FB5E-59C6-4E21-9ACC-8EF06F84C01A}" destId="{95DE4D3F-8493-47F0-979C-D20420F9E4B9}" srcOrd="1" destOrd="0" presId="urn:microsoft.com/office/officeart/2008/layout/LinedList"/>
    <dgm:cxn modelId="{21CD82DA-13CE-41A4-9A1E-FEACB7B0ED40}" type="presParOf" srcId="{B26F5FE1-62B5-4842-8EC3-549CA937AED9}" destId="{EBB0E61C-7FCE-4B82-BC1D-481FE2103459}" srcOrd="8" destOrd="0" presId="urn:microsoft.com/office/officeart/2008/layout/LinedList"/>
    <dgm:cxn modelId="{D6A70A54-E7D7-4CAA-91DD-4F828B729BF0}" type="presParOf" srcId="{B26F5FE1-62B5-4842-8EC3-549CA937AED9}" destId="{944DD52C-D898-4589-B40C-A9E6F25D56BA}" srcOrd="9" destOrd="0" presId="urn:microsoft.com/office/officeart/2008/layout/LinedList"/>
    <dgm:cxn modelId="{F6BF7C96-DA1B-44EF-A14E-C9FE69069371}" type="presParOf" srcId="{944DD52C-D898-4589-B40C-A9E6F25D56BA}" destId="{71623FE3-36B1-4047-999C-03996B529877}" srcOrd="0" destOrd="0" presId="urn:microsoft.com/office/officeart/2008/layout/LinedList"/>
    <dgm:cxn modelId="{828A9747-4CBF-4F13-A3FD-05D78C406A0E}" type="presParOf" srcId="{944DD52C-D898-4589-B40C-A9E6F25D56BA}" destId="{E88996ED-AE3F-4795-8465-ADC0D0AEBB9F}" srcOrd="1"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88E1FE91-4AB8-4C36-B27F-308F40864F44}" type="doc">
      <dgm:prSet loTypeId="urn:microsoft.com/office/officeart/2005/8/layout/pyramid2" loCatId="pyramid" qsTypeId="urn:microsoft.com/office/officeart/2005/8/quickstyle/simple4" qsCatId="simple" csTypeId="urn:microsoft.com/office/officeart/2005/8/colors/accent1_2" csCatId="accent1" phldr="1"/>
      <dgm:spPr/>
      <dgm:t>
        <a:bodyPr/>
        <a:lstStyle/>
        <a:p>
          <a:endParaRPr lang="hr-HR"/>
        </a:p>
      </dgm:t>
    </dgm:pt>
    <dgm:pt modelId="{4D8F1761-B969-432D-99E1-121117EC8039}">
      <dgm:prSet/>
      <dgm:spPr/>
      <dgm:t>
        <a:bodyPr/>
        <a:lstStyle/>
        <a:p>
          <a:r>
            <a:rPr lang="hr-HR" dirty="0"/>
            <a:t>Kombiniranjem potpora iz više EU izvora se osigurava učinkovita i komplementarna provedba, te se maksimizira dodana vrijednost EU proračuna. </a:t>
          </a:r>
        </a:p>
        <a:p>
          <a:r>
            <a:rPr lang="hr-HR" dirty="0"/>
            <a:t>Međutim, posljedično se povećava i rizik da će isti troškovi biti financirani dva (ili čak i više) puta iz više različitih EU izvora. </a:t>
          </a:r>
        </a:p>
      </dgm:t>
    </dgm:pt>
    <dgm:pt modelId="{613233DC-06AB-4659-A9B1-75ADC909DDFC}" type="parTrans" cxnId="{767A9052-7AEA-4E6C-9CBF-D530A72C2B26}">
      <dgm:prSet/>
      <dgm:spPr/>
      <dgm:t>
        <a:bodyPr/>
        <a:lstStyle/>
        <a:p>
          <a:endParaRPr lang="hr-HR"/>
        </a:p>
      </dgm:t>
    </dgm:pt>
    <dgm:pt modelId="{5CDCCC29-450F-42A0-A5CE-55B2CEFB93AA}" type="sibTrans" cxnId="{767A9052-7AEA-4E6C-9CBF-D530A72C2B26}">
      <dgm:prSet/>
      <dgm:spPr/>
      <dgm:t>
        <a:bodyPr/>
        <a:lstStyle/>
        <a:p>
          <a:endParaRPr lang="hr-HR"/>
        </a:p>
      </dgm:t>
    </dgm:pt>
    <dgm:pt modelId="{9DD09158-DF95-46EE-865E-CB910461A9A9}" type="pres">
      <dgm:prSet presAssocID="{88E1FE91-4AB8-4C36-B27F-308F40864F44}" presName="compositeShape" presStyleCnt="0">
        <dgm:presLayoutVars>
          <dgm:dir/>
          <dgm:resizeHandles/>
        </dgm:presLayoutVars>
      </dgm:prSet>
      <dgm:spPr/>
    </dgm:pt>
    <dgm:pt modelId="{43574530-E734-4EFA-ACFA-29464CFB6038}" type="pres">
      <dgm:prSet presAssocID="{88E1FE91-4AB8-4C36-B27F-308F40864F44}" presName="pyramid" presStyleLbl="node1" presStyleIdx="0" presStyleCnt="1"/>
      <dgm:spPr/>
    </dgm:pt>
    <dgm:pt modelId="{1F763C2E-9E74-4275-B739-4987CFB812D6}" type="pres">
      <dgm:prSet presAssocID="{88E1FE91-4AB8-4C36-B27F-308F40864F44}" presName="theList" presStyleCnt="0"/>
      <dgm:spPr/>
    </dgm:pt>
    <dgm:pt modelId="{09AE11A0-C6B1-4C3D-8CD1-70BB745B173D}" type="pres">
      <dgm:prSet presAssocID="{4D8F1761-B969-432D-99E1-121117EC8039}" presName="aNode" presStyleLbl="fgAcc1" presStyleIdx="0" presStyleCnt="1">
        <dgm:presLayoutVars>
          <dgm:bulletEnabled val="1"/>
        </dgm:presLayoutVars>
      </dgm:prSet>
      <dgm:spPr/>
    </dgm:pt>
    <dgm:pt modelId="{BA1226C8-9A1C-406F-B77A-355CE004C5A4}" type="pres">
      <dgm:prSet presAssocID="{4D8F1761-B969-432D-99E1-121117EC8039}" presName="aSpace" presStyleCnt="0"/>
      <dgm:spPr/>
    </dgm:pt>
  </dgm:ptLst>
  <dgm:cxnLst>
    <dgm:cxn modelId="{A6C4771C-D4EC-4F16-BBF7-989E3D292253}" type="presOf" srcId="{88E1FE91-4AB8-4C36-B27F-308F40864F44}" destId="{9DD09158-DF95-46EE-865E-CB910461A9A9}" srcOrd="0" destOrd="0" presId="urn:microsoft.com/office/officeart/2005/8/layout/pyramid2"/>
    <dgm:cxn modelId="{1A2D6952-B830-48FC-83F0-47B491040952}" type="presOf" srcId="{4D8F1761-B969-432D-99E1-121117EC8039}" destId="{09AE11A0-C6B1-4C3D-8CD1-70BB745B173D}" srcOrd="0" destOrd="0" presId="urn:microsoft.com/office/officeart/2005/8/layout/pyramid2"/>
    <dgm:cxn modelId="{767A9052-7AEA-4E6C-9CBF-D530A72C2B26}" srcId="{88E1FE91-4AB8-4C36-B27F-308F40864F44}" destId="{4D8F1761-B969-432D-99E1-121117EC8039}" srcOrd="0" destOrd="0" parTransId="{613233DC-06AB-4659-A9B1-75ADC909DDFC}" sibTransId="{5CDCCC29-450F-42A0-A5CE-55B2CEFB93AA}"/>
    <dgm:cxn modelId="{ADC63057-43AA-4CD4-B3D1-9D3F0FF0D035}" type="presParOf" srcId="{9DD09158-DF95-46EE-865E-CB910461A9A9}" destId="{43574530-E734-4EFA-ACFA-29464CFB6038}" srcOrd="0" destOrd="0" presId="urn:microsoft.com/office/officeart/2005/8/layout/pyramid2"/>
    <dgm:cxn modelId="{C9045B70-445B-4CC1-AD47-00DBD8790A77}" type="presParOf" srcId="{9DD09158-DF95-46EE-865E-CB910461A9A9}" destId="{1F763C2E-9E74-4275-B739-4987CFB812D6}" srcOrd="1" destOrd="0" presId="urn:microsoft.com/office/officeart/2005/8/layout/pyramid2"/>
    <dgm:cxn modelId="{3A6CF564-CBD7-4884-BB6F-A30A6F34C5F9}" type="presParOf" srcId="{1F763C2E-9E74-4275-B739-4987CFB812D6}" destId="{09AE11A0-C6B1-4C3D-8CD1-70BB745B173D}" srcOrd="0" destOrd="0" presId="urn:microsoft.com/office/officeart/2005/8/layout/pyramid2"/>
    <dgm:cxn modelId="{10C3A90B-85C1-4970-8B83-C07BDBCCAD70}" type="presParOf" srcId="{1F763C2E-9E74-4275-B739-4987CFB812D6}" destId="{BA1226C8-9A1C-406F-B77A-355CE004C5A4}" srcOrd="1" destOrd="0" presId="urn:microsoft.com/office/officeart/2005/8/layout/pyramid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0.xml><?xml version="1.0" encoding="utf-8"?>
<dgm:dataModel xmlns:dgm="http://schemas.openxmlformats.org/drawingml/2006/diagram" xmlns:a="http://schemas.openxmlformats.org/drawingml/2006/main">
  <dgm:ptLst>
    <dgm:pt modelId="{5B064E79-1DAA-4E32-901A-098911B9C441}" type="doc">
      <dgm:prSet loTypeId="urn:microsoft.com/office/officeart/2005/8/layout/process4" loCatId="process" qsTypeId="urn:microsoft.com/office/officeart/2005/8/quickstyle/simple4" qsCatId="simple" csTypeId="urn:microsoft.com/office/officeart/2005/8/colors/accent1_2" csCatId="accent1" phldr="1"/>
      <dgm:spPr/>
      <dgm:t>
        <a:bodyPr/>
        <a:lstStyle/>
        <a:p>
          <a:endParaRPr lang="en-US"/>
        </a:p>
      </dgm:t>
    </dgm:pt>
    <dgm:pt modelId="{2628AA95-DF84-4D96-8070-88ADC6499D89}">
      <dgm:prSet/>
      <dgm:spPr/>
      <dgm:t>
        <a:bodyPr/>
        <a:lstStyle/>
        <a:p>
          <a:r>
            <a:rPr lang="hr-HR" dirty="0"/>
            <a:t>Pouzdanost „osobnih izjava“ uvijek treba dodatno provjeriti. Uobičajeno, „izjava“ sadržava izjavu o nepostojanju dvostrukog financiranja kako iz (a) EU izvora, tako i iz (b) nacionalnih javnih izvora. Uvidom u dostupne baze podataka mogu se obaviti dodatne provjere istinitosti izjave u odnosu na EU izvore. S obzirom na nepostojanje odgovarajućih baza podataka, provjera istinitosti financiranja iz nacionalnih javnih izvora može biti otežana - revizori se mogu osloniti na već obavljene provjere tijela u sustavu upravljanja i kontrola ili obaviti neku od drugih odgovarajućih provjera.</a:t>
          </a:r>
          <a:endParaRPr lang="en-US" dirty="0"/>
        </a:p>
      </dgm:t>
    </dgm:pt>
    <dgm:pt modelId="{C904BB95-A72D-462B-B92D-5E7BFEA1911F}" type="parTrans" cxnId="{AFFD2CEC-C164-4FBA-9896-0957CF1AB352}">
      <dgm:prSet/>
      <dgm:spPr/>
      <dgm:t>
        <a:bodyPr/>
        <a:lstStyle/>
        <a:p>
          <a:endParaRPr lang="en-US"/>
        </a:p>
      </dgm:t>
    </dgm:pt>
    <dgm:pt modelId="{9A4E3AED-28BD-4757-99FF-AF5C6614B2FC}" type="sibTrans" cxnId="{AFFD2CEC-C164-4FBA-9896-0957CF1AB352}">
      <dgm:prSet/>
      <dgm:spPr/>
      <dgm:t>
        <a:bodyPr/>
        <a:lstStyle/>
        <a:p>
          <a:endParaRPr lang="en-US"/>
        </a:p>
      </dgm:t>
    </dgm:pt>
    <dgm:pt modelId="{9C3099D2-24CC-4396-8878-7EC7DD21A68D}">
      <dgm:prSet/>
      <dgm:spPr/>
      <dgm:t>
        <a:bodyPr/>
        <a:lstStyle/>
        <a:p>
          <a:r>
            <a:rPr lang="hr-HR"/>
            <a:t>Ipak, ukoliko provjeru pouzdanosti izjave u odnosu na nacionalna javna sredstva nije prikladno obaviti iz opravdanih razloga („odnos troškova i koristi“ provjera, nepostojanje saznanja koja bi upućivala na potencijalno neprihvatljivo visok rizik/sumnju od dvostrukog financiranja, ili bilo kojeg drugog opravdanog razloga), tada je dostatna (samo) dodatna provjera istinitosti izjave o nepostojanju provjere dvostrukog financiranja iz EU izvora.</a:t>
          </a:r>
          <a:endParaRPr lang="en-US"/>
        </a:p>
      </dgm:t>
    </dgm:pt>
    <dgm:pt modelId="{2398A76C-F89D-4A6E-A71E-D34A6772D6F8}" type="parTrans" cxnId="{93040B47-ECB0-4A55-B2DD-3954FD9AA829}">
      <dgm:prSet/>
      <dgm:spPr/>
      <dgm:t>
        <a:bodyPr/>
        <a:lstStyle/>
        <a:p>
          <a:endParaRPr lang="en-US"/>
        </a:p>
      </dgm:t>
    </dgm:pt>
    <dgm:pt modelId="{9DC670D4-E718-4756-9914-46B559D7C22D}" type="sibTrans" cxnId="{93040B47-ECB0-4A55-B2DD-3954FD9AA829}">
      <dgm:prSet/>
      <dgm:spPr/>
      <dgm:t>
        <a:bodyPr/>
        <a:lstStyle/>
        <a:p>
          <a:endParaRPr lang="en-US"/>
        </a:p>
      </dgm:t>
    </dgm:pt>
    <dgm:pt modelId="{A347FC82-FA29-4EBC-84E7-8E14F3AF4295}" type="pres">
      <dgm:prSet presAssocID="{5B064E79-1DAA-4E32-901A-098911B9C441}" presName="Name0" presStyleCnt="0">
        <dgm:presLayoutVars>
          <dgm:dir/>
          <dgm:animLvl val="lvl"/>
          <dgm:resizeHandles val="exact"/>
        </dgm:presLayoutVars>
      </dgm:prSet>
      <dgm:spPr/>
    </dgm:pt>
    <dgm:pt modelId="{CAA0EBD1-EA5A-4895-B059-EB708A1E014B}" type="pres">
      <dgm:prSet presAssocID="{9C3099D2-24CC-4396-8878-7EC7DD21A68D}" presName="boxAndChildren" presStyleCnt="0"/>
      <dgm:spPr/>
    </dgm:pt>
    <dgm:pt modelId="{8A8CF4A1-A01E-44E1-9474-94AFC30D0B3C}" type="pres">
      <dgm:prSet presAssocID="{9C3099D2-24CC-4396-8878-7EC7DD21A68D}" presName="parentTextBox" presStyleLbl="node1" presStyleIdx="0" presStyleCnt="2"/>
      <dgm:spPr/>
    </dgm:pt>
    <dgm:pt modelId="{3E2B0B0F-731E-4271-8A89-3519C1FD13B4}" type="pres">
      <dgm:prSet presAssocID="{9A4E3AED-28BD-4757-99FF-AF5C6614B2FC}" presName="sp" presStyleCnt="0"/>
      <dgm:spPr/>
    </dgm:pt>
    <dgm:pt modelId="{E5B79E97-0C10-4D77-9D21-FF7EB45154B7}" type="pres">
      <dgm:prSet presAssocID="{2628AA95-DF84-4D96-8070-88ADC6499D89}" presName="arrowAndChildren" presStyleCnt="0"/>
      <dgm:spPr/>
    </dgm:pt>
    <dgm:pt modelId="{30BEB800-D524-46A9-9C04-902BDCB7F90B}" type="pres">
      <dgm:prSet presAssocID="{2628AA95-DF84-4D96-8070-88ADC6499D89}" presName="parentTextArrow" presStyleLbl="node1" presStyleIdx="1" presStyleCnt="2"/>
      <dgm:spPr/>
    </dgm:pt>
  </dgm:ptLst>
  <dgm:cxnLst>
    <dgm:cxn modelId="{93040B47-ECB0-4A55-B2DD-3954FD9AA829}" srcId="{5B064E79-1DAA-4E32-901A-098911B9C441}" destId="{9C3099D2-24CC-4396-8878-7EC7DD21A68D}" srcOrd="1" destOrd="0" parTransId="{2398A76C-F89D-4A6E-A71E-D34A6772D6F8}" sibTransId="{9DC670D4-E718-4756-9914-46B559D7C22D}"/>
    <dgm:cxn modelId="{4F34F4B4-1EC5-4D5A-85B2-F549AE02351F}" type="presOf" srcId="{2628AA95-DF84-4D96-8070-88ADC6499D89}" destId="{30BEB800-D524-46A9-9C04-902BDCB7F90B}" srcOrd="0" destOrd="0" presId="urn:microsoft.com/office/officeart/2005/8/layout/process4"/>
    <dgm:cxn modelId="{6DC2FAC8-51D2-4B1A-AB45-E25AE4815DC2}" type="presOf" srcId="{5B064E79-1DAA-4E32-901A-098911B9C441}" destId="{A347FC82-FA29-4EBC-84E7-8E14F3AF4295}" srcOrd="0" destOrd="0" presId="urn:microsoft.com/office/officeart/2005/8/layout/process4"/>
    <dgm:cxn modelId="{9911BCE9-9D99-4F66-A714-1765F809C555}" type="presOf" srcId="{9C3099D2-24CC-4396-8878-7EC7DD21A68D}" destId="{8A8CF4A1-A01E-44E1-9474-94AFC30D0B3C}" srcOrd="0" destOrd="0" presId="urn:microsoft.com/office/officeart/2005/8/layout/process4"/>
    <dgm:cxn modelId="{AFFD2CEC-C164-4FBA-9896-0957CF1AB352}" srcId="{5B064E79-1DAA-4E32-901A-098911B9C441}" destId="{2628AA95-DF84-4D96-8070-88ADC6499D89}" srcOrd="0" destOrd="0" parTransId="{C904BB95-A72D-462B-B92D-5E7BFEA1911F}" sibTransId="{9A4E3AED-28BD-4757-99FF-AF5C6614B2FC}"/>
    <dgm:cxn modelId="{B6B0684B-F631-4B9F-B273-F29C41F10A19}" type="presParOf" srcId="{A347FC82-FA29-4EBC-84E7-8E14F3AF4295}" destId="{CAA0EBD1-EA5A-4895-B059-EB708A1E014B}" srcOrd="0" destOrd="0" presId="urn:microsoft.com/office/officeart/2005/8/layout/process4"/>
    <dgm:cxn modelId="{CA223DCE-04E5-4F2D-9A05-B23E566CA72E}" type="presParOf" srcId="{CAA0EBD1-EA5A-4895-B059-EB708A1E014B}" destId="{8A8CF4A1-A01E-44E1-9474-94AFC30D0B3C}" srcOrd="0" destOrd="0" presId="urn:microsoft.com/office/officeart/2005/8/layout/process4"/>
    <dgm:cxn modelId="{2CFD6F88-C46E-48BF-8807-1C36688AB700}" type="presParOf" srcId="{A347FC82-FA29-4EBC-84E7-8E14F3AF4295}" destId="{3E2B0B0F-731E-4271-8A89-3519C1FD13B4}" srcOrd="1" destOrd="0" presId="urn:microsoft.com/office/officeart/2005/8/layout/process4"/>
    <dgm:cxn modelId="{F61D12A2-9C2E-4E39-AFFF-8D724728DCDA}" type="presParOf" srcId="{A347FC82-FA29-4EBC-84E7-8E14F3AF4295}" destId="{E5B79E97-0C10-4D77-9D21-FF7EB45154B7}" srcOrd="2" destOrd="0" presId="urn:microsoft.com/office/officeart/2005/8/layout/process4"/>
    <dgm:cxn modelId="{E8C621F7-58F3-4A5C-87E6-4B3E89D06143}" type="presParOf" srcId="{E5B79E97-0C10-4D77-9D21-FF7EB45154B7}" destId="{30BEB800-D524-46A9-9C04-902BDCB7F90B}" srcOrd="0" destOrd="0" presId="urn:microsoft.com/office/officeart/2005/8/layout/process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1.xml><?xml version="1.0" encoding="utf-8"?>
<dgm:dataModel xmlns:dgm="http://schemas.openxmlformats.org/drawingml/2006/diagram" xmlns:a="http://schemas.openxmlformats.org/drawingml/2006/main">
  <dgm:ptLst>
    <dgm:pt modelId="{ED779D78-9413-4973-888F-2826499C02BA}" type="doc">
      <dgm:prSet loTypeId="urn:microsoft.com/office/officeart/2008/layout/LinedList" loCatId="list" qsTypeId="urn:microsoft.com/office/officeart/2005/8/quickstyle/simple1" qsCatId="simple" csTypeId="urn:microsoft.com/office/officeart/2005/8/colors/accent1_2" csCatId="accent1" phldr="1"/>
      <dgm:spPr/>
      <dgm:t>
        <a:bodyPr/>
        <a:lstStyle/>
        <a:p>
          <a:endParaRPr lang="en-US"/>
        </a:p>
      </dgm:t>
    </dgm:pt>
    <dgm:pt modelId="{59DFCE06-1CA4-44FB-981F-B22D0A1E95ED}">
      <dgm:prSet/>
      <dgm:spPr/>
      <dgm:t>
        <a:bodyPr/>
        <a:lstStyle/>
        <a:p>
          <a:pPr algn="ctr"/>
          <a:r>
            <a:rPr lang="hr-HR" dirty="0"/>
            <a:t>Revizori moraju provjeriti sadržaj predloška „osobne izjave“ potencijalnih primatelja (u postupku dodjele sredstava) odnosno korisnika (u fazi provedbe). </a:t>
          </a:r>
          <a:endParaRPr lang="en-US" dirty="0"/>
        </a:p>
      </dgm:t>
    </dgm:pt>
    <dgm:pt modelId="{90BF298D-4ECE-40CE-9DF3-DF444569E7F1}" type="parTrans" cxnId="{94E0B410-17C9-409C-A269-298123833FBC}">
      <dgm:prSet/>
      <dgm:spPr/>
      <dgm:t>
        <a:bodyPr/>
        <a:lstStyle/>
        <a:p>
          <a:endParaRPr lang="en-US"/>
        </a:p>
      </dgm:t>
    </dgm:pt>
    <dgm:pt modelId="{44D4F725-7AF1-441B-8B32-3F70DB7DE820}" type="sibTrans" cxnId="{94E0B410-17C9-409C-A269-298123833FBC}">
      <dgm:prSet/>
      <dgm:spPr/>
      <dgm:t>
        <a:bodyPr/>
        <a:lstStyle/>
        <a:p>
          <a:endParaRPr lang="en-US"/>
        </a:p>
      </dgm:t>
    </dgm:pt>
    <dgm:pt modelId="{221A8B6D-2423-4BCB-9A3F-8B7E9E798415}">
      <dgm:prSet/>
      <dgm:spPr/>
      <dgm:t>
        <a:bodyPr/>
        <a:lstStyle/>
        <a:p>
          <a:pPr algn="ctr"/>
          <a:r>
            <a:rPr lang="hr-HR" dirty="0"/>
            <a:t>U slučaju da je predložak izjave nedostatan, jer primjerice ne obuhvaća izjavu o nepostojanju dvostrukog financiranja iz nacionalnih javnih sredstava, ili neprecizan, jer vezano uz nacionalna javna sredstva obuhvaća samo izjavu o nepostojanju financiranja iz sredstava državnog proračuna, revizori trebaju predložiti relevantnim tijelima u sustavima upravljanja i kontrola nadopunu izjave na način da ona (obuhvati sve potencijalne javne izvore financiranja (EU i nacionalne).</a:t>
          </a:r>
          <a:endParaRPr lang="en-US" dirty="0"/>
        </a:p>
      </dgm:t>
    </dgm:pt>
    <dgm:pt modelId="{C17BD026-E701-442E-A5BA-29B6BDFFD34A}" type="parTrans" cxnId="{DF7E05C0-D502-40D8-8D82-8EC64CD27969}">
      <dgm:prSet/>
      <dgm:spPr/>
      <dgm:t>
        <a:bodyPr/>
        <a:lstStyle/>
        <a:p>
          <a:endParaRPr lang="en-US"/>
        </a:p>
      </dgm:t>
    </dgm:pt>
    <dgm:pt modelId="{9CB9E45B-9D13-476F-AAD8-8FDCF810A4F9}" type="sibTrans" cxnId="{DF7E05C0-D502-40D8-8D82-8EC64CD27969}">
      <dgm:prSet/>
      <dgm:spPr/>
      <dgm:t>
        <a:bodyPr/>
        <a:lstStyle/>
        <a:p>
          <a:endParaRPr lang="en-US"/>
        </a:p>
      </dgm:t>
    </dgm:pt>
    <dgm:pt modelId="{963AB12A-CC9E-44C1-AAB8-ECBEFD10F863}" type="pres">
      <dgm:prSet presAssocID="{ED779D78-9413-4973-888F-2826499C02BA}" presName="vert0" presStyleCnt="0">
        <dgm:presLayoutVars>
          <dgm:dir/>
          <dgm:animOne val="branch"/>
          <dgm:animLvl val="lvl"/>
        </dgm:presLayoutVars>
      </dgm:prSet>
      <dgm:spPr/>
    </dgm:pt>
    <dgm:pt modelId="{226EF05D-49FC-4D0B-911E-55F39DA0C3EC}" type="pres">
      <dgm:prSet presAssocID="{59DFCE06-1CA4-44FB-981F-B22D0A1E95ED}" presName="thickLine" presStyleLbl="alignNode1" presStyleIdx="0" presStyleCnt="2"/>
      <dgm:spPr/>
    </dgm:pt>
    <dgm:pt modelId="{D6E8E8BA-D345-4291-8B93-B473CA6278AE}" type="pres">
      <dgm:prSet presAssocID="{59DFCE06-1CA4-44FB-981F-B22D0A1E95ED}" presName="horz1" presStyleCnt="0"/>
      <dgm:spPr/>
    </dgm:pt>
    <dgm:pt modelId="{E54E2558-175E-4E54-B52A-9B228CB50E3C}" type="pres">
      <dgm:prSet presAssocID="{59DFCE06-1CA4-44FB-981F-B22D0A1E95ED}" presName="tx1" presStyleLbl="revTx" presStyleIdx="0" presStyleCnt="2"/>
      <dgm:spPr/>
    </dgm:pt>
    <dgm:pt modelId="{AC36AB12-F6F5-40E7-838B-FAB75DF22222}" type="pres">
      <dgm:prSet presAssocID="{59DFCE06-1CA4-44FB-981F-B22D0A1E95ED}" presName="vert1" presStyleCnt="0"/>
      <dgm:spPr/>
    </dgm:pt>
    <dgm:pt modelId="{0B03D2D6-9E41-44A8-92D5-C1751F3937EB}" type="pres">
      <dgm:prSet presAssocID="{221A8B6D-2423-4BCB-9A3F-8B7E9E798415}" presName="thickLine" presStyleLbl="alignNode1" presStyleIdx="1" presStyleCnt="2"/>
      <dgm:spPr/>
    </dgm:pt>
    <dgm:pt modelId="{83F18D41-6585-4FD9-9F2D-766E84FB90B3}" type="pres">
      <dgm:prSet presAssocID="{221A8B6D-2423-4BCB-9A3F-8B7E9E798415}" presName="horz1" presStyleCnt="0"/>
      <dgm:spPr/>
    </dgm:pt>
    <dgm:pt modelId="{ECC767BF-451B-475E-B2F3-5224FA201961}" type="pres">
      <dgm:prSet presAssocID="{221A8B6D-2423-4BCB-9A3F-8B7E9E798415}" presName="tx1" presStyleLbl="revTx" presStyleIdx="1" presStyleCnt="2"/>
      <dgm:spPr/>
    </dgm:pt>
    <dgm:pt modelId="{2A1441D0-5ACF-42DB-BC7D-E76E9A949EC3}" type="pres">
      <dgm:prSet presAssocID="{221A8B6D-2423-4BCB-9A3F-8B7E9E798415}" presName="vert1" presStyleCnt="0"/>
      <dgm:spPr/>
    </dgm:pt>
  </dgm:ptLst>
  <dgm:cxnLst>
    <dgm:cxn modelId="{94E0B410-17C9-409C-A269-298123833FBC}" srcId="{ED779D78-9413-4973-888F-2826499C02BA}" destId="{59DFCE06-1CA4-44FB-981F-B22D0A1E95ED}" srcOrd="0" destOrd="0" parTransId="{90BF298D-4ECE-40CE-9DF3-DF444569E7F1}" sibTransId="{44D4F725-7AF1-441B-8B32-3F70DB7DE820}"/>
    <dgm:cxn modelId="{6895F054-A929-40B5-8E44-85338AC79009}" type="presOf" srcId="{221A8B6D-2423-4BCB-9A3F-8B7E9E798415}" destId="{ECC767BF-451B-475E-B2F3-5224FA201961}" srcOrd="0" destOrd="0" presId="urn:microsoft.com/office/officeart/2008/layout/LinedList"/>
    <dgm:cxn modelId="{593E009F-4F0B-4AC1-8FA8-9C78F5B84810}" type="presOf" srcId="{59DFCE06-1CA4-44FB-981F-B22D0A1E95ED}" destId="{E54E2558-175E-4E54-B52A-9B228CB50E3C}" srcOrd="0" destOrd="0" presId="urn:microsoft.com/office/officeart/2008/layout/LinedList"/>
    <dgm:cxn modelId="{DF7E05C0-D502-40D8-8D82-8EC64CD27969}" srcId="{ED779D78-9413-4973-888F-2826499C02BA}" destId="{221A8B6D-2423-4BCB-9A3F-8B7E9E798415}" srcOrd="1" destOrd="0" parTransId="{C17BD026-E701-442E-A5BA-29B6BDFFD34A}" sibTransId="{9CB9E45B-9D13-476F-AAD8-8FDCF810A4F9}"/>
    <dgm:cxn modelId="{14EA79F3-262B-435F-ACE4-49BFAA379275}" type="presOf" srcId="{ED779D78-9413-4973-888F-2826499C02BA}" destId="{963AB12A-CC9E-44C1-AAB8-ECBEFD10F863}" srcOrd="0" destOrd="0" presId="urn:microsoft.com/office/officeart/2008/layout/LinedList"/>
    <dgm:cxn modelId="{9EB130DF-945C-4CED-8E88-FDE056BBA80F}" type="presParOf" srcId="{963AB12A-CC9E-44C1-AAB8-ECBEFD10F863}" destId="{226EF05D-49FC-4D0B-911E-55F39DA0C3EC}" srcOrd="0" destOrd="0" presId="urn:microsoft.com/office/officeart/2008/layout/LinedList"/>
    <dgm:cxn modelId="{9A9E030E-58CE-44B2-840A-063837E5ABA3}" type="presParOf" srcId="{963AB12A-CC9E-44C1-AAB8-ECBEFD10F863}" destId="{D6E8E8BA-D345-4291-8B93-B473CA6278AE}" srcOrd="1" destOrd="0" presId="urn:microsoft.com/office/officeart/2008/layout/LinedList"/>
    <dgm:cxn modelId="{44EFB8DF-94FC-43A2-A786-BC52CD2A15F4}" type="presParOf" srcId="{D6E8E8BA-D345-4291-8B93-B473CA6278AE}" destId="{E54E2558-175E-4E54-B52A-9B228CB50E3C}" srcOrd="0" destOrd="0" presId="urn:microsoft.com/office/officeart/2008/layout/LinedList"/>
    <dgm:cxn modelId="{6D04B451-2B37-4B93-8056-2CE65A8A8769}" type="presParOf" srcId="{D6E8E8BA-D345-4291-8B93-B473CA6278AE}" destId="{AC36AB12-F6F5-40E7-838B-FAB75DF22222}" srcOrd="1" destOrd="0" presId="urn:microsoft.com/office/officeart/2008/layout/LinedList"/>
    <dgm:cxn modelId="{D3E05B53-802F-4B8D-93AD-1B59C191BA57}" type="presParOf" srcId="{963AB12A-CC9E-44C1-AAB8-ECBEFD10F863}" destId="{0B03D2D6-9E41-44A8-92D5-C1751F3937EB}" srcOrd="2" destOrd="0" presId="urn:microsoft.com/office/officeart/2008/layout/LinedList"/>
    <dgm:cxn modelId="{33951E00-1B61-4EC1-AC54-401BAE976CBC}" type="presParOf" srcId="{963AB12A-CC9E-44C1-AAB8-ECBEFD10F863}" destId="{83F18D41-6585-4FD9-9F2D-766E84FB90B3}" srcOrd="3" destOrd="0" presId="urn:microsoft.com/office/officeart/2008/layout/LinedList"/>
    <dgm:cxn modelId="{D7176FA1-AF82-4300-BDFC-D74DECF475C9}" type="presParOf" srcId="{83F18D41-6585-4FD9-9F2D-766E84FB90B3}" destId="{ECC767BF-451B-475E-B2F3-5224FA201961}" srcOrd="0" destOrd="0" presId="urn:microsoft.com/office/officeart/2008/layout/LinedList"/>
    <dgm:cxn modelId="{76ED1A90-31AE-4E1D-B0E5-CCAABBEC245B}" type="presParOf" srcId="{83F18D41-6585-4FD9-9F2D-766E84FB90B3}" destId="{2A1441D0-5ACF-42DB-BC7D-E76E9A949EC3}" srcOrd="1"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2.xml><?xml version="1.0" encoding="utf-8"?>
<dgm:dataModel xmlns:dgm="http://schemas.openxmlformats.org/drawingml/2006/diagram" xmlns:a="http://schemas.openxmlformats.org/drawingml/2006/main">
  <dgm:ptLst>
    <dgm:pt modelId="{A87BED96-CD18-4D37-AFDC-D668EC3B61D0}" type="doc">
      <dgm:prSet loTypeId="urn:microsoft.com/office/officeart/2008/layout/LinedList" loCatId="list" qsTypeId="urn:microsoft.com/office/officeart/2005/8/quickstyle/simple1" qsCatId="simple" csTypeId="urn:microsoft.com/office/officeart/2005/8/colors/accent1_2" csCatId="accent1"/>
      <dgm:spPr/>
      <dgm:t>
        <a:bodyPr/>
        <a:lstStyle/>
        <a:p>
          <a:endParaRPr lang="en-US"/>
        </a:p>
      </dgm:t>
    </dgm:pt>
    <dgm:pt modelId="{CD906CA6-D2B2-4C31-BB7A-0E22641920F6}">
      <dgm:prSet/>
      <dgm:spPr/>
      <dgm:t>
        <a:bodyPr/>
        <a:lstStyle/>
        <a:p>
          <a:r>
            <a:rPr lang="hr-HR" dirty="0"/>
            <a:t>Revizor treba pripremiti dostatnu revizijsku (radnu) dokumentaciju koja treba pružiti jasan uvid u obavljeni rad, pribavljene dokaze i donesene zaključke. Dokumentaciju vezano uz provjeru dvostrukog financiranja čine:</a:t>
          </a:r>
          <a:endParaRPr lang="en-US" dirty="0"/>
        </a:p>
      </dgm:t>
    </dgm:pt>
    <dgm:pt modelId="{550EFB0D-A46B-4C6F-A9D9-F3B550F30F3F}" type="parTrans" cxnId="{7A8DC334-EF62-486C-A0A4-46860236D8B7}">
      <dgm:prSet/>
      <dgm:spPr/>
      <dgm:t>
        <a:bodyPr/>
        <a:lstStyle/>
        <a:p>
          <a:endParaRPr lang="en-US"/>
        </a:p>
      </dgm:t>
    </dgm:pt>
    <dgm:pt modelId="{D6102F72-E8E4-4FA5-A2E5-7B79DC7731CF}" type="sibTrans" cxnId="{7A8DC334-EF62-486C-A0A4-46860236D8B7}">
      <dgm:prSet/>
      <dgm:spPr/>
      <dgm:t>
        <a:bodyPr/>
        <a:lstStyle/>
        <a:p>
          <a:endParaRPr lang="en-US"/>
        </a:p>
      </dgm:t>
    </dgm:pt>
    <dgm:pt modelId="{B69F217C-BB5D-427A-B863-4497D7D091B3}">
      <dgm:prSet/>
      <dgm:spPr/>
      <dgm:t>
        <a:bodyPr/>
        <a:lstStyle/>
        <a:p>
          <a:r>
            <a:rPr lang="hr-HR"/>
            <a:t>(i)	Kontrolne liste. </a:t>
          </a:r>
          <a:endParaRPr lang="en-US"/>
        </a:p>
      </dgm:t>
    </dgm:pt>
    <dgm:pt modelId="{205352FD-1B56-436B-AE09-2ECA6CA81DDE}" type="parTrans" cxnId="{24981A32-923A-4CCC-97CF-408FEBAF7A75}">
      <dgm:prSet/>
      <dgm:spPr/>
      <dgm:t>
        <a:bodyPr/>
        <a:lstStyle/>
        <a:p>
          <a:endParaRPr lang="en-US"/>
        </a:p>
      </dgm:t>
    </dgm:pt>
    <dgm:pt modelId="{CC384AB4-6D83-4A9F-A865-73B30E7B5D5D}" type="sibTrans" cxnId="{24981A32-923A-4CCC-97CF-408FEBAF7A75}">
      <dgm:prSet/>
      <dgm:spPr/>
      <dgm:t>
        <a:bodyPr/>
        <a:lstStyle/>
        <a:p>
          <a:endParaRPr lang="en-US"/>
        </a:p>
      </dgm:t>
    </dgm:pt>
    <dgm:pt modelId="{EBF526CA-DC48-43F8-87C5-2AED38F6A6FD}">
      <dgm:prSet/>
      <dgm:spPr/>
      <dgm:t>
        <a:bodyPr/>
        <a:lstStyle/>
        <a:p>
          <a:r>
            <a:rPr lang="hr-HR"/>
            <a:t>(ii)	Drugi radni dokumenti - radni papiri, upitnici, različite testne (excel) tablice.</a:t>
          </a:r>
          <a:endParaRPr lang="en-US"/>
        </a:p>
      </dgm:t>
    </dgm:pt>
    <dgm:pt modelId="{F5C3610F-0421-4299-BF9F-73B20AB6833D}" type="parTrans" cxnId="{87A9DF7A-D026-4641-A7A2-0B315E4C0D6F}">
      <dgm:prSet/>
      <dgm:spPr/>
      <dgm:t>
        <a:bodyPr/>
        <a:lstStyle/>
        <a:p>
          <a:endParaRPr lang="en-US"/>
        </a:p>
      </dgm:t>
    </dgm:pt>
    <dgm:pt modelId="{307602A3-60BE-46BB-A8D2-8BEBE949DCE7}" type="sibTrans" cxnId="{87A9DF7A-D026-4641-A7A2-0B315E4C0D6F}">
      <dgm:prSet/>
      <dgm:spPr/>
      <dgm:t>
        <a:bodyPr/>
        <a:lstStyle/>
        <a:p>
          <a:endParaRPr lang="en-US"/>
        </a:p>
      </dgm:t>
    </dgm:pt>
    <dgm:pt modelId="{246C7F74-F5C2-4798-926B-868B829BC7D3}">
      <dgm:prSet/>
      <dgm:spPr/>
      <dgm:t>
        <a:bodyPr/>
        <a:lstStyle/>
        <a:p>
          <a:r>
            <a:rPr lang="hr-HR"/>
            <a:t>(iii)	Prateći dokumenti (revizijski dokazi). Dokumenti pribavljeni od revidiranog subjekta ili relevantnog izvora izvan revidiranog subjekta. </a:t>
          </a:r>
          <a:endParaRPr lang="en-US"/>
        </a:p>
      </dgm:t>
    </dgm:pt>
    <dgm:pt modelId="{2F8EEFD8-14D2-42C2-8BF6-BAF38D033BA5}" type="parTrans" cxnId="{6804D850-031E-4448-8C86-DF92631167DB}">
      <dgm:prSet/>
      <dgm:spPr/>
      <dgm:t>
        <a:bodyPr/>
        <a:lstStyle/>
        <a:p>
          <a:endParaRPr lang="en-US"/>
        </a:p>
      </dgm:t>
    </dgm:pt>
    <dgm:pt modelId="{3AF56771-DED2-4E87-90C1-99431102D0FE}" type="sibTrans" cxnId="{6804D850-031E-4448-8C86-DF92631167DB}">
      <dgm:prSet/>
      <dgm:spPr/>
      <dgm:t>
        <a:bodyPr/>
        <a:lstStyle/>
        <a:p>
          <a:endParaRPr lang="en-US"/>
        </a:p>
      </dgm:t>
    </dgm:pt>
    <dgm:pt modelId="{A06CB077-8C6A-4EB6-BAED-3524BC625B96}" type="pres">
      <dgm:prSet presAssocID="{A87BED96-CD18-4D37-AFDC-D668EC3B61D0}" presName="vert0" presStyleCnt="0">
        <dgm:presLayoutVars>
          <dgm:dir/>
          <dgm:animOne val="branch"/>
          <dgm:animLvl val="lvl"/>
        </dgm:presLayoutVars>
      </dgm:prSet>
      <dgm:spPr/>
    </dgm:pt>
    <dgm:pt modelId="{F0D48EDA-3158-4DBD-8E81-168130227BB7}" type="pres">
      <dgm:prSet presAssocID="{CD906CA6-D2B2-4C31-BB7A-0E22641920F6}" presName="thickLine" presStyleLbl="alignNode1" presStyleIdx="0" presStyleCnt="1"/>
      <dgm:spPr/>
    </dgm:pt>
    <dgm:pt modelId="{56E9D917-3D0D-43D9-BBCA-4C4AB04C216C}" type="pres">
      <dgm:prSet presAssocID="{CD906CA6-D2B2-4C31-BB7A-0E22641920F6}" presName="horz1" presStyleCnt="0"/>
      <dgm:spPr/>
    </dgm:pt>
    <dgm:pt modelId="{B07D5F0B-68E7-4499-93F9-600E888CDAE4}" type="pres">
      <dgm:prSet presAssocID="{CD906CA6-D2B2-4C31-BB7A-0E22641920F6}" presName="tx1" presStyleLbl="revTx" presStyleIdx="0" presStyleCnt="4"/>
      <dgm:spPr/>
    </dgm:pt>
    <dgm:pt modelId="{A94C0C55-D1FF-469B-A08C-B2568A13A316}" type="pres">
      <dgm:prSet presAssocID="{CD906CA6-D2B2-4C31-BB7A-0E22641920F6}" presName="vert1" presStyleCnt="0"/>
      <dgm:spPr/>
    </dgm:pt>
    <dgm:pt modelId="{EAEF3922-0470-41FF-A20B-D217566D35AD}" type="pres">
      <dgm:prSet presAssocID="{B69F217C-BB5D-427A-B863-4497D7D091B3}" presName="vertSpace2a" presStyleCnt="0"/>
      <dgm:spPr/>
    </dgm:pt>
    <dgm:pt modelId="{8AD7702C-F0AD-46EC-A718-10746FF3A335}" type="pres">
      <dgm:prSet presAssocID="{B69F217C-BB5D-427A-B863-4497D7D091B3}" presName="horz2" presStyleCnt="0"/>
      <dgm:spPr/>
    </dgm:pt>
    <dgm:pt modelId="{869CF6A0-B1DB-4864-B8AB-0A535DC32233}" type="pres">
      <dgm:prSet presAssocID="{B69F217C-BB5D-427A-B863-4497D7D091B3}" presName="horzSpace2" presStyleCnt="0"/>
      <dgm:spPr/>
    </dgm:pt>
    <dgm:pt modelId="{5EB3654F-A6DD-4F33-A73B-6534D22AFB12}" type="pres">
      <dgm:prSet presAssocID="{B69F217C-BB5D-427A-B863-4497D7D091B3}" presName="tx2" presStyleLbl="revTx" presStyleIdx="1" presStyleCnt="4"/>
      <dgm:spPr/>
    </dgm:pt>
    <dgm:pt modelId="{9BAC6D7B-2B5F-40FE-9DB2-12165B40F8DA}" type="pres">
      <dgm:prSet presAssocID="{B69F217C-BB5D-427A-B863-4497D7D091B3}" presName="vert2" presStyleCnt="0"/>
      <dgm:spPr/>
    </dgm:pt>
    <dgm:pt modelId="{F9801508-9E1F-4CFC-8D43-3382E55F269C}" type="pres">
      <dgm:prSet presAssocID="{B69F217C-BB5D-427A-B863-4497D7D091B3}" presName="thinLine2b" presStyleLbl="callout" presStyleIdx="0" presStyleCnt="3"/>
      <dgm:spPr/>
    </dgm:pt>
    <dgm:pt modelId="{57CAF3A1-30E9-4C85-BBEE-98D9D28A5C58}" type="pres">
      <dgm:prSet presAssocID="{B69F217C-BB5D-427A-B863-4497D7D091B3}" presName="vertSpace2b" presStyleCnt="0"/>
      <dgm:spPr/>
    </dgm:pt>
    <dgm:pt modelId="{EDDB297B-A4CC-4415-9598-D8E624896F75}" type="pres">
      <dgm:prSet presAssocID="{EBF526CA-DC48-43F8-87C5-2AED38F6A6FD}" presName="horz2" presStyleCnt="0"/>
      <dgm:spPr/>
    </dgm:pt>
    <dgm:pt modelId="{92C914FF-491F-4612-A66E-C4A491A4FD14}" type="pres">
      <dgm:prSet presAssocID="{EBF526CA-DC48-43F8-87C5-2AED38F6A6FD}" presName="horzSpace2" presStyleCnt="0"/>
      <dgm:spPr/>
    </dgm:pt>
    <dgm:pt modelId="{AA103BB5-9440-4A20-80CB-F901EE98DA03}" type="pres">
      <dgm:prSet presAssocID="{EBF526CA-DC48-43F8-87C5-2AED38F6A6FD}" presName="tx2" presStyleLbl="revTx" presStyleIdx="2" presStyleCnt="4"/>
      <dgm:spPr/>
    </dgm:pt>
    <dgm:pt modelId="{F59D1D65-CEE4-4376-AD81-38775514B91F}" type="pres">
      <dgm:prSet presAssocID="{EBF526CA-DC48-43F8-87C5-2AED38F6A6FD}" presName="vert2" presStyleCnt="0"/>
      <dgm:spPr/>
    </dgm:pt>
    <dgm:pt modelId="{3DE40CD5-6050-4407-BCDF-9F3092B5C82C}" type="pres">
      <dgm:prSet presAssocID="{EBF526CA-DC48-43F8-87C5-2AED38F6A6FD}" presName="thinLine2b" presStyleLbl="callout" presStyleIdx="1" presStyleCnt="3"/>
      <dgm:spPr/>
    </dgm:pt>
    <dgm:pt modelId="{A92ADB6A-6B1C-422E-9D11-9025112369EC}" type="pres">
      <dgm:prSet presAssocID="{EBF526CA-DC48-43F8-87C5-2AED38F6A6FD}" presName="vertSpace2b" presStyleCnt="0"/>
      <dgm:spPr/>
    </dgm:pt>
    <dgm:pt modelId="{D4B7E20F-BD46-4253-9721-2B0EFF9C0F0C}" type="pres">
      <dgm:prSet presAssocID="{246C7F74-F5C2-4798-926B-868B829BC7D3}" presName="horz2" presStyleCnt="0"/>
      <dgm:spPr/>
    </dgm:pt>
    <dgm:pt modelId="{7FFA41E1-47C5-4C77-8742-090C6CA7ED88}" type="pres">
      <dgm:prSet presAssocID="{246C7F74-F5C2-4798-926B-868B829BC7D3}" presName="horzSpace2" presStyleCnt="0"/>
      <dgm:spPr/>
    </dgm:pt>
    <dgm:pt modelId="{345C4E8C-F311-4A31-9168-74B302AB5391}" type="pres">
      <dgm:prSet presAssocID="{246C7F74-F5C2-4798-926B-868B829BC7D3}" presName="tx2" presStyleLbl="revTx" presStyleIdx="3" presStyleCnt="4"/>
      <dgm:spPr/>
    </dgm:pt>
    <dgm:pt modelId="{E2AE6572-8C10-45DD-904A-B1FC5E338F44}" type="pres">
      <dgm:prSet presAssocID="{246C7F74-F5C2-4798-926B-868B829BC7D3}" presName="vert2" presStyleCnt="0"/>
      <dgm:spPr/>
    </dgm:pt>
    <dgm:pt modelId="{DA71CFEF-616D-46FA-84D1-16E866884734}" type="pres">
      <dgm:prSet presAssocID="{246C7F74-F5C2-4798-926B-868B829BC7D3}" presName="thinLine2b" presStyleLbl="callout" presStyleIdx="2" presStyleCnt="3"/>
      <dgm:spPr/>
    </dgm:pt>
    <dgm:pt modelId="{7B0501DE-95FA-414E-952B-2E8E27D55A48}" type="pres">
      <dgm:prSet presAssocID="{246C7F74-F5C2-4798-926B-868B829BC7D3}" presName="vertSpace2b" presStyleCnt="0"/>
      <dgm:spPr/>
    </dgm:pt>
  </dgm:ptLst>
  <dgm:cxnLst>
    <dgm:cxn modelId="{1D8EB307-D58C-4C9D-B159-3E6EDEE0C755}" type="presOf" srcId="{A87BED96-CD18-4D37-AFDC-D668EC3B61D0}" destId="{A06CB077-8C6A-4EB6-BAED-3524BC625B96}" srcOrd="0" destOrd="0" presId="urn:microsoft.com/office/officeart/2008/layout/LinedList"/>
    <dgm:cxn modelId="{558DFA08-6110-44B0-9074-85DC00F1E0A5}" type="presOf" srcId="{EBF526CA-DC48-43F8-87C5-2AED38F6A6FD}" destId="{AA103BB5-9440-4A20-80CB-F901EE98DA03}" srcOrd="0" destOrd="0" presId="urn:microsoft.com/office/officeart/2008/layout/LinedList"/>
    <dgm:cxn modelId="{5C7E872C-712F-4C81-A286-0DFFEAD2B49A}" type="presOf" srcId="{B69F217C-BB5D-427A-B863-4497D7D091B3}" destId="{5EB3654F-A6DD-4F33-A73B-6534D22AFB12}" srcOrd="0" destOrd="0" presId="urn:microsoft.com/office/officeart/2008/layout/LinedList"/>
    <dgm:cxn modelId="{24981A32-923A-4CCC-97CF-408FEBAF7A75}" srcId="{CD906CA6-D2B2-4C31-BB7A-0E22641920F6}" destId="{B69F217C-BB5D-427A-B863-4497D7D091B3}" srcOrd="0" destOrd="0" parTransId="{205352FD-1B56-436B-AE09-2ECA6CA81DDE}" sibTransId="{CC384AB4-6D83-4A9F-A865-73B30E7B5D5D}"/>
    <dgm:cxn modelId="{7A8DC334-EF62-486C-A0A4-46860236D8B7}" srcId="{A87BED96-CD18-4D37-AFDC-D668EC3B61D0}" destId="{CD906CA6-D2B2-4C31-BB7A-0E22641920F6}" srcOrd="0" destOrd="0" parTransId="{550EFB0D-A46B-4C6F-A9D9-F3B550F30F3F}" sibTransId="{D6102F72-E8E4-4FA5-A2E5-7B79DC7731CF}"/>
    <dgm:cxn modelId="{6804D850-031E-4448-8C86-DF92631167DB}" srcId="{CD906CA6-D2B2-4C31-BB7A-0E22641920F6}" destId="{246C7F74-F5C2-4798-926B-868B829BC7D3}" srcOrd="2" destOrd="0" parTransId="{2F8EEFD8-14D2-42C2-8BF6-BAF38D033BA5}" sibTransId="{3AF56771-DED2-4E87-90C1-99431102D0FE}"/>
    <dgm:cxn modelId="{87A9DF7A-D026-4641-A7A2-0B315E4C0D6F}" srcId="{CD906CA6-D2B2-4C31-BB7A-0E22641920F6}" destId="{EBF526CA-DC48-43F8-87C5-2AED38F6A6FD}" srcOrd="1" destOrd="0" parTransId="{F5C3610F-0421-4299-BF9F-73B20AB6833D}" sibTransId="{307602A3-60BE-46BB-A8D2-8BEBE949DCE7}"/>
    <dgm:cxn modelId="{A9B867D3-CD4E-4183-9C72-40C4CA49523E}" type="presOf" srcId="{246C7F74-F5C2-4798-926B-868B829BC7D3}" destId="{345C4E8C-F311-4A31-9168-74B302AB5391}" srcOrd="0" destOrd="0" presId="urn:microsoft.com/office/officeart/2008/layout/LinedList"/>
    <dgm:cxn modelId="{C0E137E7-B9D0-457D-BC80-2A51127D84E7}" type="presOf" srcId="{CD906CA6-D2B2-4C31-BB7A-0E22641920F6}" destId="{B07D5F0B-68E7-4499-93F9-600E888CDAE4}" srcOrd="0" destOrd="0" presId="urn:microsoft.com/office/officeart/2008/layout/LinedList"/>
    <dgm:cxn modelId="{51A049C2-D2D3-434D-B330-ACAA7B36CD03}" type="presParOf" srcId="{A06CB077-8C6A-4EB6-BAED-3524BC625B96}" destId="{F0D48EDA-3158-4DBD-8E81-168130227BB7}" srcOrd="0" destOrd="0" presId="urn:microsoft.com/office/officeart/2008/layout/LinedList"/>
    <dgm:cxn modelId="{E50F1715-3E1E-4093-959D-A3F807EF9041}" type="presParOf" srcId="{A06CB077-8C6A-4EB6-BAED-3524BC625B96}" destId="{56E9D917-3D0D-43D9-BBCA-4C4AB04C216C}" srcOrd="1" destOrd="0" presId="urn:microsoft.com/office/officeart/2008/layout/LinedList"/>
    <dgm:cxn modelId="{A8694214-D161-426F-BE27-989606F0D2B1}" type="presParOf" srcId="{56E9D917-3D0D-43D9-BBCA-4C4AB04C216C}" destId="{B07D5F0B-68E7-4499-93F9-600E888CDAE4}" srcOrd="0" destOrd="0" presId="urn:microsoft.com/office/officeart/2008/layout/LinedList"/>
    <dgm:cxn modelId="{06A6AEA9-5956-4F3C-99E7-EBCE1F127F6E}" type="presParOf" srcId="{56E9D917-3D0D-43D9-BBCA-4C4AB04C216C}" destId="{A94C0C55-D1FF-469B-A08C-B2568A13A316}" srcOrd="1" destOrd="0" presId="urn:microsoft.com/office/officeart/2008/layout/LinedList"/>
    <dgm:cxn modelId="{97C8D21A-9D93-41F4-B569-D587FDD41633}" type="presParOf" srcId="{A94C0C55-D1FF-469B-A08C-B2568A13A316}" destId="{EAEF3922-0470-41FF-A20B-D217566D35AD}" srcOrd="0" destOrd="0" presId="urn:microsoft.com/office/officeart/2008/layout/LinedList"/>
    <dgm:cxn modelId="{14CA4F13-807B-4F46-80AB-C391A7B5FCAB}" type="presParOf" srcId="{A94C0C55-D1FF-469B-A08C-B2568A13A316}" destId="{8AD7702C-F0AD-46EC-A718-10746FF3A335}" srcOrd="1" destOrd="0" presId="urn:microsoft.com/office/officeart/2008/layout/LinedList"/>
    <dgm:cxn modelId="{EE08780F-6CC0-41F9-9662-A5FAAA9DD27B}" type="presParOf" srcId="{8AD7702C-F0AD-46EC-A718-10746FF3A335}" destId="{869CF6A0-B1DB-4864-B8AB-0A535DC32233}" srcOrd="0" destOrd="0" presId="urn:microsoft.com/office/officeart/2008/layout/LinedList"/>
    <dgm:cxn modelId="{4384B852-9CD0-46DB-AF81-E0BAB56EC1A3}" type="presParOf" srcId="{8AD7702C-F0AD-46EC-A718-10746FF3A335}" destId="{5EB3654F-A6DD-4F33-A73B-6534D22AFB12}" srcOrd="1" destOrd="0" presId="urn:microsoft.com/office/officeart/2008/layout/LinedList"/>
    <dgm:cxn modelId="{2CFED0F5-C633-439C-B741-91F714841791}" type="presParOf" srcId="{8AD7702C-F0AD-46EC-A718-10746FF3A335}" destId="{9BAC6D7B-2B5F-40FE-9DB2-12165B40F8DA}" srcOrd="2" destOrd="0" presId="urn:microsoft.com/office/officeart/2008/layout/LinedList"/>
    <dgm:cxn modelId="{BC0C20CD-DE3F-42F5-A2CA-279671D003F5}" type="presParOf" srcId="{A94C0C55-D1FF-469B-A08C-B2568A13A316}" destId="{F9801508-9E1F-4CFC-8D43-3382E55F269C}" srcOrd="2" destOrd="0" presId="urn:microsoft.com/office/officeart/2008/layout/LinedList"/>
    <dgm:cxn modelId="{C2D5E149-3575-4416-A207-48CD5731921A}" type="presParOf" srcId="{A94C0C55-D1FF-469B-A08C-B2568A13A316}" destId="{57CAF3A1-30E9-4C85-BBEE-98D9D28A5C58}" srcOrd="3" destOrd="0" presId="urn:microsoft.com/office/officeart/2008/layout/LinedList"/>
    <dgm:cxn modelId="{80C1A5A4-0DC6-4464-BB08-ECC81DFD534C}" type="presParOf" srcId="{A94C0C55-D1FF-469B-A08C-B2568A13A316}" destId="{EDDB297B-A4CC-4415-9598-D8E624896F75}" srcOrd="4" destOrd="0" presId="urn:microsoft.com/office/officeart/2008/layout/LinedList"/>
    <dgm:cxn modelId="{A857CEF4-46C1-40BF-B267-82C35E8FE91A}" type="presParOf" srcId="{EDDB297B-A4CC-4415-9598-D8E624896F75}" destId="{92C914FF-491F-4612-A66E-C4A491A4FD14}" srcOrd="0" destOrd="0" presId="urn:microsoft.com/office/officeart/2008/layout/LinedList"/>
    <dgm:cxn modelId="{8369EF92-EF51-48BF-A4CE-01D0F54F2EC0}" type="presParOf" srcId="{EDDB297B-A4CC-4415-9598-D8E624896F75}" destId="{AA103BB5-9440-4A20-80CB-F901EE98DA03}" srcOrd="1" destOrd="0" presId="urn:microsoft.com/office/officeart/2008/layout/LinedList"/>
    <dgm:cxn modelId="{31610546-A1D1-479A-9552-A105C1582804}" type="presParOf" srcId="{EDDB297B-A4CC-4415-9598-D8E624896F75}" destId="{F59D1D65-CEE4-4376-AD81-38775514B91F}" srcOrd="2" destOrd="0" presId="urn:microsoft.com/office/officeart/2008/layout/LinedList"/>
    <dgm:cxn modelId="{DD9BD922-A060-425A-81E5-C40CA59EB062}" type="presParOf" srcId="{A94C0C55-D1FF-469B-A08C-B2568A13A316}" destId="{3DE40CD5-6050-4407-BCDF-9F3092B5C82C}" srcOrd="5" destOrd="0" presId="urn:microsoft.com/office/officeart/2008/layout/LinedList"/>
    <dgm:cxn modelId="{6114CAC1-628C-4DD9-B74F-2DD6551DF95C}" type="presParOf" srcId="{A94C0C55-D1FF-469B-A08C-B2568A13A316}" destId="{A92ADB6A-6B1C-422E-9D11-9025112369EC}" srcOrd="6" destOrd="0" presId="urn:microsoft.com/office/officeart/2008/layout/LinedList"/>
    <dgm:cxn modelId="{44A1E39A-9C0E-4E88-A3B9-FF0CD59EC28E}" type="presParOf" srcId="{A94C0C55-D1FF-469B-A08C-B2568A13A316}" destId="{D4B7E20F-BD46-4253-9721-2B0EFF9C0F0C}" srcOrd="7" destOrd="0" presId="urn:microsoft.com/office/officeart/2008/layout/LinedList"/>
    <dgm:cxn modelId="{53C781A5-A3CB-4062-8FA0-2EAF1D9A2039}" type="presParOf" srcId="{D4B7E20F-BD46-4253-9721-2B0EFF9C0F0C}" destId="{7FFA41E1-47C5-4C77-8742-090C6CA7ED88}" srcOrd="0" destOrd="0" presId="urn:microsoft.com/office/officeart/2008/layout/LinedList"/>
    <dgm:cxn modelId="{448BA313-5489-493B-9420-B890DD24866F}" type="presParOf" srcId="{D4B7E20F-BD46-4253-9721-2B0EFF9C0F0C}" destId="{345C4E8C-F311-4A31-9168-74B302AB5391}" srcOrd="1" destOrd="0" presId="urn:microsoft.com/office/officeart/2008/layout/LinedList"/>
    <dgm:cxn modelId="{3F94D217-F80A-4BCB-8179-EF3AB2F4BF27}" type="presParOf" srcId="{D4B7E20F-BD46-4253-9721-2B0EFF9C0F0C}" destId="{E2AE6572-8C10-45DD-904A-B1FC5E338F44}" srcOrd="2" destOrd="0" presId="urn:microsoft.com/office/officeart/2008/layout/LinedList"/>
    <dgm:cxn modelId="{E3727534-06DC-43E8-BD04-2F7AB3E171CA}" type="presParOf" srcId="{A94C0C55-D1FF-469B-A08C-B2568A13A316}" destId="{DA71CFEF-616D-46FA-84D1-16E866884734}" srcOrd="8" destOrd="0" presId="urn:microsoft.com/office/officeart/2008/layout/LinedList"/>
    <dgm:cxn modelId="{5F1BB6A9-A9FD-4FE5-9EF0-510A991FAFF3}" type="presParOf" srcId="{A94C0C55-D1FF-469B-A08C-B2568A13A316}" destId="{7B0501DE-95FA-414E-952B-2E8E27D55A48}" srcOrd="9"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3.xml><?xml version="1.0" encoding="utf-8"?>
<dgm:dataModel xmlns:dgm="http://schemas.openxmlformats.org/drawingml/2006/diagram" xmlns:a="http://schemas.openxmlformats.org/drawingml/2006/main">
  <dgm:ptLst>
    <dgm:pt modelId="{C49E5AD9-C6E7-48BD-8AC0-9950A7E57C82}" type="doc">
      <dgm:prSet loTypeId="urn:microsoft.com/office/officeart/2005/8/layout/vList2" loCatId="list" qsTypeId="urn:microsoft.com/office/officeart/2005/8/quickstyle/simple1" qsCatId="simple" csTypeId="urn:microsoft.com/office/officeart/2005/8/colors/accent1_2" csCatId="accent1"/>
      <dgm:spPr/>
      <dgm:t>
        <a:bodyPr/>
        <a:lstStyle/>
        <a:p>
          <a:endParaRPr lang="hr-HR"/>
        </a:p>
      </dgm:t>
    </dgm:pt>
    <dgm:pt modelId="{AF8B63F2-C010-48CC-A4AA-70DEBD7B727A}">
      <dgm:prSet/>
      <dgm:spPr/>
      <dgm:t>
        <a:bodyPr/>
        <a:lstStyle/>
        <a:p>
          <a:r>
            <a:rPr lang="hr-HR"/>
            <a:t>Dvostruko financiranje se može obuhvatiti:</a:t>
          </a:r>
        </a:p>
      </dgm:t>
    </dgm:pt>
    <dgm:pt modelId="{87DAAD81-B5E7-4769-81E0-07554FF97108}" type="parTrans" cxnId="{8170A47B-59E2-44E3-B9F7-39610964F9C5}">
      <dgm:prSet/>
      <dgm:spPr/>
      <dgm:t>
        <a:bodyPr/>
        <a:lstStyle/>
        <a:p>
          <a:endParaRPr lang="hr-HR"/>
        </a:p>
      </dgm:t>
    </dgm:pt>
    <dgm:pt modelId="{60E3CFE5-4C57-4106-AA50-C29D61424B1A}" type="sibTrans" cxnId="{8170A47B-59E2-44E3-B9F7-39610964F9C5}">
      <dgm:prSet/>
      <dgm:spPr/>
      <dgm:t>
        <a:bodyPr/>
        <a:lstStyle/>
        <a:p>
          <a:endParaRPr lang="hr-HR"/>
        </a:p>
      </dgm:t>
    </dgm:pt>
    <dgm:pt modelId="{6B6F76AB-7A31-4E18-B3A9-F37F3CB7B431}">
      <dgm:prSet/>
      <dgm:spPr/>
      <dgm:t>
        <a:bodyPr/>
        <a:lstStyle/>
        <a:p>
          <a:r>
            <a:rPr lang="hr-HR"/>
            <a:t>„redovnim“ revizijama sustava,</a:t>
          </a:r>
        </a:p>
      </dgm:t>
    </dgm:pt>
    <dgm:pt modelId="{4A4D1102-6BF3-4611-A208-F4337364DE48}" type="parTrans" cxnId="{063DDBCB-C1D4-4CDC-9182-5189E25911DF}">
      <dgm:prSet/>
      <dgm:spPr/>
      <dgm:t>
        <a:bodyPr/>
        <a:lstStyle/>
        <a:p>
          <a:endParaRPr lang="hr-HR"/>
        </a:p>
      </dgm:t>
    </dgm:pt>
    <dgm:pt modelId="{237EA4F7-8850-4511-A0A6-55D67ABF08DD}" type="sibTrans" cxnId="{063DDBCB-C1D4-4CDC-9182-5189E25911DF}">
      <dgm:prSet/>
      <dgm:spPr/>
      <dgm:t>
        <a:bodyPr/>
        <a:lstStyle/>
        <a:p>
          <a:endParaRPr lang="hr-HR"/>
        </a:p>
      </dgm:t>
    </dgm:pt>
    <dgm:pt modelId="{BCA0AF14-E69D-4F9A-B704-29767C17FC94}">
      <dgm:prSet/>
      <dgm:spPr/>
      <dgm:t>
        <a:bodyPr/>
        <a:lstStyle/>
        <a:p>
          <a:r>
            <a:rPr lang="hr-HR"/>
            <a:t>tematskim revizijama.</a:t>
          </a:r>
        </a:p>
      </dgm:t>
    </dgm:pt>
    <dgm:pt modelId="{FC3A1C88-B85B-4CCF-8475-BC9CDEEDD647}" type="parTrans" cxnId="{9BA9D575-126F-48A2-80F7-128AC0B41941}">
      <dgm:prSet/>
      <dgm:spPr/>
      <dgm:t>
        <a:bodyPr/>
        <a:lstStyle/>
        <a:p>
          <a:endParaRPr lang="hr-HR"/>
        </a:p>
      </dgm:t>
    </dgm:pt>
    <dgm:pt modelId="{C27EB6C8-0808-41DC-A2C2-246BBD1878DB}" type="sibTrans" cxnId="{9BA9D575-126F-48A2-80F7-128AC0B41941}">
      <dgm:prSet/>
      <dgm:spPr/>
      <dgm:t>
        <a:bodyPr/>
        <a:lstStyle/>
        <a:p>
          <a:endParaRPr lang="hr-HR"/>
        </a:p>
      </dgm:t>
    </dgm:pt>
    <dgm:pt modelId="{6AA79A45-8B23-4F17-839A-89B9F5BCDB98}">
      <dgm:prSet/>
      <dgm:spPr/>
      <dgm:t>
        <a:bodyPr/>
        <a:lstStyle/>
        <a:p>
          <a:r>
            <a:rPr lang="hr-HR"/>
            <a:t>„Redovne“ revizije sustava obuhvaćaju ključne zahtjeve za funkcioniranje sustava upravljanja i kontrola kako su definirani „CPR Uredbom“.  Stoga je provjera dvostrukog financiranja (samo) jedno od više područja/pitanja u okviru relevantnih ključnih zahtjeva koji su obuhvaćeni revizijom.</a:t>
          </a:r>
        </a:p>
      </dgm:t>
    </dgm:pt>
    <dgm:pt modelId="{BE40DFEB-6058-41D0-B728-E2840DA77F35}" type="parTrans" cxnId="{DCF6171D-868B-472E-B30A-4852B9E87417}">
      <dgm:prSet/>
      <dgm:spPr/>
      <dgm:t>
        <a:bodyPr/>
        <a:lstStyle/>
        <a:p>
          <a:endParaRPr lang="hr-HR"/>
        </a:p>
      </dgm:t>
    </dgm:pt>
    <dgm:pt modelId="{8B70C6E1-2D9F-45F7-8C2F-CCE87DB6FFE5}" type="sibTrans" cxnId="{DCF6171D-868B-472E-B30A-4852B9E87417}">
      <dgm:prSet/>
      <dgm:spPr/>
      <dgm:t>
        <a:bodyPr/>
        <a:lstStyle/>
        <a:p>
          <a:endParaRPr lang="hr-HR"/>
        </a:p>
      </dgm:t>
    </dgm:pt>
    <dgm:pt modelId="{484A5D1D-E608-4FD3-9703-71B3D0C32752}">
      <dgm:prSet/>
      <dgm:spPr/>
      <dgm:t>
        <a:bodyPr/>
        <a:lstStyle/>
        <a:p>
          <a:r>
            <a:rPr lang="hr-HR"/>
            <a:t>Tematske revizije su revizije koje su usmjerene isključivo na područje/pitanje dvostrukog financiranja. Rezultati revizija se također koriste za donošenje zaključka o relevantnim ključnim zahtjevima.</a:t>
          </a:r>
        </a:p>
      </dgm:t>
    </dgm:pt>
    <dgm:pt modelId="{4D1B20C6-D098-41E3-AF72-BA67EBAB808F}" type="parTrans" cxnId="{D78E7118-CC22-47AD-AC48-F0A0F6FAD063}">
      <dgm:prSet/>
      <dgm:spPr/>
      <dgm:t>
        <a:bodyPr/>
        <a:lstStyle/>
        <a:p>
          <a:endParaRPr lang="hr-HR"/>
        </a:p>
      </dgm:t>
    </dgm:pt>
    <dgm:pt modelId="{BF5325D8-6122-4218-A3B9-E5654EEA62F7}" type="sibTrans" cxnId="{D78E7118-CC22-47AD-AC48-F0A0F6FAD063}">
      <dgm:prSet/>
      <dgm:spPr/>
      <dgm:t>
        <a:bodyPr/>
        <a:lstStyle/>
        <a:p>
          <a:endParaRPr lang="hr-HR"/>
        </a:p>
      </dgm:t>
    </dgm:pt>
    <dgm:pt modelId="{95D7307D-1E03-4BFE-A579-25A6B77C0F8F}" type="pres">
      <dgm:prSet presAssocID="{C49E5AD9-C6E7-48BD-8AC0-9950A7E57C82}" presName="linear" presStyleCnt="0">
        <dgm:presLayoutVars>
          <dgm:animLvl val="lvl"/>
          <dgm:resizeHandles val="exact"/>
        </dgm:presLayoutVars>
      </dgm:prSet>
      <dgm:spPr/>
    </dgm:pt>
    <dgm:pt modelId="{CA037A7A-5066-47BD-9AAC-BCBC06A1C451}" type="pres">
      <dgm:prSet presAssocID="{AF8B63F2-C010-48CC-A4AA-70DEBD7B727A}" presName="parentText" presStyleLbl="node1" presStyleIdx="0" presStyleCnt="1">
        <dgm:presLayoutVars>
          <dgm:chMax val="0"/>
          <dgm:bulletEnabled val="1"/>
        </dgm:presLayoutVars>
      </dgm:prSet>
      <dgm:spPr/>
    </dgm:pt>
    <dgm:pt modelId="{1D47E72D-6DCC-439F-9028-1F174470CA99}" type="pres">
      <dgm:prSet presAssocID="{AF8B63F2-C010-48CC-A4AA-70DEBD7B727A}" presName="childText" presStyleLbl="revTx" presStyleIdx="0" presStyleCnt="1">
        <dgm:presLayoutVars>
          <dgm:bulletEnabled val="1"/>
        </dgm:presLayoutVars>
      </dgm:prSet>
      <dgm:spPr/>
    </dgm:pt>
  </dgm:ptLst>
  <dgm:cxnLst>
    <dgm:cxn modelId="{D78E7118-CC22-47AD-AC48-F0A0F6FAD063}" srcId="{AF8B63F2-C010-48CC-A4AA-70DEBD7B727A}" destId="{484A5D1D-E608-4FD3-9703-71B3D0C32752}" srcOrd="3" destOrd="0" parTransId="{4D1B20C6-D098-41E3-AF72-BA67EBAB808F}" sibTransId="{BF5325D8-6122-4218-A3B9-E5654EEA62F7}"/>
    <dgm:cxn modelId="{DCF6171D-868B-472E-B30A-4852B9E87417}" srcId="{AF8B63F2-C010-48CC-A4AA-70DEBD7B727A}" destId="{6AA79A45-8B23-4F17-839A-89B9F5BCDB98}" srcOrd="2" destOrd="0" parTransId="{BE40DFEB-6058-41D0-B728-E2840DA77F35}" sibTransId="{8B70C6E1-2D9F-45F7-8C2F-CCE87DB6FFE5}"/>
    <dgm:cxn modelId="{EB82D366-B8E3-4B9C-B510-80E711C63148}" type="presOf" srcId="{6AA79A45-8B23-4F17-839A-89B9F5BCDB98}" destId="{1D47E72D-6DCC-439F-9028-1F174470CA99}" srcOrd="0" destOrd="2" presId="urn:microsoft.com/office/officeart/2005/8/layout/vList2"/>
    <dgm:cxn modelId="{9BA9D575-126F-48A2-80F7-128AC0B41941}" srcId="{AF8B63F2-C010-48CC-A4AA-70DEBD7B727A}" destId="{BCA0AF14-E69D-4F9A-B704-29767C17FC94}" srcOrd="1" destOrd="0" parTransId="{FC3A1C88-B85B-4CCF-8475-BC9CDEEDD647}" sibTransId="{C27EB6C8-0808-41DC-A2C2-246BBD1878DB}"/>
    <dgm:cxn modelId="{6F970456-7DDC-4B98-A2D0-A988E780B008}" type="presOf" srcId="{6B6F76AB-7A31-4E18-B3A9-F37F3CB7B431}" destId="{1D47E72D-6DCC-439F-9028-1F174470CA99}" srcOrd="0" destOrd="0" presId="urn:microsoft.com/office/officeart/2005/8/layout/vList2"/>
    <dgm:cxn modelId="{8170A47B-59E2-44E3-B9F7-39610964F9C5}" srcId="{C49E5AD9-C6E7-48BD-8AC0-9950A7E57C82}" destId="{AF8B63F2-C010-48CC-A4AA-70DEBD7B727A}" srcOrd="0" destOrd="0" parTransId="{87DAAD81-B5E7-4769-81E0-07554FF97108}" sibTransId="{60E3CFE5-4C57-4106-AA50-C29D61424B1A}"/>
    <dgm:cxn modelId="{CC958C86-6A0F-4D47-BD31-729EB1E5A5F2}" type="presOf" srcId="{484A5D1D-E608-4FD3-9703-71B3D0C32752}" destId="{1D47E72D-6DCC-439F-9028-1F174470CA99}" srcOrd="0" destOrd="3" presId="urn:microsoft.com/office/officeart/2005/8/layout/vList2"/>
    <dgm:cxn modelId="{29FE1190-4D75-4587-9BA1-21453B654880}" type="presOf" srcId="{BCA0AF14-E69D-4F9A-B704-29767C17FC94}" destId="{1D47E72D-6DCC-439F-9028-1F174470CA99}" srcOrd="0" destOrd="1" presId="urn:microsoft.com/office/officeart/2005/8/layout/vList2"/>
    <dgm:cxn modelId="{063DDBCB-C1D4-4CDC-9182-5189E25911DF}" srcId="{AF8B63F2-C010-48CC-A4AA-70DEBD7B727A}" destId="{6B6F76AB-7A31-4E18-B3A9-F37F3CB7B431}" srcOrd="0" destOrd="0" parTransId="{4A4D1102-6BF3-4611-A208-F4337364DE48}" sibTransId="{237EA4F7-8850-4511-A0A6-55D67ABF08DD}"/>
    <dgm:cxn modelId="{4ACF5BD1-4F14-43F1-A472-0FCAC3F9A4AE}" type="presOf" srcId="{C49E5AD9-C6E7-48BD-8AC0-9950A7E57C82}" destId="{95D7307D-1E03-4BFE-A579-25A6B77C0F8F}" srcOrd="0" destOrd="0" presId="urn:microsoft.com/office/officeart/2005/8/layout/vList2"/>
    <dgm:cxn modelId="{9677B7FE-CD1D-4537-8560-E2B6EE2069D8}" type="presOf" srcId="{AF8B63F2-C010-48CC-A4AA-70DEBD7B727A}" destId="{CA037A7A-5066-47BD-9AAC-BCBC06A1C451}" srcOrd="0" destOrd="0" presId="urn:microsoft.com/office/officeart/2005/8/layout/vList2"/>
    <dgm:cxn modelId="{66DB9065-52E4-4C59-81AC-3DD3756AAC9B}" type="presParOf" srcId="{95D7307D-1E03-4BFE-A579-25A6B77C0F8F}" destId="{CA037A7A-5066-47BD-9AAC-BCBC06A1C451}" srcOrd="0" destOrd="0" presId="urn:microsoft.com/office/officeart/2005/8/layout/vList2"/>
    <dgm:cxn modelId="{06E7995D-86D3-485D-B51A-5CBDEC5AD86F}" type="presParOf" srcId="{95D7307D-1E03-4BFE-A579-25A6B77C0F8F}" destId="{1D47E72D-6DCC-439F-9028-1F174470CA99}" srcOrd="1"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4.xml><?xml version="1.0" encoding="utf-8"?>
<dgm:dataModel xmlns:dgm="http://schemas.openxmlformats.org/drawingml/2006/diagram" xmlns:a="http://schemas.openxmlformats.org/drawingml/2006/main">
  <dgm:ptLst>
    <dgm:pt modelId="{6E8B05C1-47D4-4D68-8742-97C56B9F3A0E}" type="doc">
      <dgm:prSet loTypeId="urn:microsoft.com/office/officeart/2005/8/layout/vList2" loCatId="list" qsTypeId="urn:microsoft.com/office/officeart/2005/8/quickstyle/simple4" qsCatId="simple" csTypeId="urn:microsoft.com/office/officeart/2005/8/colors/accent1_2" csCatId="accent1" phldr="1"/>
      <dgm:spPr/>
      <dgm:t>
        <a:bodyPr/>
        <a:lstStyle/>
        <a:p>
          <a:endParaRPr lang="hr-HR"/>
        </a:p>
      </dgm:t>
    </dgm:pt>
    <dgm:pt modelId="{EAD8AF5B-B7B6-4603-9957-714877593CEB}">
      <dgm:prSet/>
      <dgm:spPr/>
      <dgm:t>
        <a:bodyPr/>
        <a:lstStyle/>
        <a:p>
          <a:pPr algn="ctr"/>
          <a:r>
            <a:rPr lang="hr-HR" dirty="0"/>
            <a:t>Opći cilj revizija sustava je pribaviti razumno uvjerenje o odgovarajućoj uspostavi i učinkovitom funkcioniranju sustava upravljanja i kontrola za pojedini program, među ostalim i o odabiru operacija i upravljačkim provjerama u pogledu svih aspekata zakonitosti i pravilnosti, što obuhvaća i izbjegavanje dvostrukog financiranja.</a:t>
          </a:r>
        </a:p>
      </dgm:t>
    </dgm:pt>
    <dgm:pt modelId="{AF89BAE2-67C7-4536-94BF-DAE5B5400627}" type="parTrans" cxnId="{B2F4D1CC-C648-4AE1-9812-A04FBD7BF597}">
      <dgm:prSet/>
      <dgm:spPr/>
      <dgm:t>
        <a:bodyPr/>
        <a:lstStyle/>
        <a:p>
          <a:endParaRPr lang="hr-HR"/>
        </a:p>
      </dgm:t>
    </dgm:pt>
    <dgm:pt modelId="{D98A9B4E-8731-4FB0-BE3F-70F81B0C0B6B}" type="sibTrans" cxnId="{B2F4D1CC-C648-4AE1-9812-A04FBD7BF597}">
      <dgm:prSet/>
      <dgm:spPr/>
      <dgm:t>
        <a:bodyPr/>
        <a:lstStyle/>
        <a:p>
          <a:endParaRPr lang="hr-HR"/>
        </a:p>
      </dgm:t>
    </dgm:pt>
    <dgm:pt modelId="{0B08FB1D-CAF7-4C54-AE24-878286717DC5}">
      <dgm:prSet/>
      <dgm:spPr/>
      <dgm:t>
        <a:bodyPr/>
        <a:lstStyle/>
        <a:p>
          <a:pPr algn="ctr"/>
          <a:r>
            <a:rPr lang="hr-HR" dirty="0"/>
            <a:t>U kontekstu dvostrukog financiranja to bi značilo da je cilj revizije ocijeniti postojanje odgovarajućih sustava i postupaka kontrole koji bi osigurali da troškovi (izdaci) uključeni u zahtjev za plaćanje prema EK koji su nastali u okviru programa koji se financira iz određenog „CPR fonda“ nisu primili potporu iz (i) drugog „CPR fonda“; (ii) bilo kojeg drugog EU fonda, programa ili instrumenta; (iii) iz drugog programa koji se financira iz istog „CPR fonda“; ali ni iz (iv) nacionalnih javnih izvora.</a:t>
          </a:r>
        </a:p>
      </dgm:t>
    </dgm:pt>
    <dgm:pt modelId="{117EDF03-72B0-41F1-9DBE-2E4FB8181CE6}" type="parTrans" cxnId="{4C2B14A9-3B1F-454E-B7C1-8332CF52B813}">
      <dgm:prSet/>
      <dgm:spPr/>
      <dgm:t>
        <a:bodyPr/>
        <a:lstStyle/>
        <a:p>
          <a:endParaRPr lang="hr-HR"/>
        </a:p>
      </dgm:t>
    </dgm:pt>
    <dgm:pt modelId="{423BCFF9-80E5-4DF9-9CE5-9A7EE1751B44}" type="sibTrans" cxnId="{4C2B14A9-3B1F-454E-B7C1-8332CF52B813}">
      <dgm:prSet/>
      <dgm:spPr/>
      <dgm:t>
        <a:bodyPr/>
        <a:lstStyle/>
        <a:p>
          <a:endParaRPr lang="hr-HR"/>
        </a:p>
      </dgm:t>
    </dgm:pt>
    <dgm:pt modelId="{0B3F1892-3A92-4574-9098-E3E4C9951FD7}" type="pres">
      <dgm:prSet presAssocID="{6E8B05C1-47D4-4D68-8742-97C56B9F3A0E}" presName="linear" presStyleCnt="0">
        <dgm:presLayoutVars>
          <dgm:animLvl val="lvl"/>
          <dgm:resizeHandles val="exact"/>
        </dgm:presLayoutVars>
      </dgm:prSet>
      <dgm:spPr/>
    </dgm:pt>
    <dgm:pt modelId="{CD435CF5-2913-4299-A105-C87032113514}" type="pres">
      <dgm:prSet presAssocID="{EAD8AF5B-B7B6-4603-9957-714877593CEB}" presName="parentText" presStyleLbl="node1" presStyleIdx="0" presStyleCnt="2">
        <dgm:presLayoutVars>
          <dgm:chMax val="0"/>
          <dgm:bulletEnabled val="1"/>
        </dgm:presLayoutVars>
      </dgm:prSet>
      <dgm:spPr/>
    </dgm:pt>
    <dgm:pt modelId="{84DB347C-7EF1-4378-A142-82AF274608C4}" type="pres">
      <dgm:prSet presAssocID="{D98A9B4E-8731-4FB0-BE3F-70F81B0C0B6B}" presName="spacer" presStyleCnt="0"/>
      <dgm:spPr/>
    </dgm:pt>
    <dgm:pt modelId="{F82726A6-FF4B-4EBF-AC5A-608238EE372A}" type="pres">
      <dgm:prSet presAssocID="{0B08FB1D-CAF7-4C54-AE24-878286717DC5}" presName="parentText" presStyleLbl="node1" presStyleIdx="1" presStyleCnt="2">
        <dgm:presLayoutVars>
          <dgm:chMax val="0"/>
          <dgm:bulletEnabled val="1"/>
        </dgm:presLayoutVars>
      </dgm:prSet>
      <dgm:spPr/>
    </dgm:pt>
  </dgm:ptLst>
  <dgm:cxnLst>
    <dgm:cxn modelId="{071C5C95-E0D6-418B-8444-59C870FD5C72}" type="presOf" srcId="{6E8B05C1-47D4-4D68-8742-97C56B9F3A0E}" destId="{0B3F1892-3A92-4574-9098-E3E4C9951FD7}" srcOrd="0" destOrd="0" presId="urn:microsoft.com/office/officeart/2005/8/layout/vList2"/>
    <dgm:cxn modelId="{4C2B14A9-3B1F-454E-B7C1-8332CF52B813}" srcId="{6E8B05C1-47D4-4D68-8742-97C56B9F3A0E}" destId="{0B08FB1D-CAF7-4C54-AE24-878286717DC5}" srcOrd="1" destOrd="0" parTransId="{117EDF03-72B0-41F1-9DBE-2E4FB8181CE6}" sibTransId="{423BCFF9-80E5-4DF9-9CE5-9A7EE1751B44}"/>
    <dgm:cxn modelId="{789D8BA9-8BF3-45A1-9575-A9C2A5B423A3}" type="presOf" srcId="{EAD8AF5B-B7B6-4603-9957-714877593CEB}" destId="{CD435CF5-2913-4299-A105-C87032113514}" srcOrd="0" destOrd="0" presId="urn:microsoft.com/office/officeart/2005/8/layout/vList2"/>
    <dgm:cxn modelId="{AA7283C1-FF0B-4E90-BD37-81275A2C951A}" type="presOf" srcId="{0B08FB1D-CAF7-4C54-AE24-878286717DC5}" destId="{F82726A6-FF4B-4EBF-AC5A-608238EE372A}" srcOrd="0" destOrd="0" presId="urn:microsoft.com/office/officeart/2005/8/layout/vList2"/>
    <dgm:cxn modelId="{B2F4D1CC-C648-4AE1-9812-A04FBD7BF597}" srcId="{6E8B05C1-47D4-4D68-8742-97C56B9F3A0E}" destId="{EAD8AF5B-B7B6-4603-9957-714877593CEB}" srcOrd="0" destOrd="0" parTransId="{AF89BAE2-67C7-4536-94BF-DAE5B5400627}" sibTransId="{D98A9B4E-8731-4FB0-BE3F-70F81B0C0B6B}"/>
    <dgm:cxn modelId="{9481857A-251F-4EB5-BCB5-AC459B110563}" type="presParOf" srcId="{0B3F1892-3A92-4574-9098-E3E4C9951FD7}" destId="{CD435CF5-2913-4299-A105-C87032113514}" srcOrd="0" destOrd="0" presId="urn:microsoft.com/office/officeart/2005/8/layout/vList2"/>
    <dgm:cxn modelId="{A601BD6F-AF36-4D49-ACD7-5443AFB025DA}" type="presParOf" srcId="{0B3F1892-3A92-4574-9098-E3E4C9951FD7}" destId="{84DB347C-7EF1-4378-A142-82AF274608C4}" srcOrd="1" destOrd="0" presId="urn:microsoft.com/office/officeart/2005/8/layout/vList2"/>
    <dgm:cxn modelId="{0FF5D52F-B6BD-423F-AE7F-CC4C466FCF83}" type="presParOf" srcId="{0B3F1892-3A92-4574-9098-E3E4C9951FD7}" destId="{F82726A6-FF4B-4EBF-AC5A-608238EE372A}" srcOrd="2"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5.xml><?xml version="1.0" encoding="utf-8"?>
<dgm:dataModel xmlns:dgm="http://schemas.openxmlformats.org/drawingml/2006/diagram" xmlns:a="http://schemas.openxmlformats.org/drawingml/2006/main">
  <dgm:ptLst>
    <dgm:pt modelId="{02F385EF-718F-407B-B699-59E2EF7FDD2A}" type="doc">
      <dgm:prSet loTypeId="urn:microsoft.com/office/officeart/2005/8/layout/vList2" loCatId="list" qsTypeId="urn:microsoft.com/office/officeart/2005/8/quickstyle/simple5" qsCatId="simple" csTypeId="urn:microsoft.com/office/officeart/2005/8/colors/accent1_2" csCatId="accent1"/>
      <dgm:spPr/>
      <dgm:t>
        <a:bodyPr/>
        <a:lstStyle/>
        <a:p>
          <a:endParaRPr lang="hr-HR"/>
        </a:p>
      </dgm:t>
    </dgm:pt>
    <dgm:pt modelId="{03BE4A3B-C7F2-439A-9F8F-2BEDCD0B28CF}">
      <dgm:prSet/>
      <dgm:spPr/>
      <dgm:t>
        <a:bodyPr/>
        <a:lstStyle/>
        <a:p>
          <a:r>
            <a:rPr lang="hr-HR" dirty="0"/>
            <a:t>U praktičnom smislu to nadalje znači da treba provjeriti je li sustav koji je uspostavljen za izbjegavanje dvostrukog financiranja:</a:t>
          </a:r>
        </a:p>
      </dgm:t>
    </dgm:pt>
    <dgm:pt modelId="{C90E50CC-4962-417C-986C-71391DFA886E}" type="parTrans" cxnId="{C0F4AA4C-A218-40E9-A0D1-98626F435AB7}">
      <dgm:prSet/>
      <dgm:spPr/>
      <dgm:t>
        <a:bodyPr/>
        <a:lstStyle/>
        <a:p>
          <a:endParaRPr lang="hr-HR"/>
        </a:p>
      </dgm:t>
    </dgm:pt>
    <dgm:pt modelId="{59D6C951-C613-4671-BF27-AC6686C83584}" type="sibTrans" cxnId="{C0F4AA4C-A218-40E9-A0D1-98626F435AB7}">
      <dgm:prSet/>
      <dgm:spPr/>
      <dgm:t>
        <a:bodyPr/>
        <a:lstStyle/>
        <a:p>
          <a:endParaRPr lang="hr-HR"/>
        </a:p>
      </dgm:t>
    </dgm:pt>
    <dgm:pt modelId="{33881613-D910-46DB-80A4-6D0965612AE0}">
      <dgm:prSet/>
      <dgm:spPr/>
      <dgm:t>
        <a:bodyPr/>
        <a:lstStyle/>
        <a:p>
          <a:r>
            <a:rPr lang="hr-HR"/>
            <a:t>•	primjereno oblikovan  – uključuje raspodjelu funkcija i odgovornosti pojedinih tijela u sustavu kao i odgovarajuća pravila, procese i procedure (test oblikovanja/dizajna);</a:t>
          </a:r>
        </a:p>
      </dgm:t>
    </dgm:pt>
    <dgm:pt modelId="{4462410B-978F-47C9-AB00-C06BD4C1A184}" type="parTrans" cxnId="{9937CD9D-E5C9-4219-8DCE-5F2FBA386D96}">
      <dgm:prSet/>
      <dgm:spPr/>
      <dgm:t>
        <a:bodyPr/>
        <a:lstStyle/>
        <a:p>
          <a:endParaRPr lang="hr-HR"/>
        </a:p>
      </dgm:t>
    </dgm:pt>
    <dgm:pt modelId="{C4ABC5F9-D8D1-4CE6-9914-E8CEB776993A}" type="sibTrans" cxnId="{9937CD9D-E5C9-4219-8DCE-5F2FBA386D96}">
      <dgm:prSet/>
      <dgm:spPr/>
      <dgm:t>
        <a:bodyPr/>
        <a:lstStyle/>
        <a:p>
          <a:endParaRPr lang="hr-HR"/>
        </a:p>
      </dgm:t>
    </dgm:pt>
    <dgm:pt modelId="{F6F3414A-7C9E-40C5-B0A0-DA666D1116AB}">
      <dgm:prSet/>
      <dgm:spPr/>
      <dgm:t>
        <a:bodyPr/>
        <a:lstStyle/>
        <a:p>
          <a:r>
            <a:rPr lang="hr-HR"/>
            <a:t>•	implementiran kako je zamišljeno – raspodjela funkcija te pravila, procesi i procedure su primijenjeni u praksi na način kako je to predviđeno (test implementacije/provedbe); te</a:t>
          </a:r>
        </a:p>
      </dgm:t>
    </dgm:pt>
    <dgm:pt modelId="{9C26555D-31E7-4043-ACC0-CB6FFAAF94A2}" type="parTrans" cxnId="{010B15D3-D2FA-4928-A4D5-5B0EF7523F70}">
      <dgm:prSet/>
      <dgm:spPr/>
      <dgm:t>
        <a:bodyPr/>
        <a:lstStyle/>
        <a:p>
          <a:endParaRPr lang="hr-HR"/>
        </a:p>
      </dgm:t>
    </dgm:pt>
    <dgm:pt modelId="{02C754B7-7E33-4CCC-9DAA-FC19925F9A2F}" type="sibTrans" cxnId="{010B15D3-D2FA-4928-A4D5-5B0EF7523F70}">
      <dgm:prSet/>
      <dgm:spPr/>
      <dgm:t>
        <a:bodyPr/>
        <a:lstStyle/>
        <a:p>
          <a:endParaRPr lang="hr-HR"/>
        </a:p>
      </dgm:t>
    </dgm:pt>
    <dgm:pt modelId="{F513246D-827A-4BB9-8424-5684E23D6A46}">
      <dgm:prSet/>
      <dgm:spPr/>
      <dgm:t>
        <a:bodyPr/>
        <a:lstStyle/>
        <a:p>
          <a:r>
            <a:rPr lang="hr-HR"/>
            <a:t>•	funkcionirao učinkovito – sustav je dosljedno i tijekom cijele obračunske godine funkcionirao učinkovito u sprječavanju, otkrivanju i ispravljanju dvostrukog financiranja (test operativne učinkovitosti).</a:t>
          </a:r>
        </a:p>
      </dgm:t>
    </dgm:pt>
    <dgm:pt modelId="{996C2EC7-BB09-4042-A0FD-4BE450A17930}" type="parTrans" cxnId="{FA8E8F1C-6D63-4C98-BA58-6D97A4B2A580}">
      <dgm:prSet/>
      <dgm:spPr/>
      <dgm:t>
        <a:bodyPr/>
        <a:lstStyle/>
        <a:p>
          <a:endParaRPr lang="hr-HR"/>
        </a:p>
      </dgm:t>
    </dgm:pt>
    <dgm:pt modelId="{D9793A77-344F-4709-B4B2-9B3275E9EBCD}" type="sibTrans" cxnId="{FA8E8F1C-6D63-4C98-BA58-6D97A4B2A580}">
      <dgm:prSet/>
      <dgm:spPr/>
      <dgm:t>
        <a:bodyPr/>
        <a:lstStyle/>
        <a:p>
          <a:endParaRPr lang="hr-HR"/>
        </a:p>
      </dgm:t>
    </dgm:pt>
    <dgm:pt modelId="{6831D9B8-A8A2-44E2-B429-ACF2ABA50A65}" type="pres">
      <dgm:prSet presAssocID="{02F385EF-718F-407B-B699-59E2EF7FDD2A}" presName="linear" presStyleCnt="0">
        <dgm:presLayoutVars>
          <dgm:animLvl val="lvl"/>
          <dgm:resizeHandles val="exact"/>
        </dgm:presLayoutVars>
      </dgm:prSet>
      <dgm:spPr/>
    </dgm:pt>
    <dgm:pt modelId="{C12E951D-0669-4104-8FBD-2A9CCD7B3A5F}" type="pres">
      <dgm:prSet presAssocID="{03BE4A3B-C7F2-439A-9F8F-2BEDCD0B28CF}" presName="parentText" presStyleLbl="node1" presStyleIdx="0" presStyleCnt="4">
        <dgm:presLayoutVars>
          <dgm:chMax val="0"/>
          <dgm:bulletEnabled val="1"/>
        </dgm:presLayoutVars>
      </dgm:prSet>
      <dgm:spPr/>
    </dgm:pt>
    <dgm:pt modelId="{467B1A1B-94D0-4D73-82FF-32F50C9DA76D}" type="pres">
      <dgm:prSet presAssocID="{59D6C951-C613-4671-BF27-AC6686C83584}" presName="spacer" presStyleCnt="0"/>
      <dgm:spPr/>
    </dgm:pt>
    <dgm:pt modelId="{69AA367E-8DA3-4B97-93B4-CD9D8AA27B6E}" type="pres">
      <dgm:prSet presAssocID="{33881613-D910-46DB-80A4-6D0965612AE0}" presName="parentText" presStyleLbl="node1" presStyleIdx="1" presStyleCnt="4">
        <dgm:presLayoutVars>
          <dgm:chMax val="0"/>
          <dgm:bulletEnabled val="1"/>
        </dgm:presLayoutVars>
      </dgm:prSet>
      <dgm:spPr/>
    </dgm:pt>
    <dgm:pt modelId="{9CEAD3C3-5C43-43D9-8FBE-4BB261836349}" type="pres">
      <dgm:prSet presAssocID="{C4ABC5F9-D8D1-4CE6-9914-E8CEB776993A}" presName="spacer" presStyleCnt="0"/>
      <dgm:spPr/>
    </dgm:pt>
    <dgm:pt modelId="{8D6F957C-2A81-4CE6-B291-9BD0FE7498F9}" type="pres">
      <dgm:prSet presAssocID="{F6F3414A-7C9E-40C5-B0A0-DA666D1116AB}" presName="parentText" presStyleLbl="node1" presStyleIdx="2" presStyleCnt="4">
        <dgm:presLayoutVars>
          <dgm:chMax val="0"/>
          <dgm:bulletEnabled val="1"/>
        </dgm:presLayoutVars>
      </dgm:prSet>
      <dgm:spPr/>
    </dgm:pt>
    <dgm:pt modelId="{E38EEB29-1102-42EF-8030-74D1A805DFF0}" type="pres">
      <dgm:prSet presAssocID="{02C754B7-7E33-4CCC-9DAA-FC19925F9A2F}" presName="spacer" presStyleCnt="0"/>
      <dgm:spPr/>
    </dgm:pt>
    <dgm:pt modelId="{A54AE5C7-D771-450F-AE7C-211825D2963F}" type="pres">
      <dgm:prSet presAssocID="{F513246D-827A-4BB9-8424-5684E23D6A46}" presName="parentText" presStyleLbl="node1" presStyleIdx="3" presStyleCnt="4">
        <dgm:presLayoutVars>
          <dgm:chMax val="0"/>
          <dgm:bulletEnabled val="1"/>
        </dgm:presLayoutVars>
      </dgm:prSet>
      <dgm:spPr/>
    </dgm:pt>
  </dgm:ptLst>
  <dgm:cxnLst>
    <dgm:cxn modelId="{FA8E8F1C-6D63-4C98-BA58-6D97A4B2A580}" srcId="{02F385EF-718F-407B-B699-59E2EF7FDD2A}" destId="{F513246D-827A-4BB9-8424-5684E23D6A46}" srcOrd="3" destOrd="0" parTransId="{996C2EC7-BB09-4042-A0FD-4BE450A17930}" sibTransId="{D9793A77-344F-4709-B4B2-9B3275E9EBCD}"/>
    <dgm:cxn modelId="{430D496A-371E-412A-9196-FB6F9FA40A26}" type="presOf" srcId="{02F385EF-718F-407B-B699-59E2EF7FDD2A}" destId="{6831D9B8-A8A2-44E2-B429-ACF2ABA50A65}" srcOrd="0" destOrd="0" presId="urn:microsoft.com/office/officeart/2005/8/layout/vList2"/>
    <dgm:cxn modelId="{C0F4AA4C-A218-40E9-A0D1-98626F435AB7}" srcId="{02F385EF-718F-407B-B699-59E2EF7FDD2A}" destId="{03BE4A3B-C7F2-439A-9F8F-2BEDCD0B28CF}" srcOrd="0" destOrd="0" parTransId="{C90E50CC-4962-417C-986C-71391DFA886E}" sibTransId="{59D6C951-C613-4671-BF27-AC6686C83584}"/>
    <dgm:cxn modelId="{798D3B8E-8A01-4F60-B05D-B55DAC6AA5F2}" type="presOf" srcId="{33881613-D910-46DB-80A4-6D0965612AE0}" destId="{69AA367E-8DA3-4B97-93B4-CD9D8AA27B6E}" srcOrd="0" destOrd="0" presId="urn:microsoft.com/office/officeart/2005/8/layout/vList2"/>
    <dgm:cxn modelId="{9937CD9D-E5C9-4219-8DCE-5F2FBA386D96}" srcId="{02F385EF-718F-407B-B699-59E2EF7FDD2A}" destId="{33881613-D910-46DB-80A4-6D0965612AE0}" srcOrd="1" destOrd="0" parTransId="{4462410B-978F-47C9-AB00-C06BD4C1A184}" sibTransId="{C4ABC5F9-D8D1-4CE6-9914-E8CEB776993A}"/>
    <dgm:cxn modelId="{52D2ACB7-D0D3-4828-9C0E-535B270A7AE6}" type="presOf" srcId="{F513246D-827A-4BB9-8424-5684E23D6A46}" destId="{A54AE5C7-D771-450F-AE7C-211825D2963F}" srcOrd="0" destOrd="0" presId="urn:microsoft.com/office/officeart/2005/8/layout/vList2"/>
    <dgm:cxn modelId="{010B15D3-D2FA-4928-A4D5-5B0EF7523F70}" srcId="{02F385EF-718F-407B-B699-59E2EF7FDD2A}" destId="{F6F3414A-7C9E-40C5-B0A0-DA666D1116AB}" srcOrd="2" destOrd="0" parTransId="{9C26555D-31E7-4043-ACC0-CB6FFAAF94A2}" sibTransId="{02C754B7-7E33-4CCC-9DAA-FC19925F9A2F}"/>
    <dgm:cxn modelId="{441EE2D7-D5A9-4B67-A899-A35CF7DBB432}" type="presOf" srcId="{03BE4A3B-C7F2-439A-9F8F-2BEDCD0B28CF}" destId="{C12E951D-0669-4104-8FBD-2A9CCD7B3A5F}" srcOrd="0" destOrd="0" presId="urn:microsoft.com/office/officeart/2005/8/layout/vList2"/>
    <dgm:cxn modelId="{299C72E4-1D4D-4ED6-91B0-A1EF10C7BE91}" type="presOf" srcId="{F6F3414A-7C9E-40C5-B0A0-DA666D1116AB}" destId="{8D6F957C-2A81-4CE6-B291-9BD0FE7498F9}" srcOrd="0" destOrd="0" presId="urn:microsoft.com/office/officeart/2005/8/layout/vList2"/>
    <dgm:cxn modelId="{DB751B2F-B8AE-4EFA-BA93-BDEEFD08C73B}" type="presParOf" srcId="{6831D9B8-A8A2-44E2-B429-ACF2ABA50A65}" destId="{C12E951D-0669-4104-8FBD-2A9CCD7B3A5F}" srcOrd="0" destOrd="0" presId="urn:microsoft.com/office/officeart/2005/8/layout/vList2"/>
    <dgm:cxn modelId="{B41ADED0-C983-4D95-BE2D-4F269F77168E}" type="presParOf" srcId="{6831D9B8-A8A2-44E2-B429-ACF2ABA50A65}" destId="{467B1A1B-94D0-4D73-82FF-32F50C9DA76D}" srcOrd="1" destOrd="0" presId="urn:microsoft.com/office/officeart/2005/8/layout/vList2"/>
    <dgm:cxn modelId="{CDEE5A05-F2DD-4914-96BA-6BB75975A20E}" type="presParOf" srcId="{6831D9B8-A8A2-44E2-B429-ACF2ABA50A65}" destId="{69AA367E-8DA3-4B97-93B4-CD9D8AA27B6E}" srcOrd="2" destOrd="0" presId="urn:microsoft.com/office/officeart/2005/8/layout/vList2"/>
    <dgm:cxn modelId="{EAA40443-9E4D-477F-9ECE-BC778A04D543}" type="presParOf" srcId="{6831D9B8-A8A2-44E2-B429-ACF2ABA50A65}" destId="{9CEAD3C3-5C43-43D9-8FBE-4BB261836349}" srcOrd="3" destOrd="0" presId="urn:microsoft.com/office/officeart/2005/8/layout/vList2"/>
    <dgm:cxn modelId="{925FF16A-B2E2-4F92-BB88-49BF33886BBD}" type="presParOf" srcId="{6831D9B8-A8A2-44E2-B429-ACF2ABA50A65}" destId="{8D6F957C-2A81-4CE6-B291-9BD0FE7498F9}" srcOrd="4" destOrd="0" presId="urn:microsoft.com/office/officeart/2005/8/layout/vList2"/>
    <dgm:cxn modelId="{113D548B-6BCD-44B1-A170-EABAC2345A57}" type="presParOf" srcId="{6831D9B8-A8A2-44E2-B429-ACF2ABA50A65}" destId="{E38EEB29-1102-42EF-8030-74D1A805DFF0}" srcOrd="5" destOrd="0" presId="urn:microsoft.com/office/officeart/2005/8/layout/vList2"/>
    <dgm:cxn modelId="{FF12A949-7CA8-4168-B560-3FABAD373D57}" type="presParOf" srcId="{6831D9B8-A8A2-44E2-B429-ACF2ABA50A65}" destId="{A54AE5C7-D771-450F-AE7C-211825D2963F}" srcOrd="6"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6.xml><?xml version="1.0" encoding="utf-8"?>
<dgm:dataModel xmlns:dgm="http://schemas.openxmlformats.org/drawingml/2006/diagram" xmlns:a="http://schemas.openxmlformats.org/drawingml/2006/main">
  <dgm:ptLst>
    <dgm:pt modelId="{04054E0A-D0A4-47C0-9B6A-70D0B01D982C}" type="doc">
      <dgm:prSet loTypeId="urn:microsoft.com/office/officeart/2005/8/layout/vList2" loCatId="list" qsTypeId="urn:microsoft.com/office/officeart/2005/8/quickstyle/simple4" qsCatId="simple" csTypeId="urn:microsoft.com/office/officeart/2005/8/colors/accent1_2" csCatId="accent1" phldr="1"/>
      <dgm:spPr/>
      <dgm:t>
        <a:bodyPr/>
        <a:lstStyle/>
        <a:p>
          <a:endParaRPr lang="hr-HR"/>
        </a:p>
      </dgm:t>
    </dgm:pt>
    <dgm:pt modelId="{74E37D50-1D34-498F-AFE3-EDCD023A87BC}">
      <dgm:prSet/>
      <dgm:spPr/>
      <dgm:t>
        <a:bodyPr/>
        <a:lstStyle/>
        <a:p>
          <a:pPr algn="ctr"/>
          <a:r>
            <a:rPr lang="hr-HR" dirty="0"/>
            <a:t>Dodatno, svaka revizija sustava ima za cilj utvrditi pravila, procese i procedure koji predstavljaju prekomjerno administrativno opterećenje i troškove kako tijela u sustavima upravljanja i kontrola tako i korisnika („</a:t>
          </a:r>
          <a:r>
            <a:rPr lang="hr-HR" dirty="0" err="1"/>
            <a:t>gold</a:t>
          </a:r>
          <a:r>
            <a:rPr lang="hr-HR" dirty="0"/>
            <a:t> </a:t>
          </a:r>
          <a:r>
            <a:rPr lang="hr-HR" dirty="0" err="1"/>
            <a:t>plating</a:t>
          </a:r>
          <a:r>
            <a:rPr lang="hr-HR" dirty="0"/>
            <a:t>“), a koji se mogu pojednostaviti bez ugrožavanja ukupne sigurnosti i učinkovitosti sustava.</a:t>
          </a:r>
        </a:p>
      </dgm:t>
    </dgm:pt>
    <dgm:pt modelId="{46CA03BB-F7B7-49C0-B925-DA4632F187F9}" type="parTrans" cxnId="{6D13BA60-4065-48A4-892A-0058382F6434}">
      <dgm:prSet/>
      <dgm:spPr/>
      <dgm:t>
        <a:bodyPr/>
        <a:lstStyle/>
        <a:p>
          <a:endParaRPr lang="hr-HR"/>
        </a:p>
      </dgm:t>
    </dgm:pt>
    <dgm:pt modelId="{3D24B376-4AAE-4A80-8E2B-72C6DE6CBFE7}" type="sibTrans" cxnId="{6D13BA60-4065-48A4-892A-0058382F6434}">
      <dgm:prSet/>
      <dgm:spPr/>
      <dgm:t>
        <a:bodyPr/>
        <a:lstStyle/>
        <a:p>
          <a:endParaRPr lang="hr-HR"/>
        </a:p>
      </dgm:t>
    </dgm:pt>
    <dgm:pt modelId="{24D1A3B8-8F52-4D0F-9F3E-D12A212D7E84}" type="pres">
      <dgm:prSet presAssocID="{04054E0A-D0A4-47C0-9B6A-70D0B01D982C}" presName="linear" presStyleCnt="0">
        <dgm:presLayoutVars>
          <dgm:animLvl val="lvl"/>
          <dgm:resizeHandles val="exact"/>
        </dgm:presLayoutVars>
      </dgm:prSet>
      <dgm:spPr/>
    </dgm:pt>
    <dgm:pt modelId="{3E5C100A-CC92-40BC-B758-63C29451914D}" type="pres">
      <dgm:prSet presAssocID="{74E37D50-1D34-498F-AFE3-EDCD023A87BC}" presName="parentText" presStyleLbl="node1" presStyleIdx="0" presStyleCnt="1" custScaleY="102827">
        <dgm:presLayoutVars>
          <dgm:chMax val="0"/>
          <dgm:bulletEnabled val="1"/>
        </dgm:presLayoutVars>
      </dgm:prSet>
      <dgm:spPr/>
    </dgm:pt>
  </dgm:ptLst>
  <dgm:cxnLst>
    <dgm:cxn modelId="{6D13BA60-4065-48A4-892A-0058382F6434}" srcId="{04054E0A-D0A4-47C0-9B6A-70D0B01D982C}" destId="{74E37D50-1D34-498F-AFE3-EDCD023A87BC}" srcOrd="0" destOrd="0" parTransId="{46CA03BB-F7B7-49C0-B925-DA4632F187F9}" sibTransId="{3D24B376-4AAE-4A80-8E2B-72C6DE6CBFE7}"/>
    <dgm:cxn modelId="{30428659-0520-423E-81C1-AE682774C90F}" type="presOf" srcId="{74E37D50-1D34-498F-AFE3-EDCD023A87BC}" destId="{3E5C100A-CC92-40BC-B758-63C29451914D}" srcOrd="0" destOrd="0" presId="urn:microsoft.com/office/officeart/2005/8/layout/vList2"/>
    <dgm:cxn modelId="{21323AAB-35E0-47F9-9BEF-21B835EE293F}" type="presOf" srcId="{04054E0A-D0A4-47C0-9B6A-70D0B01D982C}" destId="{24D1A3B8-8F52-4D0F-9F3E-D12A212D7E84}" srcOrd="0" destOrd="0" presId="urn:microsoft.com/office/officeart/2005/8/layout/vList2"/>
    <dgm:cxn modelId="{4062955B-D7D0-42C7-966B-F4E8D88BAF4B}" type="presParOf" srcId="{24D1A3B8-8F52-4D0F-9F3E-D12A212D7E84}" destId="{3E5C100A-CC92-40BC-B758-63C29451914D}" srcOrd="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7.xml><?xml version="1.0" encoding="utf-8"?>
<dgm:dataModel xmlns:dgm="http://schemas.openxmlformats.org/drawingml/2006/diagram" xmlns:a="http://schemas.openxmlformats.org/drawingml/2006/main">
  <dgm:ptLst>
    <dgm:pt modelId="{A46E5EA3-B30D-497D-8F8A-26F401E671FE}" type="doc">
      <dgm:prSet loTypeId="urn:microsoft.com/office/officeart/2005/8/layout/process4" loCatId="process" qsTypeId="urn:microsoft.com/office/officeart/2005/8/quickstyle/simple2" qsCatId="simple" csTypeId="urn:microsoft.com/office/officeart/2005/8/colors/accent1_2" csCatId="accent1"/>
      <dgm:spPr/>
      <dgm:t>
        <a:bodyPr/>
        <a:lstStyle/>
        <a:p>
          <a:endParaRPr lang="en-US"/>
        </a:p>
      </dgm:t>
    </dgm:pt>
    <dgm:pt modelId="{D28B4FBD-97F7-4EBF-83E6-F496C06F6E5C}">
      <dgm:prSet/>
      <dgm:spPr/>
      <dgm:t>
        <a:bodyPr/>
        <a:lstStyle/>
        <a:p>
          <a:r>
            <a:rPr lang="hr-HR"/>
            <a:t>Osnovni cilj revizija operacija je pribaviti (razumno) uvjerenje o zakonitosti i pravilnosti izdataka. Vezano uz dvostruko financiranje to bi značilo (pozitivno) potvrditi da nije bilo dvostrukog financiranja operacije/projekta/aktivnosti/troška koji su obuhvaćeni revizijom. </a:t>
          </a:r>
          <a:endParaRPr lang="en-US"/>
        </a:p>
      </dgm:t>
    </dgm:pt>
    <dgm:pt modelId="{14978071-36F6-4FD0-A1D8-C1F36FE039F9}" type="parTrans" cxnId="{D3ABD2CD-48B1-4BE9-AFD8-8DBBCA27A535}">
      <dgm:prSet/>
      <dgm:spPr/>
      <dgm:t>
        <a:bodyPr/>
        <a:lstStyle/>
        <a:p>
          <a:endParaRPr lang="en-US"/>
        </a:p>
      </dgm:t>
    </dgm:pt>
    <dgm:pt modelId="{04521DC9-0E89-45FD-8265-3F2FFCE859C3}" type="sibTrans" cxnId="{D3ABD2CD-48B1-4BE9-AFD8-8DBBCA27A535}">
      <dgm:prSet/>
      <dgm:spPr/>
      <dgm:t>
        <a:bodyPr/>
        <a:lstStyle/>
        <a:p>
          <a:endParaRPr lang="en-US"/>
        </a:p>
      </dgm:t>
    </dgm:pt>
    <dgm:pt modelId="{092DB370-74FD-4C0B-BE36-22724CDF1B7C}">
      <dgm:prSet/>
      <dgm:spPr/>
      <dgm:t>
        <a:bodyPr/>
        <a:lstStyle/>
        <a:p>
          <a:r>
            <a:rPr lang="hr-HR"/>
            <a:t>Iako je cilj revizija operacija i („indirektno“) potvrditi (preliminarni) zaključak o učinkovitom funkcioniranju sustava upravljanja i kontrola donesen na temelju obavljenih revizija sustava,  glavni cilj revizija operacija ipak nije testiranje sustava i kontrola već dokazno testiranje, koje obuhvaća provjere koje su oblikovane radi otkrivanja pogreške (nepravilnosti). U ovom slučaju postojanje dvostrukog financiranja.</a:t>
          </a:r>
          <a:endParaRPr lang="en-US"/>
        </a:p>
      </dgm:t>
    </dgm:pt>
    <dgm:pt modelId="{39A662C8-B4BE-4ECF-BCA4-4B827C50094F}" type="parTrans" cxnId="{AD4E977F-603F-4B0D-BAD5-328366F7468B}">
      <dgm:prSet/>
      <dgm:spPr/>
      <dgm:t>
        <a:bodyPr/>
        <a:lstStyle/>
        <a:p>
          <a:endParaRPr lang="en-US"/>
        </a:p>
      </dgm:t>
    </dgm:pt>
    <dgm:pt modelId="{05B6B0A6-F9E8-4A21-BFC2-283B1E4BD514}" type="sibTrans" cxnId="{AD4E977F-603F-4B0D-BAD5-328366F7468B}">
      <dgm:prSet/>
      <dgm:spPr/>
      <dgm:t>
        <a:bodyPr/>
        <a:lstStyle/>
        <a:p>
          <a:endParaRPr lang="en-US"/>
        </a:p>
      </dgm:t>
    </dgm:pt>
    <dgm:pt modelId="{7E1684D5-B5BA-41B2-ADA9-B20FFAB6178E}" type="pres">
      <dgm:prSet presAssocID="{A46E5EA3-B30D-497D-8F8A-26F401E671FE}" presName="Name0" presStyleCnt="0">
        <dgm:presLayoutVars>
          <dgm:dir/>
          <dgm:animLvl val="lvl"/>
          <dgm:resizeHandles val="exact"/>
        </dgm:presLayoutVars>
      </dgm:prSet>
      <dgm:spPr/>
    </dgm:pt>
    <dgm:pt modelId="{E18EA49A-F242-4ACF-9178-75FA5EEBF396}" type="pres">
      <dgm:prSet presAssocID="{092DB370-74FD-4C0B-BE36-22724CDF1B7C}" presName="boxAndChildren" presStyleCnt="0"/>
      <dgm:spPr/>
    </dgm:pt>
    <dgm:pt modelId="{A4EF886C-5FF0-4971-BF60-C54E503E89F2}" type="pres">
      <dgm:prSet presAssocID="{092DB370-74FD-4C0B-BE36-22724CDF1B7C}" presName="parentTextBox" presStyleLbl="node1" presStyleIdx="0" presStyleCnt="2"/>
      <dgm:spPr/>
    </dgm:pt>
    <dgm:pt modelId="{396D274E-456F-4969-A1B5-6D6C95ED8D7D}" type="pres">
      <dgm:prSet presAssocID="{04521DC9-0E89-45FD-8265-3F2FFCE859C3}" presName="sp" presStyleCnt="0"/>
      <dgm:spPr/>
    </dgm:pt>
    <dgm:pt modelId="{2AA21A3B-A4B8-44D2-9333-BB543BFEA2C6}" type="pres">
      <dgm:prSet presAssocID="{D28B4FBD-97F7-4EBF-83E6-F496C06F6E5C}" presName="arrowAndChildren" presStyleCnt="0"/>
      <dgm:spPr/>
    </dgm:pt>
    <dgm:pt modelId="{598FA56D-0109-4342-A171-5E8D39186871}" type="pres">
      <dgm:prSet presAssocID="{D28B4FBD-97F7-4EBF-83E6-F496C06F6E5C}" presName="parentTextArrow" presStyleLbl="node1" presStyleIdx="1" presStyleCnt="2"/>
      <dgm:spPr/>
    </dgm:pt>
  </dgm:ptLst>
  <dgm:cxnLst>
    <dgm:cxn modelId="{73C2F537-0B27-43EA-B626-DCBA1A0FE8CB}" type="presOf" srcId="{092DB370-74FD-4C0B-BE36-22724CDF1B7C}" destId="{A4EF886C-5FF0-4971-BF60-C54E503E89F2}" srcOrd="0" destOrd="0" presId="urn:microsoft.com/office/officeart/2005/8/layout/process4"/>
    <dgm:cxn modelId="{AD4E977F-603F-4B0D-BAD5-328366F7468B}" srcId="{A46E5EA3-B30D-497D-8F8A-26F401E671FE}" destId="{092DB370-74FD-4C0B-BE36-22724CDF1B7C}" srcOrd="1" destOrd="0" parTransId="{39A662C8-B4BE-4ECF-BCA4-4B827C50094F}" sibTransId="{05B6B0A6-F9E8-4A21-BFC2-283B1E4BD514}"/>
    <dgm:cxn modelId="{9C01C586-C8EF-4466-B487-0283ACF0CD18}" type="presOf" srcId="{D28B4FBD-97F7-4EBF-83E6-F496C06F6E5C}" destId="{598FA56D-0109-4342-A171-5E8D39186871}" srcOrd="0" destOrd="0" presId="urn:microsoft.com/office/officeart/2005/8/layout/process4"/>
    <dgm:cxn modelId="{D3ABD2CD-48B1-4BE9-AFD8-8DBBCA27A535}" srcId="{A46E5EA3-B30D-497D-8F8A-26F401E671FE}" destId="{D28B4FBD-97F7-4EBF-83E6-F496C06F6E5C}" srcOrd="0" destOrd="0" parTransId="{14978071-36F6-4FD0-A1D8-C1F36FE039F9}" sibTransId="{04521DC9-0E89-45FD-8265-3F2FFCE859C3}"/>
    <dgm:cxn modelId="{8C87EAD5-9076-4971-99E1-55432DC5EF3B}" type="presOf" srcId="{A46E5EA3-B30D-497D-8F8A-26F401E671FE}" destId="{7E1684D5-B5BA-41B2-ADA9-B20FFAB6178E}" srcOrd="0" destOrd="0" presId="urn:microsoft.com/office/officeart/2005/8/layout/process4"/>
    <dgm:cxn modelId="{92523447-B12D-4B89-8193-BB00DDF94BFA}" type="presParOf" srcId="{7E1684D5-B5BA-41B2-ADA9-B20FFAB6178E}" destId="{E18EA49A-F242-4ACF-9178-75FA5EEBF396}" srcOrd="0" destOrd="0" presId="urn:microsoft.com/office/officeart/2005/8/layout/process4"/>
    <dgm:cxn modelId="{939642DD-23F6-4F75-AAAF-E13406C17EFD}" type="presParOf" srcId="{E18EA49A-F242-4ACF-9178-75FA5EEBF396}" destId="{A4EF886C-5FF0-4971-BF60-C54E503E89F2}" srcOrd="0" destOrd="0" presId="urn:microsoft.com/office/officeart/2005/8/layout/process4"/>
    <dgm:cxn modelId="{2C4E55E6-B35A-4B45-90CC-9239C70C44C3}" type="presParOf" srcId="{7E1684D5-B5BA-41B2-ADA9-B20FFAB6178E}" destId="{396D274E-456F-4969-A1B5-6D6C95ED8D7D}" srcOrd="1" destOrd="0" presId="urn:microsoft.com/office/officeart/2005/8/layout/process4"/>
    <dgm:cxn modelId="{658599FF-8099-4AC8-AAF4-91BD795CD6B5}" type="presParOf" srcId="{7E1684D5-B5BA-41B2-ADA9-B20FFAB6178E}" destId="{2AA21A3B-A4B8-44D2-9333-BB543BFEA2C6}" srcOrd="2" destOrd="0" presId="urn:microsoft.com/office/officeart/2005/8/layout/process4"/>
    <dgm:cxn modelId="{1C848C47-43DB-459E-9B36-C01FF8BF9D62}" type="presParOf" srcId="{2AA21A3B-A4B8-44D2-9333-BB543BFEA2C6}" destId="{598FA56D-0109-4342-A171-5E8D39186871}" srcOrd="0" destOrd="0" presId="urn:microsoft.com/office/officeart/2005/8/layout/process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8.xml><?xml version="1.0" encoding="utf-8"?>
<dgm:dataModel xmlns:dgm="http://schemas.openxmlformats.org/drawingml/2006/diagram" xmlns:a="http://schemas.openxmlformats.org/drawingml/2006/main">
  <dgm:ptLst>
    <dgm:pt modelId="{9DF012E1-406E-4934-B13D-D39E96EDF0DB}" type="doc">
      <dgm:prSet loTypeId="urn:microsoft.com/office/officeart/2005/8/layout/vList2" loCatId="list" qsTypeId="urn:microsoft.com/office/officeart/2005/8/quickstyle/simple4" qsCatId="simple" csTypeId="urn:microsoft.com/office/officeart/2005/8/colors/accent1_2" csCatId="accent1"/>
      <dgm:spPr/>
      <dgm:t>
        <a:bodyPr/>
        <a:lstStyle/>
        <a:p>
          <a:endParaRPr lang="hr-HR"/>
        </a:p>
      </dgm:t>
    </dgm:pt>
    <dgm:pt modelId="{FCC9705B-9D58-4F7D-950F-E81F7C90BCB1}">
      <dgm:prSet/>
      <dgm:spPr/>
      <dgm:t>
        <a:bodyPr/>
        <a:lstStyle/>
        <a:p>
          <a:r>
            <a:rPr lang="hr-HR"/>
            <a:t>Osnovni kriterij za provjeru dvostrukog financiranja utvrđen je u „CPR Uredbi“, kojom je propisano da se isti troškovi (izdaci) koji su nastali u okviru programa koji se financira iz određenog „CPR fonda“ ne smiju financirati iz drugog „CPR fonda“, niti iz bilo kojeg drugog EU programa/instrumenta, kao niti iz drugog programa koji se financira iz istog „CPR fonda“. </a:t>
          </a:r>
        </a:p>
      </dgm:t>
    </dgm:pt>
    <dgm:pt modelId="{38F35FAE-9797-4449-8680-0570F9C6D5BE}" type="parTrans" cxnId="{F8BE0E12-885F-461D-A84D-E5EFB364FE9A}">
      <dgm:prSet/>
      <dgm:spPr/>
      <dgm:t>
        <a:bodyPr/>
        <a:lstStyle/>
        <a:p>
          <a:endParaRPr lang="hr-HR"/>
        </a:p>
      </dgm:t>
    </dgm:pt>
    <dgm:pt modelId="{21622EF9-9218-4AE8-8297-2154372BD755}" type="sibTrans" cxnId="{F8BE0E12-885F-461D-A84D-E5EFB364FE9A}">
      <dgm:prSet/>
      <dgm:spPr/>
      <dgm:t>
        <a:bodyPr/>
        <a:lstStyle/>
        <a:p>
          <a:endParaRPr lang="hr-HR"/>
        </a:p>
      </dgm:t>
    </dgm:pt>
    <dgm:pt modelId="{D8E2D20F-73A4-43B5-8F14-34C939A82389}">
      <dgm:prSet/>
      <dgm:spPr/>
      <dgm:t>
        <a:bodyPr/>
        <a:lstStyle/>
        <a:p>
          <a:r>
            <a:rPr lang="hr-HR"/>
            <a:t>Revizori se trebaju pobliže upoznati s pravilima za provedbu programa iz svoje nadležnosti kojima su uređena pitanja vezana uz dvostruko financiranje.</a:t>
          </a:r>
        </a:p>
      </dgm:t>
    </dgm:pt>
    <dgm:pt modelId="{4BD6CAF0-4E4B-41D9-AD9F-0E97F3EB2C71}" type="parTrans" cxnId="{2BB71C2D-8E3A-49B7-BE87-EC498437280D}">
      <dgm:prSet/>
      <dgm:spPr/>
      <dgm:t>
        <a:bodyPr/>
        <a:lstStyle/>
        <a:p>
          <a:endParaRPr lang="hr-HR"/>
        </a:p>
      </dgm:t>
    </dgm:pt>
    <dgm:pt modelId="{9D94FDA6-BD07-494B-AE7A-F870544314B5}" type="sibTrans" cxnId="{2BB71C2D-8E3A-49B7-BE87-EC498437280D}">
      <dgm:prSet/>
      <dgm:spPr/>
      <dgm:t>
        <a:bodyPr/>
        <a:lstStyle/>
        <a:p>
          <a:endParaRPr lang="hr-HR"/>
        </a:p>
      </dgm:t>
    </dgm:pt>
    <dgm:pt modelId="{8ED5444C-48DA-4054-B8F3-FC8F47FFA158}">
      <dgm:prSet/>
      <dgm:spPr/>
      <dgm:t>
        <a:bodyPr/>
        <a:lstStyle/>
        <a:p>
          <a:r>
            <a:rPr lang="hr-HR"/>
            <a:t>Također, u slučaju dvostrukog financiranja jedan od kriterija je svakako i načelo dobrog financijskog upravljanja,  što bi u praktičnom smislu trebalo značiti da isti troškovi (izdaci) ne bi smjeli biti financirani dva (ili više) puta iz bilo kojih EU i nacionalnih javnih izvora.</a:t>
          </a:r>
        </a:p>
      </dgm:t>
    </dgm:pt>
    <dgm:pt modelId="{0A554284-D0CC-49F1-8B3C-CEA31F85F299}" type="parTrans" cxnId="{7E4F73AE-9ED7-4332-9B21-F9CE8A01646C}">
      <dgm:prSet/>
      <dgm:spPr/>
      <dgm:t>
        <a:bodyPr/>
        <a:lstStyle/>
        <a:p>
          <a:endParaRPr lang="hr-HR"/>
        </a:p>
      </dgm:t>
    </dgm:pt>
    <dgm:pt modelId="{015370DF-A6CC-46DA-BDA6-56280F5E8B7D}" type="sibTrans" cxnId="{7E4F73AE-9ED7-4332-9B21-F9CE8A01646C}">
      <dgm:prSet/>
      <dgm:spPr/>
      <dgm:t>
        <a:bodyPr/>
        <a:lstStyle/>
        <a:p>
          <a:endParaRPr lang="hr-HR"/>
        </a:p>
      </dgm:t>
    </dgm:pt>
    <dgm:pt modelId="{F53B49CE-4703-4A6F-AA6A-549F676C6CB4}" type="pres">
      <dgm:prSet presAssocID="{9DF012E1-406E-4934-B13D-D39E96EDF0DB}" presName="linear" presStyleCnt="0">
        <dgm:presLayoutVars>
          <dgm:animLvl val="lvl"/>
          <dgm:resizeHandles val="exact"/>
        </dgm:presLayoutVars>
      </dgm:prSet>
      <dgm:spPr/>
    </dgm:pt>
    <dgm:pt modelId="{914381D1-DFC1-43A6-AB54-1B5AD8AB3FB9}" type="pres">
      <dgm:prSet presAssocID="{FCC9705B-9D58-4F7D-950F-E81F7C90BCB1}" presName="parentText" presStyleLbl="node1" presStyleIdx="0" presStyleCnt="3">
        <dgm:presLayoutVars>
          <dgm:chMax val="0"/>
          <dgm:bulletEnabled val="1"/>
        </dgm:presLayoutVars>
      </dgm:prSet>
      <dgm:spPr/>
    </dgm:pt>
    <dgm:pt modelId="{D8EE2CB9-2AB9-4200-9C6D-33CA32A0477B}" type="pres">
      <dgm:prSet presAssocID="{21622EF9-9218-4AE8-8297-2154372BD755}" presName="spacer" presStyleCnt="0"/>
      <dgm:spPr/>
    </dgm:pt>
    <dgm:pt modelId="{E2204BA6-7E5C-4C3D-9EA2-1213C00C9C27}" type="pres">
      <dgm:prSet presAssocID="{D8E2D20F-73A4-43B5-8F14-34C939A82389}" presName="parentText" presStyleLbl="node1" presStyleIdx="1" presStyleCnt="3">
        <dgm:presLayoutVars>
          <dgm:chMax val="0"/>
          <dgm:bulletEnabled val="1"/>
        </dgm:presLayoutVars>
      </dgm:prSet>
      <dgm:spPr/>
    </dgm:pt>
    <dgm:pt modelId="{6A41F83F-0F0E-4837-8A49-0C8E0D24CFD7}" type="pres">
      <dgm:prSet presAssocID="{9D94FDA6-BD07-494B-AE7A-F870544314B5}" presName="spacer" presStyleCnt="0"/>
      <dgm:spPr/>
    </dgm:pt>
    <dgm:pt modelId="{C92BC8F5-6ADD-4A8F-BAA6-F4E332FB64DA}" type="pres">
      <dgm:prSet presAssocID="{8ED5444C-48DA-4054-B8F3-FC8F47FFA158}" presName="parentText" presStyleLbl="node1" presStyleIdx="2" presStyleCnt="3">
        <dgm:presLayoutVars>
          <dgm:chMax val="0"/>
          <dgm:bulletEnabled val="1"/>
        </dgm:presLayoutVars>
      </dgm:prSet>
      <dgm:spPr/>
    </dgm:pt>
  </dgm:ptLst>
  <dgm:cxnLst>
    <dgm:cxn modelId="{E6865A06-8597-4CDC-A9E9-FBA926CC4EAA}" type="presOf" srcId="{8ED5444C-48DA-4054-B8F3-FC8F47FFA158}" destId="{C92BC8F5-6ADD-4A8F-BAA6-F4E332FB64DA}" srcOrd="0" destOrd="0" presId="urn:microsoft.com/office/officeart/2005/8/layout/vList2"/>
    <dgm:cxn modelId="{F8BE0E12-885F-461D-A84D-E5EFB364FE9A}" srcId="{9DF012E1-406E-4934-B13D-D39E96EDF0DB}" destId="{FCC9705B-9D58-4F7D-950F-E81F7C90BCB1}" srcOrd="0" destOrd="0" parTransId="{38F35FAE-9797-4449-8680-0570F9C6D5BE}" sibTransId="{21622EF9-9218-4AE8-8297-2154372BD755}"/>
    <dgm:cxn modelId="{2BB71C2D-8E3A-49B7-BE87-EC498437280D}" srcId="{9DF012E1-406E-4934-B13D-D39E96EDF0DB}" destId="{D8E2D20F-73A4-43B5-8F14-34C939A82389}" srcOrd="1" destOrd="0" parTransId="{4BD6CAF0-4E4B-41D9-AD9F-0E97F3EB2C71}" sibTransId="{9D94FDA6-BD07-494B-AE7A-F870544314B5}"/>
    <dgm:cxn modelId="{2AA4D073-7D46-4793-8F74-A9AC9A97AFA6}" type="presOf" srcId="{D8E2D20F-73A4-43B5-8F14-34C939A82389}" destId="{E2204BA6-7E5C-4C3D-9EA2-1213C00C9C27}" srcOrd="0" destOrd="0" presId="urn:microsoft.com/office/officeart/2005/8/layout/vList2"/>
    <dgm:cxn modelId="{31673CA5-045A-48A4-9161-5399A640CB97}" type="presOf" srcId="{FCC9705B-9D58-4F7D-950F-E81F7C90BCB1}" destId="{914381D1-DFC1-43A6-AB54-1B5AD8AB3FB9}" srcOrd="0" destOrd="0" presId="urn:microsoft.com/office/officeart/2005/8/layout/vList2"/>
    <dgm:cxn modelId="{7E4F73AE-9ED7-4332-9B21-F9CE8A01646C}" srcId="{9DF012E1-406E-4934-B13D-D39E96EDF0DB}" destId="{8ED5444C-48DA-4054-B8F3-FC8F47FFA158}" srcOrd="2" destOrd="0" parTransId="{0A554284-D0CC-49F1-8B3C-CEA31F85F299}" sibTransId="{015370DF-A6CC-46DA-BDA6-56280F5E8B7D}"/>
    <dgm:cxn modelId="{696670F4-D58A-4BC6-A450-8AE53A191A4D}" type="presOf" srcId="{9DF012E1-406E-4934-B13D-D39E96EDF0DB}" destId="{F53B49CE-4703-4A6F-AA6A-549F676C6CB4}" srcOrd="0" destOrd="0" presId="urn:microsoft.com/office/officeart/2005/8/layout/vList2"/>
    <dgm:cxn modelId="{B78425C7-B889-478F-B58D-E247BA7B5F0D}" type="presParOf" srcId="{F53B49CE-4703-4A6F-AA6A-549F676C6CB4}" destId="{914381D1-DFC1-43A6-AB54-1B5AD8AB3FB9}" srcOrd="0" destOrd="0" presId="urn:microsoft.com/office/officeart/2005/8/layout/vList2"/>
    <dgm:cxn modelId="{207917EB-B85A-4A9C-A3F2-94303F29B839}" type="presParOf" srcId="{F53B49CE-4703-4A6F-AA6A-549F676C6CB4}" destId="{D8EE2CB9-2AB9-4200-9C6D-33CA32A0477B}" srcOrd="1" destOrd="0" presId="urn:microsoft.com/office/officeart/2005/8/layout/vList2"/>
    <dgm:cxn modelId="{5571BAE0-8BFE-4EBD-AB84-EC8E18FA5F2A}" type="presParOf" srcId="{F53B49CE-4703-4A6F-AA6A-549F676C6CB4}" destId="{E2204BA6-7E5C-4C3D-9EA2-1213C00C9C27}" srcOrd="2" destOrd="0" presId="urn:microsoft.com/office/officeart/2005/8/layout/vList2"/>
    <dgm:cxn modelId="{3163426F-B817-46F2-8E9E-F5ADE1B8940A}" type="presParOf" srcId="{F53B49CE-4703-4A6F-AA6A-549F676C6CB4}" destId="{6A41F83F-0F0E-4837-8A49-0C8E0D24CFD7}" srcOrd="3" destOrd="0" presId="urn:microsoft.com/office/officeart/2005/8/layout/vList2"/>
    <dgm:cxn modelId="{81A8B11A-3011-4D10-ABDE-6757B22E07E6}" type="presParOf" srcId="{F53B49CE-4703-4A6F-AA6A-549F676C6CB4}" destId="{C92BC8F5-6ADD-4A8F-BAA6-F4E332FB64DA}" srcOrd="4"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9.xml><?xml version="1.0" encoding="utf-8"?>
<dgm:dataModel xmlns:dgm="http://schemas.openxmlformats.org/drawingml/2006/diagram" xmlns:a="http://schemas.openxmlformats.org/drawingml/2006/main">
  <dgm:ptLst>
    <dgm:pt modelId="{B3EA366D-14DD-48B0-A9B1-805DD5B2E47F}" type="doc">
      <dgm:prSet loTypeId="urn:microsoft.com/office/officeart/2005/8/layout/process4" loCatId="process" qsTypeId="urn:microsoft.com/office/officeart/2005/8/quickstyle/simple4" qsCatId="simple" csTypeId="urn:microsoft.com/office/officeart/2005/8/colors/accent1_2" csCatId="accent1"/>
      <dgm:spPr/>
      <dgm:t>
        <a:bodyPr/>
        <a:lstStyle/>
        <a:p>
          <a:endParaRPr lang="en-US"/>
        </a:p>
      </dgm:t>
    </dgm:pt>
    <dgm:pt modelId="{F209216E-CF3B-48A4-B2A1-4528831AFE78}">
      <dgm:prSet custT="1"/>
      <dgm:spPr/>
      <dgm:t>
        <a:bodyPr/>
        <a:lstStyle/>
        <a:p>
          <a:r>
            <a:rPr lang="hr-HR" sz="1800"/>
            <a:t>Korištenje rezultata već obavljenih provjera tijela u sustavima upravljanja i kontrola</a:t>
          </a:r>
          <a:endParaRPr lang="en-US" sz="1800"/>
        </a:p>
      </dgm:t>
    </dgm:pt>
    <dgm:pt modelId="{9F9C0C1C-02F8-40A4-A613-AD3D4240BB55}" type="parTrans" cxnId="{E68520AD-A123-4C8A-9BEE-2F0FF03E4807}">
      <dgm:prSet/>
      <dgm:spPr/>
      <dgm:t>
        <a:bodyPr/>
        <a:lstStyle/>
        <a:p>
          <a:endParaRPr lang="en-US" sz="1800"/>
        </a:p>
      </dgm:t>
    </dgm:pt>
    <dgm:pt modelId="{65B4BAEE-7E6A-4F32-9ECE-90FC5E34D9D3}" type="sibTrans" cxnId="{E68520AD-A123-4C8A-9BEE-2F0FF03E4807}">
      <dgm:prSet/>
      <dgm:spPr/>
      <dgm:t>
        <a:bodyPr/>
        <a:lstStyle/>
        <a:p>
          <a:endParaRPr lang="en-US" sz="1800"/>
        </a:p>
      </dgm:t>
    </dgm:pt>
    <dgm:pt modelId="{A6C688FA-CD7B-4FB4-A727-5FDCF26CB5C5}">
      <dgm:prSet custT="1"/>
      <dgm:spPr/>
      <dgm:t>
        <a:bodyPr/>
        <a:lstStyle/>
        <a:p>
          <a:r>
            <a:rPr lang="hr-HR" sz="1800"/>
            <a:t>Kako je već naglašeno, obavljanje provjera dvostrukog financiranja ima svoje specifičnosti i ograničenja, od kojih je svakako najveće nepostojanje odgovarajućih integriranih i interoperabilnih IT rješenja, naročito vezano uz sredstva iz nacionalnih javnih izvora.</a:t>
          </a:r>
          <a:endParaRPr lang="en-US" sz="1800"/>
        </a:p>
      </dgm:t>
    </dgm:pt>
    <dgm:pt modelId="{6E02E739-A2DD-4BCD-AE52-1A186A76816E}" type="parTrans" cxnId="{08C3110E-0A37-4EC2-8402-8E5DB06AE71E}">
      <dgm:prSet/>
      <dgm:spPr/>
      <dgm:t>
        <a:bodyPr/>
        <a:lstStyle/>
        <a:p>
          <a:endParaRPr lang="en-US" sz="1800"/>
        </a:p>
      </dgm:t>
    </dgm:pt>
    <dgm:pt modelId="{C1B562A9-D291-43B0-A490-7C85D2D003C6}" type="sibTrans" cxnId="{08C3110E-0A37-4EC2-8402-8E5DB06AE71E}">
      <dgm:prSet/>
      <dgm:spPr/>
      <dgm:t>
        <a:bodyPr/>
        <a:lstStyle/>
        <a:p>
          <a:endParaRPr lang="en-US" sz="1800"/>
        </a:p>
      </dgm:t>
    </dgm:pt>
    <dgm:pt modelId="{11C9A510-8B17-436F-8808-5C488501CCAD}">
      <dgm:prSet custT="1"/>
      <dgm:spPr/>
      <dgm:t>
        <a:bodyPr/>
        <a:lstStyle/>
        <a:p>
          <a:r>
            <a:rPr lang="hr-HR" sz="1800"/>
            <a:t>Zbog toga se u planskoj fazi revizije pojedine operacije, odnosno u fazi razumijevanja revizijskog okruženja i predmetne operacije, za potrebe provjera dvostrukog financiranja potrebno upoznati s rezultatima provjera koje su već obavila tijela u sustavima upravljanja i kontrola kako u fazi odabira operacija tako i u fazi provedbe.  Rezultati provjera i raspoložive relevantne informacije i dokumentacija mogu se potom koristiti u fazi provjere dvostrukog financiranja. </a:t>
          </a:r>
          <a:endParaRPr lang="en-US" sz="1800"/>
        </a:p>
      </dgm:t>
    </dgm:pt>
    <dgm:pt modelId="{1B5201E9-EA4D-43AE-A282-82BF2E388CBA}" type="parTrans" cxnId="{37A06201-3652-4EB8-88DB-45307C6D3B35}">
      <dgm:prSet/>
      <dgm:spPr/>
      <dgm:t>
        <a:bodyPr/>
        <a:lstStyle/>
        <a:p>
          <a:endParaRPr lang="en-US" sz="1800"/>
        </a:p>
      </dgm:t>
    </dgm:pt>
    <dgm:pt modelId="{DED38F60-8FE9-4FB9-AE69-43AAC6D18C26}" type="sibTrans" cxnId="{37A06201-3652-4EB8-88DB-45307C6D3B35}">
      <dgm:prSet/>
      <dgm:spPr/>
      <dgm:t>
        <a:bodyPr/>
        <a:lstStyle/>
        <a:p>
          <a:endParaRPr lang="en-US" sz="1800"/>
        </a:p>
      </dgm:t>
    </dgm:pt>
    <dgm:pt modelId="{442469D8-742B-4D50-B03E-90A8E6CD9645}" type="pres">
      <dgm:prSet presAssocID="{B3EA366D-14DD-48B0-A9B1-805DD5B2E47F}" presName="Name0" presStyleCnt="0">
        <dgm:presLayoutVars>
          <dgm:dir/>
          <dgm:animLvl val="lvl"/>
          <dgm:resizeHandles val="exact"/>
        </dgm:presLayoutVars>
      </dgm:prSet>
      <dgm:spPr/>
    </dgm:pt>
    <dgm:pt modelId="{D451E8E1-D7AF-4627-B8DB-D2C5720E6218}" type="pres">
      <dgm:prSet presAssocID="{11C9A510-8B17-436F-8808-5C488501CCAD}" presName="boxAndChildren" presStyleCnt="0"/>
      <dgm:spPr/>
    </dgm:pt>
    <dgm:pt modelId="{D20459E7-D070-4E99-9960-D82970906513}" type="pres">
      <dgm:prSet presAssocID="{11C9A510-8B17-436F-8808-5C488501CCAD}" presName="parentTextBox" presStyleLbl="node1" presStyleIdx="0" presStyleCnt="3"/>
      <dgm:spPr/>
    </dgm:pt>
    <dgm:pt modelId="{C8207EEB-F03D-48E3-9EA0-2C18BB4587C7}" type="pres">
      <dgm:prSet presAssocID="{C1B562A9-D291-43B0-A490-7C85D2D003C6}" presName="sp" presStyleCnt="0"/>
      <dgm:spPr/>
    </dgm:pt>
    <dgm:pt modelId="{35883E57-BEB5-4E8E-9CB0-A9E1E90145AB}" type="pres">
      <dgm:prSet presAssocID="{A6C688FA-CD7B-4FB4-A727-5FDCF26CB5C5}" presName="arrowAndChildren" presStyleCnt="0"/>
      <dgm:spPr/>
    </dgm:pt>
    <dgm:pt modelId="{F585D6D9-08C9-4B0D-B838-29FD5E587DB8}" type="pres">
      <dgm:prSet presAssocID="{A6C688FA-CD7B-4FB4-A727-5FDCF26CB5C5}" presName="parentTextArrow" presStyleLbl="node1" presStyleIdx="1" presStyleCnt="3"/>
      <dgm:spPr/>
    </dgm:pt>
    <dgm:pt modelId="{EB4BA484-A170-48EA-831F-42E42994E3A7}" type="pres">
      <dgm:prSet presAssocID="{65B4BAEE-7E6A-4F32-9ECE-90FC5E34D9D3}" presName="sp" presStyleCnt="0"/>
      <dgm:spPr/>
    </dgm:pt>
    <dgm:pt modelId="{677A3DC5-0AD0-4C49-AAA2-CD72E48CC2AD}" type="pres">
      <dgm:prSet presAssocID="{F209216E-CF3B-48A4-B2A1-4528831AFE78}" presName="arrowAndChildren" presStyleCnt="0"/>
      <dgm:spPr/>
    </dgm:pt>
    <dgm:pt modelId="{202FD3E0-6700-4B3C-8788-91ED302B5CF9}" type="pres">
      <dgm:prSet presAssocID="{F209216E-CF3B-48A4-B2A1-4528831AFE78}" presName="parentTextArrow" presStyleLbl="node1" presStyleIdx="2" presStyleCnt="3"/>
      <dgm:spPr/>
    </dgm:pt>
  </dgm:ptLst>
  <dgm:cxnLst>
    <dgm:cxn modelId="{37A06201-3652-4EB8-88DB-45307C6D3B35}" srcId="{B3EA366D-14DD-48B0-A9B1-805DD5B2E47F}" destId="{11C9A510-8B17-436F-8808-5C488501CCAD}" srcOrd="2" destOrd="0" parTransId="{1B5201E9-EA4D-43AE-A282-82BF2E388CBA}" sibTransId="{DED38F60-8FE9-4FB9-AE69-43AAC6D18C26}"/>
    <dgm:cxn modelId="{08C3110E-0A37-4EC2-8402-8E5DB06AE71E}" srcId="{B3EA366D-14DD-48B0-A9B1-805DD5B2E47F}" destId="{A6C688FA-CD7B-4FB4-A727-5FDCF26CB5C5}" srcOrd="1" destOrd="0" parTransId="{6E02E739-A2DD-4BCD-AE52-1A186A76816E}" sibTransId="{C1B562A9-D291-43B0-A490-7C85D2D003C6}"/>
    <dgm:cxn modelId="{ABB75922-9530-4D2F-99E3-00D58DD42F6D}" type="presOf" srcId="{11C9A510-8B17-436F-8808-5C488501CCAD}" destId="{D20459E7-D070-4E99-9960-D82970906513}" srcOrd="0" destOrd="0" presId="urn:microsoft.com/office/officeart/2005/8/layout/process4"/>
    <dgm:cxn modelId="{A72FED2D-CBAD-4F2C-B054-69C4243CB7D4}" type="presOf" srcId="{A6C688FA-CD7B-4FB4-A727-5FDCF26CB5C5}" destId="{F585D6D9-08C9-4B0D-B838-29FD5E587DB8}" srcOrd="0" destOrd="0" presId="urn:microsoft.com/office/officeart/2005/8/layout/process4"/>
    <dgm:cxn modelId="{9FE53D39-0565-42E8-B2D6-ADC92AF638CA}" type="presOf" srcId="{F209216E-CF3B-48A4-B2A1-4528831AFE78}" destId="{202FD3E0-6700-4B3C-8788-91ED302B5CF9}" srcOrd="0" destOrd="0" presId="urn:microsoft.com/office/officeart/2005/8/layout/process4"/>
    <dgm:cxn modelId="{E5712071-3814-44EA-8CDA-70C8551BDC03}" type="presOf" srcId="{B3EA366D-14DD-48B0-A9B1-805DD5B2E47F}" destId="{442469D8-742B-4D50-B03E-90A8E6CD9645}" srcOrd="0" destOrd="0" presId="urn:microsoft.com/office/officeart/2005/8/layout/process4"/>
    <dgm:cxn modelId="{E68520AD-A123-4C8A-9BEE-2F0FF03E4807}" srcId="{B3EA366D-14DD-48B0-A9B1-805DD5B2E47F}" destId="{F209216E-CF3B-48A4-B2A1-4528831AFE78}" srcOrd="0" destOrd="0" parTransId="{9F9C0C1C-02F8-40A4-A613-AD3D4240BB55}" sibTransId="{65B4BAEE-7E6A-4F32-9ECE-90FC5E34D9D3}"/>
    <dgm:cxn modelId="{336A7D70-F676-4604-B85D-2AB838BE4214}" type="presParOf" srcId="{442469D8-742B-4D50-B03E-90A8E6CD9645}" destId="{D451E8E1-D7AF-4627-B8DB-D2C5720E6218}" srcOrd="0" destOrd="0" presId="urn:microsoft.com/office/officeart/2005/8/layout/process4"/>
    <dgm:cxn modelId="{99D1341B-ADB8-46DE-BE3E-D3D6F0778F3B}" type="presParOf" srcId="{D451E8E1-D7AF-4627-B8DB-D2C5720E6218}" destId="{D20459E7-D070-4E99-9960-D82970906513}" srcOrd="0" destOrd="0" presId="urn:microsoft.com/office/officeart/2005/8/layout/process4"/>
    <dgm:cxn modelId="{8264F2B5-5613-414A-BC3F-C52F1D531DCB}" type="presParOf" srcId="{442469D8-742B-4D50-B03E-90A8E6CD9645}" destId="{C8207EEB-F03D-48E3-9EA0-2C18BB4587C7}" srcOrd="1" destOrd="0" presId="urn:microsoft.com/office/officeart/2005/8/layout/process4"/>
    <dgm:cxn modelId="{EE35D4E3-04F5-4757-83F1-68C10B0AA6F0}" type="presParOf" srcId="{442469D8-742B-4D50-B03E-90A8E6CD9645}" destId="{35883E57-BEB5-4E8E-9CB0-A9E1E90145AB}" srcOrd="2" destOrd="0" presId="urn:microsoft.com/office/officeart/2005/8/layout/process4"/>
    <dgm:cxn modelId="{CF0F0109-89F3-4C3B-9F82-852ABA5A3C4C}" type="presParOf" srcId="{35883E57-BEB5-4E8E-9CB0-A9E1E90145AB}" destId="{F585D6D9-08C9-4B0D-B838-29FD5E587DB8}" srcOrd="0" destOrd="0" presId="urn:microsoft.com/office/officeart/2005/8/layout/process4"/>
    <dgm:cxn modelId="{56D96656-49DF-4D0A-87C3-A3F1933895E4}" type="presParOf" srcId="{442469D8-742B-4D50-B03E-90A8E6CD9645}" destId="{EB4BA484-A170-48EA-831F-42E42994E3A7}" srcOrd="3" destOrd="0" presId="urn:microsoft.com/office/officeart/2005/8/layout/process4"/>
    <dgm:cxn modelId="{43B959E4-2478-4F72-83C9-2192DE46552C}" type="presParOf" srcId="{442469D8-742B-4D50-B03E-90A8E6CD9645}" destId="{677A3DC5-0AD0-4C49-AAA2-CD72E48CC2AD}" srcOrd="4" destOrd="0" presId="urn:microsoft.com/office/officeart/2005/8/layout/process4"/>
    <dgm:cxn modelId="{1C9AA4A0-E5A8-4432-895C-4C62916B0EE1}" type="presParOf" srcId="{677A3DC5-0AD0-4C49-AAA2-CD72E48CC2AD}" destId="{202FD3E0-6700-4B3C-8788-91ED302B5CF9}" srcOrd="0" destOrd="0" presId="urn:microsoft.com/office/officeart/2005/8/layout/process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81101CCE-FB5A-48C7-8CF2-5F387F540254}" type="doc">
      <dgm:prSet loTypeId="urn:microsoft.com/office/officeart/2005/8/layout/hProcess9" loCatId="process" qsTypeId="urn:microsoft.com/office/officeart/2005/8/quickstyle/simple4" qsCatId="simple" csTypeId="urn:microsoft.com/office/officeart/2005/8/colors/accent1_2" csCatId="accent1" phldr="1"/>
      <dgm:spPr/>
      <dgm:t>
        <a:bodyPr/>
        <a:lstStyle/>
        <a:p>
          <a:endParaRPr lang="hr-HR"/>
        </a:p>
      </dgm:t>
    </dgm:pt>
    <dgm:pt modelId="{9F64473E-344E-462B-A1C8-F85179F5C61C}">
      <dgm:prSet custT="1"/>
      <dgm:spPr/>
      <dgm:t>
        <a:bodyPr/>
        <a:lstStyle/>
        <a:p>
          <a:r>
            <a:rPr lang="hr-HR" sz="1800" dirty="0"/>
            <a:t>EU regulativom je jasno propisano da se isti troškovi ne smiju financirati iz više različitih EU izvora.  </a:t>
          </a:r>
        </a:p>
      </dgm:t>
    </dgm:pt>
    <dgm:pt modelId="{90CE7FF6-051B-44F3-AF5D-B93F6D7FDC93}" type="parTrans" cxnId="{E8F60806-B234-4FAB-BE2B-9CE3FA841D47}">
      <dgm:prSet/>
      <dgm:spPr/>
      <dgm:t>
        <a:bodyPr/>
        <a:lstStyle/>
        <a:p>
          <a:endParaRPr lang="hr-HR" sz="1400"/>
        </a:p>
      </dgm:t>
    </dgm:pt>
    <dgm:pt modelId="{B24AAE4E-707B-443C-B306-9C52E5A5DA25}" type="sibTrans" cxnId="{E8F60806-B234-4FAB-BE2B-9CE3FA841D47}">
      <dgm:prSet/>
      <dgm:spPr/>
      <dgm:t>
        <a:bodyPr/>
        <a:lstStyle/>
        <a:p>
          <a:endParaRPr lang="hr-HR" sz="1400"/>
        </a:p>
      </dgm:t>
    </dgm:pt>
    <dgm:pt modelId="{546C3BBD-5AAE-4118-8A7A-1D4985E83580}">
      <dgm:prSet custT="1"/>
      <dgm:spPr/>
      <dgm:t>
        <a:bodyPr/>
        <a:lstStyle/>
        <a:p>
          <a:r>
            <a:rPr lang="hr-HR" sz="1800" dirty="0"/>
            <a:t>Uzimajući u obzir načelo dobrog financijskog upravljanja (te zdravorazumsko promišljanje), isti troškovi ne bi smjeli biti nadoknađeni iz bilo kojeg oblika javnih sredstava, uključujući bilo koje druge vanjske izvore (osim EU izvora) i sredstva iz nacionalnih javnih izvora. </a:t>
          </a:r>
        </a:p>
      </dgm:t>
    </dgm:pt>
    <dgm:pt modelId="{0BCB39B1-7DD4-4AC3-9A48-97AA1FA834B6}" type="parTrans" cxnId="{5BA1AC89-F5AB-4F63-9568-B5F8D74669BF}">
      <dgm:prSet/>
      <dgm:spPr/>
      <dgm:t>
        <a:bodyPr/>
        <a:lstStyle/>
        <a:p>
          <a:endParaRPr lang="hr-HR" sz="1400"/>
        </a:p>
      </dgm:t>
    </dgm:pt>
    <dgm:pt modelId="{60521726-B6E7-4A66-B055-20AA652F8D1B}" type="sibTrans" cxnId="{5BA1AC89-F5AB-4F63-9568-B5F8D74669BF}">
      <dgm:prSet/>
      <dgm:spPr/>
      <dgm:t>
        <a:bodyPr/>
        <a:lstStyle/>
        <a:p>
          <a:endParaRPr lang="hr-HR" sz="1400"/>
        </a:p>
      </dgm:t>
    </dgm:pt>
    <dgm:pt modelId="{B0B85394-BC25-42F7-96A0-5567CA5A1E21}">
      <dgm:prSet custT="1"/>
      <dgm:spPr/>
      <dgm:t>
        <a:bodyPr/>
        <a:lstStyle/>
        <a:p>
          <a:r>
            <a:rPr lang="hr-HR" sz="1600" dirty="0"/>
            <a:t>Smjernice imaju za cilj revizorima skrenuti pozornost na određena pitanja i pružiti potporu u obavljanju provjera vezanih uz dvostruko financiranje, širiti dobru praksu i potaknuti međusobnu suradnju i razmjenu informacija između službi nadležnih za reviziju „CPR fondova“, te, koliko god je to moguće ujednačiti pristup različitih službi u obavljanju provjera vezanih uz dvostruko financiranje.</a:t>
          </a:r>
        </a:p>
      </dgm:t>
    </dgm:pt>
    <dgm:pt modelId="{13BA8407-FDEB-4894-8596-1DEB50F32B89}" type="parTrans" cxnId="{B65A81F4-71CA-4822-99CC-989E81EAE491}">
      <dgm:prSet/>
      <dgm:spPr/>
      <dgm:t>
        <a:bodyPr/>
        <a:lstStyle/>
        <a:p>
          <a:endParaRPr lang="hr-HR" sz="1400"/>
        </a:p>
      </dgm:t>
    </dgm:pt>
    <dgm:pt modelId="{391A123D-678F-43FE-BC41-193C74D00FC2}" type="sibTrans" cxnId="{B65A81F4-71CA-4822-99CC-989E81EAE491}">
      <dgm:prSet/>
      <dgm:spPr/>
      <dgm:t>
        <a:bodyPr/>
        <a:lstStyle/>
        <a:p>
          <a:endParaRPr lang="hr-HR" sz="1400"/>
        </a:p>
      </dgm:t>
    </dgm:pt>
    <dgm:pt modelId="{BAF89DD9-75F2-43D2-B1D8-2393B1DA079A}" type="pres">
      <dgm:prSet presAssocID="{81101CCE-FB5A-48C7-8CF2-5F387F540254}" presName="CompostProcess" presStyleCnt="0">
        <dgm:presLayoutVars>
          <dgm:dir/>
          <dgm:resizeHandles val="exact"/>
        </dgm:presLayoutVars>
      </dgm:prSet>
      <dgm:spPr/>
    </dgm:pt>
    <dgm:pt modelId="{8742AE04-4E67-4B78-BDB6-AB39B0127F17}" type="pres">
      <dgm:prSet presAssocID="{81101CCE-FB5A-48C7-8CF2-5F387F540254}" presName="arrow" presStyleLbl="bgShp" presStyleIdx="0" presStyleCnt="1"/>
      <dgm:spPr/>
    </dgm:pt>
    <dgm:pt modelId="{0A5854F4-38AE-4DAD-9641-1C45A0288EFB}" type="pres">
      <dgm:prSet presAssocID="{81101CCE-FB5A-48C7-8CF2-5F387F540254}" presName="linearProcess" presStyleCnt="0"/>
      <dgm:spPr/>
    </dgm:pt>
    <dgm:pt modelId="{C7ED984A-B7B6-4EAA-A194-236746F15CA1}" type="pres">
      <dgm:prSet presAssocID="{9F64473E-344E-462B-A1C8-F85179F5C61C}" presName="textNode" presStyleLbl="node1" presStyleIdx="0" presStyleCnt="3">
        <dgm:presLayoutVars>
          <dgm:bulletEnabled val="1"/>
        </dgm:presLayoutVars>
      </dgm:prSet>
      <dgm:spPr/>
    </dgm:pt>
    <dgm:pt modelId="{E15687D9-C94E-4082-903B-AB44A23A01E3}" type="pres">
      <dgm:prSet presAssocID="{B24AAE4E-707B-443C-B306-9C52E5A5DA25}" presName="sibTrans" presStyleCnt="0"/>
      <dgm:spPr/>
    </dgm:pt>
    <dgm:pt modelId="{88A171E3-40DB-4075-863E-60E2775E2EF9}" type="pres">
      <dgm:prSet presAssocID="{546C3BBD-5AAE-4118-8A7A-1D4985E83580}" presName="textNode" presStyleLbl="node1" presStyleIdx="1" presStyleCnt="3" custScaleY="197522">
        <dgm:presLayoutVars>
          <dgm:bulletEnabled val="1"/>
        </dgm:presLayoutVars>
      </dgm:prSet>
      <dgm:spPr/>
    </dgm:pt>
    <dgm:pt modelId="{C13A93C4-913A-4C0F-93DD-A97F61A12F41}" type="pres">
      <dgm:prSet presAssocID="{60521726-B6E7-4A66-B055-20AA652F8D1B}" presName="sibTrans" presStyleCnt="0"/>
      <dgm:spPr/>
    </dgm:pt>
    <dgm:pt modelId="{3387DF10-2FEE-4199-BE04-D21BF60332E3}" type="pres">
      <dgm:prSet presAssocID="{B0B85394-BC25-42F7-96A0-5567CA5A1E21}" presName="textNode" presStyleLbl="node1" presStyleIdx="2" presStyleCnt="3" custScaleX="100368" custScaleY="200561">
        <dgm:presLayoutVars>
          <dgm:bulletEnabled val="1"/>
        </dgm:presLayoutVars>
      </dgm:prSet>
      <dgm:spPr/>
    </dgm:pt>
  </dgm:ptLst>
  <dgm:cxnLst>
    <dgm:cxn modelId="{E8F60806-B234-4FAB-BE2B-9CE3FA841D47}" srcId="{81101CCE-FB5A-48C7-8CF2-5F387F540254}" destId="{9F64473E-344E-462B-A1C8-F85179F5C61C}" srcOrd="0" destOrd="0" parTransId="{90CE7FF6-051B-44F3-AF5D-B93F6D7FDC93}" sibTransId="{B24AAE4E-707B-443C-B306-9C52E5A5DA25}"/>
    <dgm:cxn modelId="{7B71C557-1B3D-4CCB-B148-8C1285FBEC9B}" type="presOf" srcId="{B0B85394-BC25-42F7-96A0-5567CA5A1E21}" destId="{3387DF10-2FEE-4199-BE04-D21BF60332E3}" srcOrd="0" destOrd="0" presId="urn:microsoft.com/office/officeart/2005/8/layout/hProcess9"/>
    <dgm:cxn modelId="{5BA1AC89-F5AB-4F63-9568-B5F8D74669BF}" srcId="{81101CCE-FB5A-48C7-8CF2-5F387F540254}" destId="{546C3BBD-5AAE-4118-8A7A-1D4985E83580}" srcOrd="1" destOrd="0" parTransId="{0BCB39B1-7DD4-4AC3-9A48-97AA1FA834B6}" sibTransId="{60521726-B6E7-4A66-B055-20AA652F8D1B}"/>
    <dgm:cxn modelId="{A8A8DA89-BF6C-4BA7-AA28-F8859B220A78}" type="presOf" srcId="{81101CCE-FB5A-48C7-8CF2-5F387F540254}" destId="{BAF89DD9-75F2-43D2-B1D8-2393B1DA079A}" srcOrd="0" destOrd="0" presId="urn:microsoft.com/office/officeart/2005/8/layout/hProcess9"/>
    <dgm:cxn modelId="{A02C3AD6-0762-49B2-8D02-6D43A5C12DED}" type="presOf" srcId="{9F64473E-344E-462B-A1C8-F85179F5C61C}" destId="{C7ED984A-B7B6-4EAA-A194-236746F15CA1}" srcOrd="0" destOrd="0" presId="urn:microsoft.com/office/officeart/2005/8/layout/hProcess9"/>
    <dgm:cxn modelId="{0574BADB-8E99-4BCD-803E-69DBAB2529D8}" type="presOf" srcId="{546C3BBD-5AAE-4118-8A7A-1D4985E83580}" destId="{88A171E3-40DB-4075-863E-60E2775E2EF9}" srcOrd="0" destOrd="0" presId="urn:microsoft.com/office/officeart/2005/8/layout/hProcess9"/>
    <dgm:cxn modelId="{B65A81F4-71CA-4822-99CC-989E81EAE491}" srcId="{81101CCE-FB5A-48C7-8CF2-5F387F540254}" destId="{B0B85394-BC25-42F7-96A0-5567CA5A1E21}" srcOrd="2" destOrd="0" parTransId="{13BA8407-FDEB-4894-8596-1DEB50F32B89}" sibTransId="{391A123D-678F-43FE-BC41-193C74D00FC2}"/>
    <dgm:cxn modelId="{2EC39580-53BF-41D7-B1E7-B1BAE184C451}" type="presParOf" srcId="{BAF89DD9-75F2-43D2-B1D8-2393B1DA079A}" destId="{8742AE04-4E67-4B78-BDB6-AB39B0127F17}" srcOrd="0" destOrd="0" presId="urn:microsoft.com/office/officeart/2005/8/layout/hProcess9"/>
    <dgm:cxn modelId="{6ECE6AF0-384A-4E0F-A23B-5A3959AB2371}" type="presParOf" srcId="{BAF89DD9-75F2-43D2-B1D8-2393B1DA079A}" destId="{0A5854F4-38AE-4DAD-9641-1C45A0288EFB}" srcOrd="1" destOrd="0" presId="urn:microsoft.com/office/officeart/2005/8/layout/hProcess9"/>
    <dgm:cxn modelId="{57C6319D-8763-42E3-8F80-6E09CEF839E0}" type="presParOf" srcId="{0A5854F4-38AE-4DAD-9641-1C45A0288EFB}" destId="{C7ED984A-B7B6-4EAA-A194-236746F15CA1}" srcOrd="0" destOrd="0" presId="urn:microsoft.com/office/officeart/2005/8/layout/hProcess9"/>
    <dgm:cxn modelId="{1B07F14A-3B38-4AD7-B053-F3F5142FB410}" type="presParOf" srcId="{0A5854F4-38AE-4DAD-9641-1C45A0288EFB}" destId="{E15687D9-C94E-4082-903B-AB44A23A01E3}" srcOrd="1" destOrd="0" presId="urn:microsoft.com/office/officeart/2005/8/layout/hProcess9"/>
    <dgm:cxn modelId="{3667D618-7822-4ED0-AFC3-92646AB98B91}" type="presParOf" srcId="{0A5854F4-38AE-4DAD-9641-1C45A0288EFB}" destId="{88A171E3-40DB-4075-863E-60E2775E2EF9}" srcOrd="2" destOrd="0" presId="urn:microsoft.com/office/officeart/2005/8/layout/hProcess9"/>
    <dgm:cxn modelId="{BB53F52C-0E43-4E28-AFB0-0512E47A2543}" type="presParOf" srcId="{0A5854F4-38AE-4DAD-9641-1C45A0288EFB}" destId="{C13A93C4-913A-4C0F-93DD-A97F61A12F41}" srcOrd="3" destOrd="0" presId="urn:microsoft.com/office/officeart/2005/8/layout/hProcess9"/>
    <dgm:cxn modelId="{9CAD2AC8-D709-486C-A133-0A0403C54356}" type="presParOf" srcId="{0A5854F4-38AE-4DAD-9641-1C45A0288EFB}" destId="{3387DF10-2FEE-4199-BE04-D21BF60332E3}" srcOrd="4" destOrd="0" presId="urn:microsoft.com/office/officeart/2005/8/layout/hProcess9"/>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B74008C6-3CD9-4B32-8C20-BAEF7B694711}"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hr-HR"/>
        </a:p>
      </dgm:t>
    </dgm:pt>
    <dgm:pt modelId="{1EAD3D58-848B-4F8C-9884-17EB7F35C6AE}">
      <dgm:prSet/>
      <dgm:spPr/>
      <dgm:t>
        <a:bodyPr/>
        <a:lstStyle/>
        <a:p>
          <a:r>
            <a:rPr lang="hr-HR"/>
            <a:t>Provjera dvostrukog financiranja ima svoje specifičnosti, koje se primjerice ogledaju u: </a:t>
          </a:r>
        </a:p>
      </dgm:t>
    </dgm:pt>
    <dgm:pt modelId="{DBDF7212-B969-430D-B8DA-B0700755F915}" type="parTrans" cxnId="{8FB626D1-CEC5-416C-9770-75B9E1C29FD4}">
      <dgm:prSet/>
      <dgm:spPr/>
      <dgm:t>
        <a:bodyPr/>
        <a:lstStyle/>
        <a:p>
          <a:endParaRPr lang="hr-HR"/>
        </a:p>
      </dgm:t>
    </dgm:pt>
    <dgm:pt modelId="{D9573006-6747-48EF-8B36-9E781CB0661C}" type="sibTrans" cxnId="{8FB626D1-CEC5-416C-9770-75B9E1C29FD4}">
      <dgm:prSet/>
      <dgm:spPr/>
      <dgm:t>
        <a:bodyPr/>
        <a:lstStyle/>
        <a:p>
          <a:endParaRPr lang="hr-HR"/>
        </a:p>
      </dgm:t>
    </dgm:pt>
    <dgm:pt modelId="{DF7C8B3E-13EA-495A-8194-E630A6DB280E}">
      <dgm:prSet/>
      <dgm:spPr/>
      <dgm:t>
        <a:bodyPr/>
        <a:lstStyle/>
        <a:p>
          <a:r>
            <a:rPr lang="hr-HR" dirty="0"/>
            <a:t>(i) načinima na koji se mogu obavljati provjere; </a:t>
          </a:r>
        </a:p>
      </dgm:t>
    </dgm:pt>
    <dgm:pt modelId="{8FAF3417-5EB0-49E3-A803-1322B5AAE093}" type="parTrans" cxnId="{17124C08-69D2-4629-99DD-C014AB910E0D}">
      <dgm:prSet/>
      <dgm:spPr/>
      <dgm:t>
        <a:bodyPr/>
        <a:lstStyle/>
        <a:p>
          <a:endParaRPr lang="hr-HR"/>
        </a:p>
      </dgm:t>
    </dgm:pt>
    <dgm:pt modelId="{E8F42C7F-EFA4-4BDF-BD4B-965D7DFC18DB}" type="sibTrans" cxnId="{17124C08-69D2-4629-99DD-C014AB910E0D}">
      <dgm:prSet/>
      <dgm:spPr/>
      <dgm:t>
        <a:bodyPr/>
        <a:lstStyle/>
        <a:p>
          <a:endParaRPr lang="hr-HR"/>
        </a:p>
      </dgm:t>
    </dgm:pt>
    <dgm:pt modelId="{4142694E-9DE2-4EBF-97B5-2DB8337FDF3F}">
      <dgm:prSet/>
      <dgm:spPr/>
      <dgm:t>
        <a:bodyPr/>
        <a:lstStyle/>
        <a:p>
          <a:r>
            <a:rPr lang="hr-HR"/>
            <a:t>(ii) ciljevima koji se žele postići provjerama; </a:t>
          </a:r>
        </a:p>
      </dgm:t>
    </dgm:pt>
    <dgm:pt modelId="{79BA2C18-C89B-4D78-935C-B2616E77E0AF}" type="parTrans" cxnId="{09D6CBC7-C7BC-4557-B71D-05CE4122774A}">
      <dgm:prSet/>
      <dgm:spPr/>
      <dgm:t>
        <a:bodyPr/>
        <a:lstStyle/>
        <a:p>
          <a:endParaRPr lang="hr-HR"/>
        </a:p>
      </dgm:t>
    </dgm:pt>
    <dgm:pt modelId="{D6EE4DAA-AE4C-4273-A821-06CB7B3E0517}" type="sibTrans" cxnId="{09D6CBC7-C7BC-4557-B71D-05CE4122774A}">
      <dgm:prSet/>
      <dgm:spPr/>
      <dgm:t>
        <a:bodyPr/>
        <a:lstStyle/>
        <a:p>
          <a:endParaRPr lang="hr-HR"/>
        </a:p>
      </dgm:t>
    </dgm:pt>
    <dgm:pt modelId="{BF978079-271C-498F-8449-C017DA87F066}">
      <dgm:prSet/>
      <dgm:spPr/>
      <dgm:t>
        <a:bodyPr/>
        <a:lstStyle/>
        <a:p>
          <a:r>
            <a:rPr lang="hr-HR"/>
            <a:t>(iii) kriterijima u odnosu na koje se provjere obavljaju; </a:t>
          </a:r>
        </a:p>
      </dgm:t>
    </dgm:pt>
    <dgm:pt modelId="{F8F8F014-1674-492D-9B9D-76D2E5E25911}" type="parTrans" cxnId="{A5A9230A-9579-4C8C-97F5-4549D39B00B0}">
      <dgm:prSet/>
      <dgm:spPr/>
      <dgm:t>
        <a:bodyPr/>
        <a:lstStyle/>
        <a:p>
          <a:endParaRPr lang="hr-HR"/>
        </a:p>
      </dgm:t>
    </dgm:pt>
    <dgm:pt modelId="{49CA9AEA-532E-45CD-A187-09273EB07558}" type="sibTrans" cxnId="{A5A9230A-9579-4C8C-97F5-4549D39B00B0}">
      <dgm:prSet/>
      <dgm:spPr/>
      <dgm:t>
        <a:bodyPr/>
        <a:lstStyle/>
        <a:p>
          <a:endParaRPr lang="hr-HR"/>
        </a:p>
      </dgm:t>
    </dgm:pt>
    <dgm:pt modelId="{CE0B97E5-15E2-4878-89C2-73D1059A415D}">
      <dgm:prSet/>
      <dgm:spPr/>
      <dgm:t>
        <a:bodyPr/>
        <a:lstStyle/>
        <a:p>
          <a:r>
            <a:rPr lang="hr-HR"/>
            <a:t>(iv) razini uvjerenja koja se pribavlja provjerama; </a:t>
          </a:r>
        </a:p>
      </dgm:t>
    </dgm:pt>
    <dgm:pt modelId="{77676EA2-49E3-42B9-B0B1-1EC8AEFF6E28}" type="parTrans" cxnId="{5E79EBF4-1501-4CEA-901D-6416B3C403BE}">
      <dgm:prSet/>
      <dgm:spPr/>
      <dgm:t>
        <a:bodyPr/>
        <a:lstStyle/>
        <a:p>
          <a:endParaRPr lang="hr-HR"/>
        </a:p>
      </dgm:t>
    </dgm:pt>
    <dgm:pt modelId="{9A9E82A1-4B5E-4651-8A94-EBC580E5839C}" type="sibTrans" cxnId="{5E79EBF4-1501-4CEA-901D-6416B3C403BE}">
      <dgm:prSet/>
      <dgm:spPr/>
      <dgm:t>
        <a:bodyPr/>
        <a:lstStyle/>
        <a:p>
          <a:endParaRPr lang="hr-HR"/>
        </a:p>
      </dgm:t>
    </dgm:pt>
    <dgm:pt modelId="{FE81ABC7-A544-4FBE-9B9B-DF1B5FE33A93}">
      <dgm:prSet/>
      <dgm:spPr/>
      <dgm:t>
        <a:bodyPr/>
        <a:lstStyle/>
        <a:p>
          <a:r>
            <a:rPr lang="hr-HR"/>
            <a:t>(v) vrstama provjera (metodama/tehnikama) koje se trebaju obaviti radi prikupljanja revizijskih dokaza; te </a:t>
          </a:r>
        </a:p>
      </dgm:t>
    </dgm:pt>
    <dgm:pt modelId="{F5C633EA-9528-4E5C-BC05-BC0B2D58766F}" type="parTrans" cxnId="{8D5B9782-2299-4ED1-8F0B-27494E77DE06}">
      <dgm:prSet/>
      <dgm:spPr/>
      <dgm:t>
        <a:bodyPr/>
        <a:lstStyle/>
        <a:p>
          <a:endParaRPr lang="hr-HR"/>
        </a:p>
      </dgm:t>
    </dgm:pt>
    <dgm:pt modelId="{4D337724-22D4-4F12-BB75-939222630964}" type="sibTrans" cxnId="{8D5B9782-2299-4ED1-8F0B-27494E77DE06}">
      <dgm:prSet/>
      <dgm:spPr/>
      <dgm:t>
        <a:bodyPr/>
        <a:lstStyle/>
        <a:p>
          <a:endParaRPr lang="hr-HR"/>
        </a:p>
      </dgm:t>
    </dgm:pt>
    <dgm:pt modelId="{CA9CA1E4-EA8B-4855-85AC-91EE19A1B084}">
      <dgm:prSet/>
      <dgm:spPr/>
      <dgm:t>
        <a:bodyPr/>
        <a:lstStyle/>
        <a:p>
          <a:r>
            <a:rPr lang="hr-HR"/>
            <a:t>(vi) načinu dokumentiranja obavljenih provjera i pribavljenih dokaza (osiguranje odgovarajućeg revizijskog traga). </a:t>
          </a:r>
        </a:p>
      </dgm:t>
    </dgm:pt>
    <dgm:pt modelId="{2B704079-8924-4AB5-8685-2C1F32E35B8A}" type="parTrans" cxnId="{D41288DF-3471-43DD-9892-D731180CA6C5}">
      <dgm:prSet/>
      <dgm:spPr/>
      <dgm:t>
        <a:bodyPr/>
        <a:lstStyle/>
        <a:p>
          <a:endParaRPr lang="hr-HR"/>
        </a:p>
      </dgm:t>
    </dgm:pt>
    <dgm:pt modelId="{7980FE90-6780-4337-AF5E-AC3D5AA813D1}" type="sibTrans" cxnId="{D41288DF-3471-43DD-9892-D731180CA6C5}">
      <dgm:prSet/>
      <dgm:spPr/>
      <dgm:t>
        <a:bodyPr/>
        <a:lstStyle/>
        <a:p>
          <a:endParaRPr lang="hr-HR"/>
        </a:p>
      </dgm:t>
    </dgm:pt>
    <dgm:pt modelId="{B6A6C019-C6EF-4AFA-A695-705B2387EE2D}" type="pres">
      <dgm:prSet presAssocID="{B74008C6-3CD9-4B32-8C20-BAEF7B694711}" presName="linear" presStyleCnt="0">
        <dgm:presLayoutVars>
          <dgm:animLvl val="lvl"/>
          <dgm:resizeHandles val="exact"/>
        </dgm:presLayoutVars>
      </dgm:prSet>
      <dgm:spPr/>
    </dgm:pt>
    <dgm:pt modelId="{6D6EDE6E-7AB2-4287-90B3-7D04315C95A3}" type="pres">
      <dgm:prSet presAssocID="{1EAD3D58-848B-4F8C-9884-17EB7F35C6AE}" presName="parentText" presStyleLbl="node1" presStyleIdx="0" presStyleCnt="1">
        <dgm:presLayoutVars>
          <dgm:chMax val="0"/>
          <dgm:bulletEnabled val="1"/>
        </dgm:presLayoutVars>
      </dgm:prSet>
      <dgm:spPr/>
    </dgm:pt>
    <dgm:pt modelId="{69C628BD-E412-4E96-87B7-98844539E0BD}" type="pres">
      <dgm:prSet presAssocID="{1EAD3D58-848B-4F8C-9884-17EB7F35C6AE}" presName="childText" presStyleLbl="revTx" presStyleIdx="0" presStyleCnt="1">
        <dgm:presLayoutVars>
          <dgm:bulletEnabled val="1"/>
        </dgm:presLayoutVars>
      </dgm:prSet>
      <dgm:spPr/>
    </dgm:pt>
  </dgm:ptLst>
  <dgm:cxnLst>
    <dgm:cxn modelId="{26FF6D02-7AA2-4C33-9361-144E64BE900E}" type="presOf" srcId="{CA9CA1E4-EA8B-4855-85AC-91EE19A1B084}" destId="{69C628BD-E412-4E96-87B7-98844539E0BD}" srcOrd="0" destOrd="5" presId="urn:microsoft.com/office/officeart/2005/8/layout/vList2"/>
    <dgm:cxn modelId="{17124C08-69D2-4629-99DD-C014AB910E0D}" srcId="{1EAD3D58-848B-4F8C-9884-17EB7F35C6AE}" destId="{DF7C8B3E-13EA-495A-8194-E630A6DB280E}" srcOrd="0" destOrd="0" parTransId="{8FAF3417-5EB0-49E3-A803-1322B5AAE093}" sibTransId="{E8F42C7F-EFA4-4BDF-BD4B-965D7DFC18DB}"/>
    <dgm:cxn modelId="{A5A9230A-9579-4C8C-97F5-4549D39B00B0}" srcId="{1EAD3D58-848B-4F8C-9884-17EB7F35C6AE}" destId="{BF978079-271C-498F-8449-C017DA87F066}" srcOrd="2" destOrd="0" parTransId="{F8F8F014-1674-492D-9B9D-76D2E5E25911}" sibTransId="{49CA9AEA-532E-45CD-A187-09273EB07558}"/>
    <dgm:cxn modelId="{FBA6AD1C-82CA-4E54-9452-8BDBD1F12AA2}" type="presOf" srcId="{DF7C8B3E-13EA-495A-8194-E630A6DB280E}" destId="{69C628BD-E412-4E96-87B7-98844539E0BD}" srcOrd="0" destOrd="0" presId="urn:microsoft.com/office/officeart/2005/8/layout/vList2"/>
    <dgm:cxn modelId="{04D4BC2B-B76F-4B12-A24A-B68475E1D31E}" type="presOf" srcId="{BF978079-271C-498F-8449-C017DA87F066}" destId="{69C628BD-E412-4E96-87B7-98844539E0BD}" srcOrd="0" destOrd="2" presId="urn:microsoft.com/office/officeart/2005/8/layout/vList2"/>
    <dgm:cxn modelId="{E3EEDD33-A430-411A-A16E-65A6A9A9004D}" type="presOf" srcId="{4142694E-9DE2-4EBF-97B5-2DB8337FDF3F}" destId="{69C628BD-E412-4E96-87B7-98844539E0BD}" srcOrd="0" destOrd="1" presId="urn:microsoft.com/office/officeart/2005/8/layout/vList2"/>
    <dgm:cxn modelId="{82EBC952-2C25-42DE-B557-A9E005A2A652}" type="presOf" srcId="{CE0B97E5-15E2-4878-89C2-73D1059A415D}" destId="{69C628BD-E412-4E96-87B7-98844539E0BD}" srcOrd="0" destOrd="3" presId="urn:microsoft.com/office/officeart/2005/8/layout/vList2"/>
    <dgm:cxn modelId="{8D5B9782-2299-4ED1-8F0B-27494E77DE06}" srcId="{1EAD3D58-848B-4F8C-9884-17EB7F35C6AE}" destId="{FE81ABC7-A544-4FBE-9B9B-DF1B5FE33A93}" srcOrd="4" destOrd="0" parTransId="{F5C633EA-9528-4E5C-BC05-BC0B2D58766F}" sibTransId="{4D337724-22D4-4F12-BB75-939222630964}"/>
    <dgm:cxn modelId="{1EA81195-833B-4A79-958B-BD8D3C0C4CA4}" type="presOf" srcId="{1EAD3D58-848B-4F8C-9884-17EB7F35C6AE}" destId="{6D6EDE6E-7AB2-4287-90B3-7D04315C95A3}" srcOrd="0" destOrd="0" presId="urn:microsoft.com/office/officeart/2005/8/layout/vList2"/>
    <dgm:cxn modelId="{09D6CBC7-C7BC-4557-B71D-05CE4122774A}" srcId="{1EAD3D58-848B-4F8C-9884-17EB7F35C6AE}" destId="{4142694E-9DE2-4EBF-97B5-2DB8337FDF3F}" srcOrd="1" destOrd="0" parTransId="{79BA2C18-C89B-4D78-935C-B2616E77E0AF}" sibTransId="{D6EE4DAA-AE4C-4273-A821-06CB7B3E0517}"/>
    <dgm:cxn modelId="{8FB626D1-CEC5-416C-9770-75B9E1C29FD4}" srcId="{B74008C6-3CD9-4B32-8C20-BAEF7B694711}" destId="{1EAD3D58-848B-4F8C-9884-17EB7F35C6AE}" srcOrd="0" destOrd="0" parTransId="{DBDF7212-B969-430D-B8DA-B0700755F915}" sibTransId="{D9573006-6747-48EF-8B36-9E781CB0661C}"/>
    <dgm:cxn modelId="{D41288DF-3471-43DD-9892-D731180CA6C5}" srcId="{1EAD3D58-848B-4F8C-9884-17EB7F35C6AE}" destId="{CA9CA1E4-EA8B-4855-85AC-91EE19A1B084}" srcOrd="5" destOrd="0" parTransId="{2B704079-8924-4AB5-8685-2C1F32E35B8A}" sibTransId="{7980FE90-6780-4337-AF5E-AC3D5AA813D1}"/>
    <dgm:cxn modelId="{54DB93E6-27F8-4AB4-85EC-9920906ABB07}" type="presOf" srcId="{B74008C6-3CD9-4B32-8C20-BAEF7B694711}" destId="{B6A6C019-C6EF-4AFA-A695-705B2387EE2D}" srcOrd="0" destOrd="0" presId="urn:microsoft.com/office/officeart/2005/8/layout/vList2"/>
    <dgm:cxn modelId="{5E79EBF4-1501-4CEA-901D-6416B3C403BE}" srcId="{1EAD3D58-848B-4F8C-9884-17EB7F35C6AE}" destId="{CE0B97E5-15E2-4878-89C2-73D1059A415D}" srcOrd="3" destOrd="0" parTransId="{77676EA2-49E3-42B9-B0B1-1EC8AEFF6E28}" sibTransId="{9A9E82A1-4B5E-4651-8A94-EBC580E5839C}"/>
    <dgm:cxn modelId="{CF359DFB-C92C-4F14-851D-4FB5156AF14E}" type="presOf" srcId="{FE81ABC7-A544-4FBE-9B9B-DF1B5FE33A93}" destId="{69C628BD-E412-4E96-87B7-98844539E0BD}" srcOrd="0" destOrd="4" presId="urn:microsoft.com/office/officeart/2005/8/layout/vList2"/>
    <dgm:cxn modelId="{96E35C0F-9EAE-422B-ADB4-D92BAC977862}" type="presParOf" srcId="{B6A6C019-C6EF-4AFA-A695-705B2387EE2D}" destId="{6D6EDE6E-7AB2-4287-90B3-7D04315C95A3}" srcOrd="0" destOrd="0" presId="urn:microsoft.com/office/officeart/2005/8/layout/vList2"/>
    <dgm:cxn modelId="{7783EB65-26D5-4D7D-95A7-8096F6E31AFD}" type="presParOf" srcId="{B6A6C019-C6EF-4AFA-A695-705B2387EE2D}" destId="{69C628BD-E412-4E96-87B7-98844539E0BD}" srcOrd="1"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D9DD07AB-CB5E-492C-91D3-AC6D67A13476}" type="doc">
      <dgm:prSet loTypeId="urn:microsoft.com/office/officeart/2005/8/layout/hProcess9" loCatId="process" qsTypeId="urn:microsoft.com/office/officeart/2005/8/quickstyle/3d1" qsCatId="3D" csTypeId="urn:microsoft.com/office/officeart/2005/8/colors/accent1_2" csCatId="accent1"/>
      <dgm:spPr/>
      <dgm:t>
        <a:bodyPr/>
        <a:lstStyle/>
        <a:p>
          <a:endParaRPr lang="hr-HR"/>
        </a:p>
      </dgm:t>
    </dgm:pt>
    <dgm:pt modelId="{ADC78CD2-E0B8-4F2C-89CA-25BCD54047AF}">
      <dgm:prSet/>
      <dgm:spPr/>
      <dgm:t>
        <a:bodyPr/>
        <a:lstStyle/>
        <a:p>
          <a:r>
            <a:rPr lang="hr-HR" dirty="0"/>
            <a:t>Dvostruko financiranje se s obzirom na njegovu važnost može i treba obuhvatiti:</a:t>
          </a:r>
        </a:p>
      </dgm:t>
    </dgm:pt>
    <dgm:pt modelId="{CBB26CE8-2CDA-4895-BA32-2891B4FBACC2}" type="parTrans" cxnId="{A89119D4-97A1-4D05-9A1C-18FF91794A9B}">
      <dgm:prSet/>
      <dgm:spPr/>
      <dgm:t>
        <a:bodyPr/>
        <a:lstStyle/>
        <a:p>
          <a:endParaRPr lang="hr-HR"/>
        </a:p>
      </dgm:t>
    </dgm:pt>
    <dgm:pt modelId="{4E4A9A70-2525-412D-BD33-722BEC35F937}" type="sibTrans" cxnId="{A89119D4-97A1-4D05-9A1C-18FF91794A9B}">
      <dgm:prSet/>
      <dgm:spPr/>
      <dgm:t>
        <a:bodyPr/>
        <a:lstStyle/>
        <a:p>
          <a:endParaRPr lang="hr-HR"/>
        </a:p>
      </dgm:t>
    </dgm:pt>
    <dgm:pt modelId="{8137ABB5-39D0-46C6-941D-85CB4CAE22FE}">
      <dgm:prSet/>
      <dgm:spPr/>
      <dgm:t>
        <a:bodyPr/>
        <a:lstStyle/>
        <a:p>
          <a:r>
            <a:rPr lang="hr-HR"/>
            <a:t>revizijama sustava (uključujući i specifične tematske revizije),  te</a:t>
          </a:r>
        </a:p>
      </dgm:t>
    </dgm:pt>
    <dgm:pt modelId="{E1A0612B-73CE-4BBB-BDB1-F401F3236132}" type="parTrans" cxnId="{63B7D700-21DC-492A-B96B-73B96E59A067}">
      <dgm:prSet/>
      <dgm:spPr/>
      <dgm:t>
        <a:bodyPr/>
        <a:lstStyle/>
        <a:p>
          <a:endParaRPr lang="hr-HR"/>
        </a:p>
      </dgm:t>
    </dgm:pt>
    <dgm:pt modelId="{82DF4B02-943A-4D64-8C58-568AA9B918C1}" type="sibTrans" cxnId="{63B7D700-21DC-492A-B96B-73B96E59A067}">
      <dgm:prSet/>
      <dgm:spPr/>
      <dgm:t>
        <a:bodyPr/>
        <a:lstStyle/>
        <a:p>
          <a:endParaRPr lang="hr-HR"/>
        </a:p>
      </dgm:t>
    </dgm:pt>
    <dgm:pt modelId="{A4D3949D-BAF8-4872-B810-677B33FDC542}">
      <dgm:prSet/>
      <dgm:spPr/>
      <dgm:t>
        <a:bodyPr/>
        <a:lstStyle/>
        <a:p>
          <a:r>
            <a:rPr lang="hr-HR"/>
            <a:t>revizijama operacija.</a:t>
          </a:r>
        </a:p>
      </dgm:t>
    </dgm:pt>
    <dgm:pt modelId="{25E9548E-379A-42CA-80DE-2C110A1363E1}" type="parTrans" cxnId="{C4EF4CAF-7547-4734-B745-34C0DE1CC6E0}">
      <dgm:prSet/>
      <dgm:spPr/>
      <dgm:t>
        <a:bodyPr/>
        <a:lstStyle/>
        <a:p>
          <a:endParaRPr lang="hr-HR"/>
        </a:p>
      </dgm:t>
    </dgm:pt>
    <dgm:pt modelId="{B8A76999-2603-48A3-9DC4-FB3CB2050BB8}" type="sibTrans" cxnId="{C4EF4CAF-7547-4734-B745-34C0DE1CC6E0}">
      <dgm:prSet/>
      <dgm:spPr/>
      <dgm:t>
        <a:bodyPr/>
        <a:lstStyle/>
        <a:p>
          <a:endParaRPr lang="hr-HR"/>
        </a:p>
      </dgm:t>
    </dgm:pt>
    <dgm:pt modelId="{E4C54A9E-DD74-4397-A48A-C8BC40423476}" type="pres">
      <dgm:prSet presAssocID="{D9DD07AB-CB5E-492C-91D3-AC6D67A13476}" presName="CompostProcess" presStyleCnt="0">
        <dgm:presLayoutVars>
          <dgm:dir/>
          <dgm:resizeHandles val="exact"/>
        </dgm:presLayoutVars>
      </dgm:prSet>
      <dgm:spPr/>
    </dgm:pt>
    <dgm:pt modelId="{79884C4D-DA87-4345-9B9C-C5D83AFFF00E}" type="pres">
      <dgm:prSet presAssocID="{D9DD07AB-CB5E-492C-91D3-AC6D67A13476}" presName="arrow" presStyleLbl="bgShp" presStyleIdx="0" presStyleCnt="1"/>
      <dgm:spPr/>
    </dgm:pt>
    <dgm:pt modelId="{AFC8D269-2CEA-4D4B-BDD7-DE4CEC98348D}" type="pres">
      <dgm:prSet presAssocID="{D9DD07AB-CB5E-492C-91D3-AC6D67A13476}" presName="linearProcess" presStyleCnt="0"/>
      <dgm:spPr/>
    </dgm:pt>
    <dgm:pt modelId="{94D55BF8-E53D-42D6-A855-68C493D4CAD6}" type="pres">
      <dgm:prSet presAssocID="{ADC78CD2-E0B8-4F2C-89CA-25BCD54047AF}" presName="textNode" presStyleLbl="node1" presStyleIdx="0" presStyleCnt="1">
        <dgm:presLayoutVars>
          <dgm:bulletEnabled val="1"/>
        </dgm:presLayoutVars>
      </dgm:prSet>
      <dgm:spPr/>
    </dgm:pt>
  </dgm:ptLst>
  <dgm:cxnLst>
    <dgm:cxn modelId="{63B7D700-21DC-492A-B96B-73B96E59A067}" srcId="{ADC78CD2-E0B8-4F2C-89CA-25BCD54047AF}" destId="{8137ABB5-39D0-46C6-941D-85CB4CAE22FE}" srcOrd="0" destOrd="0" parTransId="{E1A0612B-73CE-4BBB-BDB1-F401F3236132}" sibTransId="{82DF4B02-943A-4D64-8C58-568AA9B918C1}"/>
    <dgm:cxn modelId="{2761872E-5F1C-4E51-A990-1B474FA02C87}" type="presOf" srcId="{8137ABB5-39D0-46C6-941D-85CB4CAE22FE}" destId="{94D55BF8-E53D-42D6-A855-68C493D4CAD6}" srcOrd="0" destOrd="1" presId="urn:microsoft.com/office/officeart/2005/8/layout/hProcess9"/>
    <dgm:cxn modelId="{8D4C8334-C0C4-41F2-9E22-35AB86EE34A5}" type="presOf" srcId="{A4D3949D-BAF8-4872-B810-677B33FDC542}" destId="{94D55BF8-E53D-42D6-A855-68C493D4CAD6}" srcOrd="0" destOrd="2" presId="urn:microsoft.com/office/officeart/2005/8/layout/hProcess9"/>
    <dgm:cxn modelId="{7BBA773C-7DBC-4014-A962-DF4EEED7BDA3}" type="presOf" srcId="{ADC78CD2-E0B8-4F2C-89CA-25BCD54047AF}" destId="{94D55BF8-E53D-42D6-A855-68C493D4CAD6}" srcOrd="0" destOrd="0" presId="urn:microsoft.com/office/officeart/2005/8/layout/hProcess9"/>
    <dgm:cxn modelId="{54E6F442-E249-405D-93AB-B9C1A2CB96EC}" type="presOf" srcId="{D9DD07AB-CB5E-492C-91D3-AC6D67A13476}" destId="{E4C54A9E-DD74-4397-A48A-C8BC40423476}" srcOrd="0" destOrd="0" presId="urn:microsoft.com/office/officeart/2005/8/layout/hProcess9"/>
    <dgm:cxn modelId="{C4EF4CAF-7547-4734-B745-34C0DE1CC6E0}" srcId="{ADC78CD2-E0B8-4F2C-89CA-25BCD54047AF}" destId="{A4D3949D-BAF8-4872-B810-677B33FDC542}" srcOrd="1" destOrd="0" parTransId="{25E9548E-379A-42CA-80DE-2C110A1363E1}" sibTransId="{B8A76999-2603-48A3-9DC4-FB3CB2050BB8}"/>
    <dgm:cxn modelId="{A89119D4-97A1-4D05-9A1C-18FF91794A9B}" srcId="{D9DD07AB-CB5E-492C-91D3-AC6D67A13476}" destId="{ADC78CD2-E0B8-4F2C-89CA-25BCD54047AF}" srcOrd="0" destOrd="0" parTransId="{CBB26CE8-2CDA-4895-BA32-2891B4FBACC2}" sibTransId="{4E4A9A70-2525-412D-BD33-722BEC35F937}"/>
    <dgm:cxn modelId="{B84A87A8-DA8D-461E-A314-1587A3741F76}" type="presParOf" srcId="{E4C54A9E-DD74-4397-A48A-C8BC40423476}" destId="{79884C4D-DA87-4345-9B9C-C5D83AFFF00E}" srcOrd="0" destOrd="0" presId="urn:microsoft.com/office/officeart/2005/8/layout/hProcess9"/>
    <dgm:cxn modelId="{EA4CAF25-16E6-4A15-A48D-3DB2757B1B78}" type="presParOf" srcId="{E4C54A9E-DD74-4397-A48A-C8BC40423476}" destId="{AFC8D269-2CEA-4D4B-BDD7-DE4CEC98348D}" srcOrd="1" destOrd="0" presId="urn:microsoft.com/office/officeart/2005/8/layout/hProcess9"/>
    <dgm:cxn modelId="{9EA8910B-E688-4CB8-A0FA-DC9995BB907D}" type="presParOf" srcId="{AFC8D269-2CEA-4D4B-BDD7-DE4CEC98348D}" destId="{94D55BF8-E53D-42D6-A855-68C493D4CAD6}" srcOrd="0" destOrd="0" presId="urn:microsoft.com/office/officeart/2005/8/layout/hProcess9"/>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E74F0C0B-9B3A-4DBA-AEB5-12E9214F690B}" type="doc">
      <dgm:prSet loTypeId="urn:microsoft.com/office/officeart/2005/8/layout/target3" loCatId="relationship" qsTypeId="urn:microsoft.com/office/officeart/2005/8/quickstyle/simple4" qsCatId="simple" csTypeId="urn:microsoft.com/office/officeart/2005/8/colors/accent1_2" csCatId="accent1" phldr="1"/>
      <dgm:spPr/>
      <dgm:t>
        <a:bodyPr/>
        <a:lstStyle/>
        <a:p>
          <a:endParaRPr lang="hr-HR"/>
        </a:p>
      </dgm:t>
    </dgm:pt>
    <dgm:pt modelId="{2EB623AF-A0F6-4D77-8402-18AA99638483}">
      <dgm:prSet custT="1"/>
      <dgm:spPr/>
      <dgm:t>
        <a:bodyPr/>
        <a:lstStyle/>
        <a:p>
          <a:r>
            <a:rPr lang="hr-HR" sz="1400" dirty="0"/>
            <a:t>Dvostruko financiranje jasno je propisano EU regulativom („CPR Uredbom“), te su stoga i jasno određeni kriteriji na temelju kojih se provjerava (ne)postojanje dvostrukog financiranja iz različitih EU fondova/programa/instrumenata.</a:t>
          </a:r>
        </a:p>
      </dgm:t>
    </dgm:pt>
    <dgm:pt modelId="{AA4DA351-02A8-4624-B72B-119F4406807E}" type="parTrans" cxnId="{93D21B30-2FB1-4C6A-BAFB-F379512E408D}">
      <dgm:prSet/>
      <dgm:spPr/>
      <dgm:t>
        <a:bodyPr/>
        <a:lstStyle/>
        <a:p>
          <a:endParaRPr lang="hr-HR" sz="1400"/>
        </a:p>
      </dgm:t>
    </dgm:pt>
    <dgm:pt modelId="{7F60314D-8AD1-49A7-B864-CB8B323957BC}" type="sibTrans" cxnId="{93D21B30-2FB1-4C6A-BAFB-F379512E408D}">
      <dgm:prSet/>
      <dgm:spPr/>
      <dgm:t>
        <a:bodyPr/>
        <a:lstStyle/>
        <a:p>
          <a:endParaRPr lang="hr-HR" sz="1400"/>
        </a:p>
      </dgm:t>
    </dgm:pt>
    <dgm:pt modelId="{8CAA0327-7BE0-4843-B8BD-CFC2FC3538CE}">
      <dgm:prSet custT="1"/>
      <dgm:spPr/>
      <dgm:t>
        <a:bodyPr/>
        <a:lstStyle/>
        <a:p>
          <a:r>
            <a:rPr lang="hr-HR" sz="1400"/>
            <a:t>Dvostruko financiranje nije uređeno (propisano) na nacionalnoj razini, te su stoga pravila vezana uz izbjegavanje dvostrukog financiranja iz nacionalnih javnih izvora (sredstava) u nadležnosti upravljačkog tijela. </a:t>
          </a:r>
        </a:p>
      </dgm:t>
    </dgm:pt>
    <dgm:pt modelId="{CAB5AD9A-9564-4F4E-A79D-5B0CD3F0C569}" type="parTrans" cxnId="{2626C6B5-BBAD-4201-8D57-F200AA29477F}">
      <dgm:prSet/>
      <dgm:spPr/>
      <dgm:t>
        <a:bodyPr/>
        <a:lstStyle/>
        <a:p>
          <a:endParaRPr lang="hr-HR" sz="1400"/>
        </a:p>
      </dgm:t>
    </dgm:pt>
    <dgm:pt modelId="{46CBE1C6-7669-4E05-8890-2AB3BF11293D}" type="sibTrans" cxnId="{2626C6B5-BBAD-4201-8D57-F200AA29477F}">
      <dgm:prSet/>
      <dgm:spPr/>
      <dgm:t>
        <a:bodyPr/>
        <a:lstStyle/>
        <a:p>
          <a:endParaRPr lang="hr-HR" sz="1400"/>
        </a:p>
      </dgm:t>
    </dgm:pt>
    <dgm:pt modelId="{99618C57-E255-48BA-BC08-FF1C6E85FDB7}">
      <dgm:prSet custT="1"/>
      <dgm:spPr/>
      <dgm:t>
        <a:bodyPr/>
        <a:lstStyle/>
        <a:p>
          <a:r>
            <a:rPr lang="hr-HR" sz="1400" dirty="0"/>
            <a:t>Ako pojedino upravljačko tijelo za određeni program/fond nije donijelo pravila vezano uz izbjegavanje dvostrukog financiranja u odnosu na sredstva iz nacionalnih javnih izvora, ili donesena pravila nisu dovoljno jasna, tada revizori kod provođenja provjera i donošenja zaključaka trebaju uzeti u obzir načelo dobrog financijskog upravljanja. </a:t>
          </a:r>
        </a:p>
      </dgm:t>
    </dgm:pt>
    <dgm:pt modelId="{5BB9C0B1-17F7-49CA-B9C6-C65499BAE0EE}" type="parTrans" cxnId="{F1E922C2-A892-4D25-868A-048756025CA6}">
      <dgm:prSet/>
      <dgm:spPr/>
      <dgm:t>
        <a:bodyPr/>
        <a:lstStyle/>
        <a:p>
          <a:endParaRPr lang="hr-HR" sz="1400"/>
        </a:p>
      </dgm:t>
    </dgm:pt>
    <dgm:pt modelId="{119A451F-2C59-408D-943C-CABFCBEF9453}" type="sibTrans" cxnId="{F1E922C2-A892-4D25-868A-048756025CA6}">
      <dgm:prSet/>
      <dgm:spPr/>
      <dgm:t>
        <a:bodyPr/>
        <a:lstStyle/>
        <a:p>
          <a:endParaRPr lang="hr-HR" sz="1400"/>
        </a:p>
      </dgm:t>
    </dgm:pt>
    <dgm:pt modelId="{70D2F7F5-A498-45D5-90FE-9AFECECE310C}">
      <dgm:prSet custT="1"/>
      <dgm:spPr/>
      <dgm:t>
        <a:bodyPr/>
        <a:lstStyle/>
        <a:p>
          <a:r>
            <a:rPr lang="hr-HR" sz="1400"/>
            <a:t>U praktičnom smislu to bi značilo da nije prihvatljivo da se isti trošak (izdatak) financira dva (ili više) puta iz bilo kojeg javnog izvora, odnosno iz EU fondova/programa/instrumenata ili nacionalnog javnog izvora financiranja. </a:t>
          </a:r>
        </a:p>
      </dgm:t>
    </dgm:pt>
    <dgm:pt modelId="{A9D6443E-38CB-458B-AD32-A4D8FF5474B6}" type="parTrans" cxnId="{B7ADE591-2529-4F91-9F45-054595FE92CE}">
      <dgm:prSet/>
      <dgm:spPr/>
      <dgm:t>
        <a:bodyPr/>
        <a:lstStyle/>
        <a:p>
          <a:endParaRPr lang="hr-HR" sz="1400"/>
        </a:p>
      </dgm:t>
    </dgm:pt>
    <dgm:pt modelId="{0E7F1B38-1FDF-45A5-9A17-A12F2182EC30}" type="sibTrans" cxnId="{B7ADE591-2529-4F91-9F45-054595FE92CE}">
      <dgm:prSet/>
      <dgm:spPr/>
      <dgm:t>
        <a:bodyPr/>
        <a:lstStyle/>
        <a:p>
          <a:endParaRPr lang="hr-HR" sz="1400"/>
        </a:p>
      </dgm:t>
    </dgm:pt>
    <dgm:pt modelId="{10709828-C0E2-4EA8-BB1E-FB20EE7D5051}" type="pres">
      <dgm:prSet presAssocID="{E74F0C0B-9B3A-4DBA-AEB5-12E9214F690B}" presName="Name0" presStyleCnt="0">
        <dgm:presLayoutVars>
          <dgm:chMax val="7"/>
          <dgm:dir/>
          <dgm:animLvl val="lvl"/>
          <dgm:resizeHandles val="exact"/>
        </dgm:presLayoutVars>
      </dgm:prSet>
      <dgm:spPr/>
    </dgm:pt>
    <dgm:pt modelId="{558B52B6-1BAF-4AAA-8319-0115B0BDC4BC}" type="pres">
      <dgm:prSet presAssocID="{2EB623AF-A0F6-4D77-8402-18AA99638483}" presName="circle1" presStyleLbl="node1" presStyleIdx="0" presStyleCnt="4"/>
      <dgm:spPr/>
    </dgm:pt>
    <dgm:pt modelId="{FD8EB3B5-FAA6-46B8-BBC3-DFB742F7A9A2}" type="pres">
      <dgm:prSet presAssocID="{2EB623AF-A0F6-4D77-8402-18AA99638483}" presName="space" presStyleCnt="0"/>
      <dgm:spPr/>
    </dgm:pt>
    <dgm:pt modelId="{2B55C1DF-4309-41E1-970C-3FBAC0572ED5}" type="pres">
      <dgm:prSet presAssocID="{2EB623AF-A0F6-4D77-8402-18AA99638483}" presName="rect1" presStyleLbl="alignAcc1" presStyleIdx="0" presStyleCnt="4" custScaleX="120389" custScaleY="111047"/>
      <dgm:spPr/>
    </dgm:pt>
    <dgm:pt modelId="{48394A43-5DB7-4A26-BDC1-32FE274C8F2D}" type="pres">
      <dgm:prSet presAssocID="{8CAA0327-7BE0-4843-B8BD-CFC2FC3538CE}" presName="vertSpace2" presStyleLbl="node1" presStyleIdx="0" presStyleCnt="4"/>
      <dgm:spPr/>
    </dgm:pt>
    <dgm:pt modelId="{4C8908E2-7EDC-4248-9409-5F609B744C66}" type="pres">
      <dgm:prSet presAssocID="{8CAA0327-7BE0-4843-B8BD-CFC2FC3538CE}" presName="circle2" presStyleLbl="node1" presStyleIdx="1" presStyleCnt="4"/>
      <dgm:spPr/>
    </dgm:pt>
    <dgm:pt modelId="{7316EBA3-C434-46A1-8CD0-10A9600D52E6}" type="pres">
      <dgm:prSet presAssocID="{8CAA0327-7BE0-4843-B8BD-CFC2FC3538CE}" presName="rect2" presStyleLbl="alignAcc1" presStyleIdx="1" presStyleCnt="4"/>
      <dgm:spPr/>
    </dgm:pt>
    <dgm:pt modelId="{1CFC38EC-974E-45C6-8000-DD7ED375C531}" type="pres">
      <dgm:prSet presAssocID="{99618C57-E255-48BA-BC08-FF1C6E85FDB7}" presName="vertSpace3" presStyleLbl="node1" presStyleIdx="1" presStyleCnt="4"/>
      <dgm:spPr/>
    </dgm:pt>
    <dgm:pt modelId="{5162415B-CE17-4A41-B67B-D7A0081551ED}" type="pres">
      <dgm:prSet presAssocID="{99618C57-E255-48BA-BC08-FF1C6E85FDB7}" presName="circle3" presStyleLbl="node1" presStyleIdx="2" presStyleCnt="4"/>
      <dgm:spPr/>
    </dgm:pt>
    <dgm:pt modelId="{07297D79-256A-465E-83A9-0E0C7F8EE89D}" type="pres">
      <dgm:prSet presAssocID="{99618C57-E255-48BA-BC08-FF1C6E85FDB7}" presName="rect3" presStyleLbl="alignAcc1" presStyleIdx="2" presStyleCnt="4"/>
      <dgm:spPr/>
    </dgm:pt>
    <dgm:pt modelId="{F57997C8-77B6-4B84-9833-AD266CA48024}" type="pres">
      <dgm:prSet presAssocID="{70D2F7F5-A498-45D5-90FE-9AFECECE310C}" presName="vertSpace4" presStyleLbl="node1" presStyleIdx="2" presStyleCnt="4"/>
      <dgm:spPr/>
    </dgm:pt>
    <dgm:pt modelId="{83D9E056-5CB0-4BE1-BCD9-A058EF46D37A}" type="pres">
      <dgm:prSet presAssocID="{70D2F7F5-A498-45D5-90FE-9AFECECE310C}" presName="circle4" presStyleLbl="node1" presStyleIdx="3" presStyleCnt="4"/>
      <dgm:spPr/>
    </dgm:pt>
    <dgm:pt modelId="{2833C0AA-42E4-408A-8875-F0544BF3C1D5}" type="pres">
      <dgm:prSet presAssocID="{70D2F7F5-A498-45D5-90FE-9AFECECE310C}" presName="rect4" presStyleLbl="alignAcc1" presStyleIdx="3" presStyleCnt="4"/>
      <dgm:spPr/>
    </dgm:pt>
    <dgm:pt modelId="{43C96EEE-F3DD-423E-85B8-7EC7486BB80B}" type="pres">
      <dgm:prSet presAssocID="{2EB623AF-A0F6-4D77-8402-18AA99638483}" presName="rect1ParTxNoCh" presStyleLbl="alignAcc1" presStyleIdx="3" presStyleCnt="4">
        <dgm:presLayoutVars>
          <dgm:chMax val="1"/>
          <dgm:bulletEnabled val="1"/>
        </dgm:presLayoutVars>
      </dgm:prSet>
      <dgm:spPr/>
    </dgm:pt>
    <dgm:pt modelId="{F022AB0B-AFE2-4502-AA5B-79AEE5AF72C5}" type="pres">
      <dgm:prSet presAssocID="{8CAA0327-7BE0-4843-B8BD-CFC2FC3538CE}" presName="rect2ParTxNoCh" presStyleLbl="alignAcc1" presStyleIdx="3" presStyleCnt="4">
        <dgm:presLayoutVars>
          <dgm:chMax val="1"/>
          <dgm:bulletEnabled val="1"/>
        </dgm:presLayoutVars>
      </dgm:prSet>
      <dgm:spPr/>
    </dgm:pt>
    <dgm:pt modelId="{58C72B4F-0B6A-4BF5-B06F-482B520A38E6}" type="pres">
      <dgm:prSet presAssocID="{99618C57-E255-48BA-BC08-FF1C6E85FDB7}" presName="rect3ParTxNoCh" presStyleLbl="alignAcc1" presStyleIdx="3" presStyleCnt="4">
        <dgm:presLayoutVars>
          <dgm:chMax val="1"/>
          <dgm:bulletEnabled val="1"/>
        </dgm:presLayoutVars>
      </dgm:prSet>
      <dgm:spPr/>
    </dgm:pt>
    <dgm:pt modelId="{3FC9AFE5-EA83-4D20-80B8-63C2366D4CB6}" type="pres">
      <dgm:prSet presAssocID="{70D2F7F5-A498-45D5-90FE-9AFECECE310C}" presName="rect4ParTxNoCh" presStyleLbl="alignAcc1" presStyleIdx="3" presStyleCnt="4">
        <dgm:presLayoutVars>
          <dgm:chMax val="1"/>
          <dgm:bulletEnabled val="1"/>
        </dgm:presLayoutVars>
      </dgm:prSet>
      <dgm:spPr/>
    </dgm:pt>
  </dgm:ptLst>
  <dgm:cxnLst>
    <dgm:cxn modelId="{93D21B30-2FB1-4C6A-BAFB-F379512E408D}" srcId="{E74F0C0B-9B3A-4DBA-AEB5-12E9214F690B}" destId="{2EB623AF-A0F6-4D77-8402-18AA99638483}" srcOrd="0" destOrd="0" parTransId="{AA4DA351-02A8-4624-B72B-119F4406807E}" sibTransId="{7F60314D-8AD1-49A7-B864-CB8B323957BC}"/>
    <dgm:cxn modelId="{7FFFE83C-A1D5-4092-B3B6-36F1526F2B9A}" type="presOf" srcId="{2EB623AF-A0F6-4D77-8402-18AA99638483}" destId="{43C96EEE-F3DD-423E-85B8-7EC7486BB80B}" srcOrd="1" destOrd="0" presId="urn:microsoft.com/office/officeart/2005/8/layout/target3"/>
    <dgm:cxn modelId="{7BF3CA64-1D89-49F4-A971-4C07579C9D96}" type="presOf" srcId="{70D2F7F5-A498-45D5-90FE-9AFECECE310C}" destId="{3FC9AFE5-EA83-4D20-80B8-63C2366D4CB6}" srcOrd="1" destOrd="0" presId="urn:microsoft.com/office/officeart/2005/8/layout/target3"/>
    <dgm:cxn modelId="{4D08F444-6931-494D-B87A-190DF72122A9}" type="presOf" srcId="{70D2F7F5-A498-45D5-90FE-9AFECECE310C}" destId="{2833C0AA-42E4-408A-8875-F0544BF3C1D5}" srcOrd="0" destOrd="0" presId="urn:microsoft.com/office/officeart/2005/8/layout/target3"/>
    <dgm:cxn modelId="{6EA1A266-ED4F-48F1-BB96-9468FA55534E}" type="presOf" srcId="{2EB623AF-A0F6-4D77-8402-18AA99638483}" destId="{2B55C1DF-4309-41E1-970C-3FBAC0572ED5}" srcOrd="0" destOrd="0" presId="urn:microsoft.com/office/officeart/2005/8/layout/target3"/>
    <dgm:cxn modelId="{B7ADE591-2529-4F91-9F45-054595FE92CE}" srcId="{E74F0C0B-9B3A-4DBA-AEB5-12E9214F690B}" destId="{70D2F7F5-A498-45D5-90FE-9AFECECE310C}" srcOrd="3" destOrd="0" parTransId="{A9D6443E-38CB-458B-AD32-A4D8FF5474B6}" sibTransId="{0E7F1B38-1FDF-45A5-9A17-A12F2182EC30}"/>
    <dgm:cxn modelId="{C1C1F0A8-F67A-49C7-96A8-B7CBFF29DAD7}" type="presOf" srcId="{99618C57-E255-48BA-BC08-FF1C6E85FDB7}" destId="{07297D79-256A-465E-83A9-0E0C7F8EE89D}" srcOrd="0" destOrd="0" presId="urn:microsoft.com/office/officeart/2005/8/layout/target3"/>
    <dgm:cxn modelId="{2626C6B5-BBAD-4201-8D57-F200AA29477F}" srcId="{E74F0C0B-9B3A-4DBA-AEB5-12E9214F690B}" destId="{8CAA0327-7BE0-4843-B8BD-CFC2FC3538CE}" srcOrd="1" destOrd="0" parTransId="{CAB5AD9A-9564-4F4E-A79D-5B0CD3F0C569}" sibTransId="{46CBE1C6-7669-4E05-8890-2AB3BF11293D}"/>
    <dgm:cxn modelId="{8616E8BC-DA9F-4F0E-B7DE-1EA7F2BE995D}" type="presOf" srcId="{8CAA0327-7BE0-4843-B8BD-CFC2FC3538CE}" destId="{7316EBA3-C434-46A1-8CD0-10A9600D52E6}" srcOrd="0" destOrd="0" presId="urn:microsoft.com/office/officeart/2005/8/layout/target3"/>
    <dgm:cxn modelId="{F1E922C2-A892-4D25-868A-048756025CA6}" srcId="{E74F0C0B-9B3A-4DBA-AEB5-12E9214F690B}" destId="{99618C57-E255-48BA-BC08-FF1C6E85FDB7}" srcOrd="2" destOrd="0" parTransId="{5BB9C0B1-17F7-49CA-B9C6-C65499BAE0EE}" sibTransId="{119A451F-2C59-408D-943C-CABFCBEF9453}"/>
    <dgm:cxn modelId="{55EC25C4-FA05-4F82-B8B5-A5C8E83C2BCC}" type="presOf" srcId="{E74F0C0B-9B3A-4DBA-AEB5-12E9214F690B}" destId="{10709828-C0E2-4EA8-BB1E-FB20EE7D5051}" srcOrd="0" destOrd="0" presId="urn:microsoft.com/office/officeart/2005/8/layout/target3"/>
    <dgm:cxn modelId="{656CF4E7-D634-4FFC-ACE1-5CBEB8DE8997}" type="presOf" srcId="{99618C57-E255-48BA-BC08-FF1C6E85FDB7}" destId="{58C72B4F-0B6A-4BF5-B06F-482B520A38E6}" srcOrd="1" destOrd="0" presId="urn:microsoft.com/office/officeart/2005/8/layout/target3"/>
    <dgm:cxn modelId="{0AC77EEB-2762-4BFF-8C05-02313B7A8BE7}" type="presOf" srcId="{8CAA0327-7BE0-4843-B8BD-CFC2FC3538CE}" destId="{F022AB0B-AFE2-4502-AA5B-79AEE5AF72C5}" srcOrd="1" destOrd="0" presId="urn:microsoft.com/office/officeart/2005/8/layout/target3"/>
    <dgm:cxn modelId="{76CFA6BE-0415-4D15-927A-89E75FF48E1F}" type="presParOf" srcId="{10709828-C0E2-4EA8-BB1E-FB20EE7D5051}" destId="{558B52B6-1BAF-4AAA-8319-0115B0BDC4BC}" srcOrd="0" destOrd="0" presId="urn:microsoft.com/office/officeart/2005/8/layout/target3"/>
    <dgm:cxn modelId="{0166B754-0807-43C1-B9F5-4EDA63893532}" type="presParOf" srcId="{10709828-C0E2-4EA8-BB1E-FB20EE7D5051}" destId="{FD8EB3B5-FAA6-46B8-BBC3-DFB742F7A9A2}" srcOrd="1" destOrd="0" presId="urn:microsoft.com/office/officeart/2005/8/layout/target3"/>
    <dgm:cxn modelId="{4B4573B8-48A9-4D2D-988B-77802CC3C74D}" type="presParOf" srcId="{10709828-C0E2-4EA8-BB1E-FB20EE7D5051}" destId="{2B55C1DF-4309-41E1-970C-3FBAC0572ED5}" srcOrd="2" destOrd="0" presId="urn:microsoft.com/office/officeart/2005/8/layout/target3"/>
    <dgm:cxn modelId="{C6495CDB-1791-47A0-8734-3C3EF0899FF7}" type="presParOf" srcId="{10709828-C0E2-4EA8-BB1E-FB20EE7D5051}" destId="{48394A43-5DB7-4A26-BDC1-32FE274C8F2D}" srcOrd="3" destOrd="0" presId="urn:microsoft.com/office/officeart/2005/8/layout/target3"/>
    <dgm:cxn modelId="{7919848B-CB30-454D-B3AB-ED0F99C2B2DF}" type="presParOf" srcId="{10709828-C0E2-4EA8-BB1E-FB20EE7D5051}" destId="{4C8908E2-7EDC-4248-9409-5F609B744C66}" srcOrd="4" destOrd="0" presId="urn:microsoft.com/office/officeart/2005/8/layout/target3"/>
    <dgm:cxn modelId="{BE674BA4-6FC6-4D52-A103-984FFB498390}" type="presParOf" srcId="{10709828-C0E2-4EA8-BB1E-FB20EE7D5051}" destId="{7316EBA3-C434-46A1-8CD0-10A9600D52E6}" srcOrd="5" destOrd="0" presId="urn:microsoft.com/office/officeart/2005/8/layout/target3"/>
    <dgm:cxn modelId="{3EFF489A-F1FB-451A-B495-6FC2499EBA28}" type="presParOf" srcId="{10709828-C0E2-4EA8-BB1E-FB20EE7D5051}" destId="{1CFC38EC-974E-45C6-8000-DD7ED375C531}" srcOrd="6" destOrd="0" presId="urn:microsoft.com/office/officeart/2005/8/layout/target3"/>
    <dgm:cxn modelId="{12D47336-1B57-43FC-81AA-031F2367B564}" type="presParOf" srcId="{10709828-C0E2-4EA8-BB1E-FB20EE7D5051}" destId="{5162415B-CE17-4A41-B67B-D7A0081551ED}" srcOrd="7" destOrd="0" presId="urn:microsoft.com/office/officeart/2005/8/layout/target3"/>
    <dgm:cxn modelId="{2839D124-5AC8-4B44-8B8A-3FEA6501D36E}" type="presParOf" srcId="{10709828-C0E2-4EA8-BB1E-FB20EE7D5051}" destId="{07297D79-256A-465E-83A9-0E0C7F8EE89D}" srcOrd="8" destOrd="0" presId="urn:microsoft.com/office/officeart/2005/8/layout/target3"/>
    <dgm:cxn modelId="{EA61C4ED-36C3-4B76-9527-933545BB0C79}" type="presParOf" srcId="{10709828-C0E2-4EA8-BB1E-FB20EE7D5051}" destId="{F57997C8-77B6-4B84-9833-AD266CA48024}" srcOrd="9" destOrd="0" presId="urn:microsoft.com/office/officeart/2005/8/layout/target3"/>
    <dgm:cxn modelId="{935DD46F-5A5A-40CB-BC55-EA437017B61C}" type="presParOf" srcId="{10709828-C0E2-4EA8-BB1E-FB20EE7D5051}" destId="{83D9E056-5CB0-4BE1-BCD9-A058EF46D37A}" srcOrd="10" destOrd="0" presId="urn:microsoft.com/office/officeart/2005/8/layout/target3"/>
    <dgm:cxn modelId="{1A80B53B-6F6B-4FF0-B817-F95698C07E03}" type="presParOf" srcId="{10709828-C0E2-4EA8-BB1E-FB20EE7D5051}" destId="{2833C0AA-42E4-408A-8875-F0544BF3C1D5}" srcOrd="11" destOrd="0" presId="urn:microsoft.com/office/officeart/2005/8/layout/target3"/>
    <dgm:cxn modelId="{4FB5F09C-D4A1-4CE5-8215-AE0654578029}" type="presParOf" srcId="{10709828-C0E2-4EA8-BB1E-FB20EE7D5051}" destId="{43C96EEE-F3DD-423E-85B8-7EC7486BB80B}" srcOrd="12" destOrd="0" presId="urn:microsoft.com/office/officeart/2005/8/layout/target3"/>
    <dgm:cxn modelId="{BF85AF13-5956-4597-8D91-53FA3CDBC9EE}" type="presParOf" srcId="{10709828-C0E2-4EA8-BB1E-FB20EE7D5051}" destId="{F022AB0B-AFE2-4502-AA5B-79AEE5AF72C5}" srcOrd="13" destOrd="0" presId="urn:microsoft.com/office/officeart/2005/8/layout/target3"/>
    <dgm:cxn modelId="{3E953448-1C81-4010-BB4D-CCE4FB42D761}" type="presParOf" srcId="{10709828-C0E2-4EA8-BB1E-FB20EE7D5051}" destId="{58C72B4F-0B6A-4BF5-B06F-482B520A38E6}" srcOrd="14" destOrd="0" presId="urn:microsoft.com/office/officeart/2005/8/layout/target3"/>
    <dgm:cxn modelId="{B86F4694-6AC0-4E47-A643-F2B75C596DAE}" type="presParOf" srcId="{10709828-C0E2-4EA8-BB1E-FB20EE7D5051}" destId="{3FC9AFE5-EA83-4D20-80B8-63C2366D4CB6}" srcOrd="15" destOrd="0" presId="urn:microsoft.com/office/officeart/2005/8/layout/target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D064CB6D-1C30-46DB-BF6D-A1F261861444}" type="doc">
      <dgm:prSet loTypeId="urn:microsoft.com/office/officeart/2005/8/layout/pyramid2" loCatId="list" qsTypeId="urn:microsoft.com/office/officeart/2005/8/quickstyle/simple4" qsCatId="simple" csTypeId="urn:microsoft.com/office/officeart/2005/8/colors/accent1_2" csCatId="accent1"/>
      <dgm:spPr/>
      <dgm:t>
        <a:bodyPr/>
        <a:lstStyle/>
        <a:p>
          <a:endParaRPr lang="hr-HR"/>
        </a:p>
      </dgm:t>
    </dgm:pt>
    <dgm:pt modelId="{FA52BDB8-7075-45B3-A2FC-81878D2273CD}">
      <dgm:prSet custT="1"/>
      <dgm:spPr/>
      <dgm:t>
        <a:bodyPr/>
        <a:lstStyle/>
        <a:p>
          <a:r>
            <a:rPr lang="hr-HR" sz="1800"/>
            <a:t>Revizor može u radnim papirima izraziti svoj zaključak da nakon provjera provedenih na temelju raspoloživih informacija i dokumentacije nema indicija (dokaza) kako bi zaključio da je isti trošak/aktivnost/projekt/operacija dva puta financiran iz više različitih javnih izvora (EU ili nacionalnih).</a:t>
          </a:r>
        </a:p>
      </dgm:t>
    </dgm:pt>
    <dgm:pt modelId="{5D6516C8-CE6C-470D-AFE9-44004424CB50}" type="parTrans" cxnId="{5D752D1C-F0BF-49D4-AA4C-71A3073F95B3}">
      <dgm:prSet/>
      <dgm:spPr/>
      <dgm:t>
        <a:bodyPr/>
        <a:lstStyle/>
        <a:p>
          <a:endParaRPr lang="hr-HR"/>
        </a:p>
      </dgm:t>
    </dgm:pt>
    <dgm:pt modelId="{5AF72EFD-5086-4C9A-AB83-46E78CEE6DA0}" type="sibTrans" cxnId="{5D752D1C-F0BF-49D4-AA4C-71A3073F95B3}">
      <dgm:prSet/>
      <dgm:spPr/>
      <dgm:t>
        <a:bodyPr/>
        <a:lstStyle/>
        <a:p>
          <a:endParaRPr lang="hr-HR"/>
        </a:p>
      </dgm:t>
    </dgm:pt>
    <dgm:pt modelId="{64D11692-A697-4AFA-98A1-1BBAE34A32D3}" type="pres">
      <dgm:prSet presAssocID="{D064CB6D-1C30-46DB-BF6D-A1F261861444}" presName="compositeShape" presStyleCnt="0">
        <dgm:presLayoutVars>
          <dgm:dir/>
          <dgm:resizeHandles/>
        </dgm:presLayoutVars>
      </dgm:prSet>
      <dgm:spPr/>
    </dgm:pt>
    <dgm:pt modelId="{9A51D162-76AE-437C-92A0-498C169B7070}" type="pres">
      <dgm:prSet presAssocID="{D064CB6D-1C30-46DB-BF6D-A1F261861444}" presName="pyramid" presStyleLbl="node1" presStyleIdx="0" presStyleCnt="1"/>
      <dgm:spPr/>
    </dgm:pt>
    <dgm:pt modelId="{CDD19206-5A9A-4E71-AF5F-43A7F9EAA9A3}" type="pres">
      <dgm:prSet presAssocID="{D064CB6D-1C30-46DB-BF6D-A1F261861444}" presName="theList" presStyleCnt="0"/>
      <dgm:spPr/>
    </dgm:pt>
    <dgm:pt modelId="{78475300-D897-405C-B938-E772A9BDCDF5}" type="pres">
      <dgm:prSet presAssocID="{FA52BDB8-7075-45B3-A2FC-81878D2273CD}" presName="aNode" presStyleLbl="fgAcc1" presStyleIdx="0" presStyleCnt="1">
        <dgm:presLayoutVars>
          <dgm:bulletEnabled val="1"/>
        </dgm:presLayoutVars>
      </dgm:prSet>
      <dgm:spPr/>
    </dgm:pt>
    <dgm:pt modelId="{65CBA839-4781-4BAA-ADA7-8B1DD6DD9A17}" type="pres">
      <dgm:prSet presAssocID="{FA52BDB8-7075-45B3-A2FC-81878D2273CD}" presName="aSpace" presStyleCnt="0"/>
      <dgm:spPr/>
    </dgm:pt>
  </dgm:ptLst>
  <dgm:cxnLst>
    <dgm:cxn modelId="{5D752D1C-F0BF-49D4-AA4C-71A3073F95B3}" srcId="{D064CB6D-1C30-46DB-BF6D-A1F261861444}" destId="{FA52BDB8-7075-45B3-A2FC-81878D2273CD}" srcOrd="0" destOrd="0" parTransId="{5D6516C8-CE6C-470D-AFE9-44004424CB50}" sibTransId="{5AF72EFD-5086-4C9A-AB83-46E78CEE6DA0}"/>
    <dgm:cxn modelId="{5875E18B-907E-4F37-B9F6-B6D3C18675CD}" type="presOf" srcId="{D064CB6D-1C30-46DB-BF6D-A1F261861444}" destId="{64D11692-A697-4AFA-98A1-1BBAE34A32D3}" srcOrd="0" destOrd="0" presId="urn:microsoft.com/office/officeart/2005/8/layout/pyramid2"/>
    <dgm:cxn modelId="{90A773D8-18ED-4410-AEAF-E6E0A845424A}" type="presOf" srcId="{FA52BDB8-7075-45B3-A2FC-81878D2273CD}" destId="{78475300-D897-405C-B938-E772A9BDCDF5}" srcOrd="0" destOrd="0" presId="urn:microsoft.com/office/officeart/2005/8/layout/pyramid2"/>
    <dgm:cxn modelId="{E584E91A-B6E0-4194-B755-72D73A42B289}" type="presParOf" srcId="{64D11692-A697-4AFA-98A1-1BBAE34A32D3}" destId="{9A51D162-76AE-437C-92A0-498C169B7070}" srcOrd="0" destOrd="0" presId="urn:microsoft.com/office/officeart/2005/8/layout/pyramid2"/>
    <dgm:cxn modelId="{E17890FC-1D5D-4F29-BDC2-62A237121505}" type="presParOf" srcId="{64D11692-A697-4AFA-98A1-1BBAE34A32D3}" destId="{CDD19206-5A9A-4E71-AF5F-43A7F9EAA9A3}" srcOrd="1" destOrd="0" presId="urn:microsoft.com/office/officeart/2005/8/layout/pyramid2"/>
    <dgm:cxn modelId="{533A3AC6-C346-4676-BC51-084F522C91B8}" type="presParOf" srcId="{CDD19206-5A9A-4E71-AF5F-43A7F9EAA9A3}" destId="{78475300-D897-405C-B938-E772A9BDCDF5}" srcOrd="0" destOrd="0" presId="urn:microsoft.com/office/officeart/2005/8/layout/pyramid2"/>
    <dgm:cxn modelId="{432BFFE2-6363-490A-A241-9F76D694850D}" type="presParOf" srcId="{CDD19206-5A9A-4E71-AF5F-43A7F9EAA9A3}" destId="{65CBA839-4781-4BAA-ADA7-8B1DD6DD9A17}" srcOrd="1" destOrd="0" presId="urn:microsoft.com/office/officeart/2005/8/layout/pyramid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C62D8278-940A-4550-A403-C265C622ACBA}" type="doc">
      <dgm:prSet loTypeId="urn:microsoft.com/office/officeart/2005/8/layout/hierarchy4" loCatId="relationship" qsTypeId="urn:microsoft.com/office/officeart/2005/8/quickstyle/simple4" qsCatId="simple" csTypeId="urn:microsoft.com/office/officeart/2005/8/colors/accent1_2" csCatId="accent1" phldr="1"/>
      <dgm:spPr/>
      <dgm:t>
        <a:bodyPr/>
        <a:lstStyle/>
        <a:p>
          <a:endParaRPr lang="hr-HR"/>
        </a:p>
      </dgm:t>
    </dgm:pt>
    <dgm:pt modelId="{6360D959-ED91-4B87-AE4E-CEB2926DF5E3}">
      <dgm:prSet custT="1"/>
      <dgm:spPr/>
      <dgm:t>
        <a:bodyPr/>
        <a:lstStyle/>
        <a:p>
          <a:r>
            <a:rPr lang="hr-HR" sz="1800" dirty="0"/>
            <a:t>Svaka država članica odgovorna je za uspostavu i učinkovito funkcioniranje sustava upravljanja i kontrola koji trebaju pružiti razumno jamstvo vezano uz sprječavanje, otkrivanje i ispravljanje dvostrukog financiranja, koje se treba temeljiti na:</a:t>
          </a:r>
        </a:p>
      </dgm:t>
    </dgm:pt>
    <dgm:pt modelId="{A7281ED1-75DD-4E42-9B7B-7A407E52E968}" type="parTrans" cxnId="{C27C55EE-F6A4-4F23-93E7-495EBE9F7997}">
      <dgm:prSet/>
      <dgm:spPr/>
      <dgm:t>
        <a:bodyPr/>
        <a:lstStyle/>
        <a:p>
          <a:endParaRPr lang="hr-HR" sz="1800"/>
        </a:p>
      </dgm:t>
    </dgm:pt>
    <dgm:pt modelId="{F72EEF84-62A6-4A27-B0AD-88EA52B1BA3A}" type="sibTrans" cxnId="{C27C55EE-F6A4-4F23-93E7-495EBE9F7997}">
      <dgm:prSet/>
      <dgm:spPr/>
      <dgm:t>
        <a:bodyPr/>
        <a:lstStyle/>
        <a:p>
          <a:endParaRPr lang="hr-HR" sz="1800"/>
        </a:p>
      </dgm:t>
    </dgm:pt>
    <dgm:pt modelId="{E2FBCD14-6E85-4AB5-8B43-5F29F05E4820}">
      <dgm:prSet custT="1"/>
      <dgm:spPr/>
      <dgm:t>
        <a:bodyPr/>
        <a:lstStyle/>
        <a:p>
          <a:r>
            <a:rPr lang="hr-HR" sz="1800"/>
            <a:t>(i)	preventivnim mjerama – koje provode tijela u sustavima upravljanja i kontrola, te</a:t>
          </a:r>
        </a:p>
      </dgm:t>
    </dgm:pt>
    <dgm:pt modelId="{F55259AD-9ADE-47C9-811E-5722D82D22A9}" type="parTrans" cxnId="{D8FB53E5-7660-461C-8AD9-DA25262C2691}">
      <dgm:prSet/>
      <dgm:spPr/>
      <dgm:t>
        <a:bodyPr/>
        <a:lstStyle/>
        <a:p>
          <a:endParaRPr lang="hr-HR" sz="1800"/>
        </a:p>
      </dgm:t>
    </dgm:pt>
    <dgm:pt modelId="{5E23EDF1-4CC7-4765-84FF-70D412E9DCFC}" type="sibTrans" cxnId="{D8FB53E5-7660-461C-8AD9-DA25262C2691}">
      <dgm:prSet/>
      <dgm:spPr/>
      <dgm:t>
        <a:bodyPr/>
        <a:lstStyle/>
        <a:p>
          <a:endParaRPr lang="hr-HR" sz="1800"/>
        </a:p>
      </dgm:t>
    </dgm:pt>
    <dgm:pt modelId="{0CF6B214-41D6-4342-9DF0-664322DB7818}">
      <dgm:prSet custT="1"/>
      <dgm:spPr/>
      <dgm:t>
        <a:bodyPr/>
        <a:lstStyle/>
        <a:p>
          <a:r>
            <a:rPr lang="hr-HR" sz="1800"/>
            <a:t>(ii)	naknadnim provjerama – koje provode kako relevantna tijela u sustavima upravljanja i kontrola, tako i Agencija kao tijelo za reviziju.</a:t>
          </a:r>
        </a:p>
      </dgm:t>
    </dgm:pt>
    <dgm:pt modelId="{BA0070B5-CA03-46FC-B5EB-2592F4718B4E}" type="parTrans" cxnId="{87065CC8-80A2-42D7-9F68-3CB50C9E0638}">
      <dgm:prSet/>
      <dgm:spPr/>
      <dgm:t>
        <a:bodyPr/>
        <a:lstStyle/>
        <a:p>
          <a:endParaRPr lang="hr-HR" sz="1800"/>
        </a:p>
      </dgm:t>
    </dgm:pt>
    <dgm:pt modelId="{422CF289-D208-4D94-A7E8-0A5B24E4C548}" type="sibTrans" cxnId="{87065CC8-80A2-42D7-9F68-3CB50C9E0638}">
      <dgm:prSet/>
      <dgm:spPr/>
      <dgm:t>
        <a:bodyPr/>
        <a:lstStyle/>
        <a:p>
          <a:endParaRPr lang="hr-HR" sz="1800"/>
        </a:p>
      </dgm:t>
    </dgm:pt>
    <dgm:pt modelId="{30409687-692F-4B45-9E87-0095A1C89DE1}" type="pres">
      <dgm:prSet presAssocID="{C62D8278-940A-4550-A403-C265C622ACBA}" presName="Name0" presStyleCnt="0">
        <dgm:presLayoutVars>
          <dgm:chPref val="1"/>
          <dgm:dir/>
          <dgm:animOne val="branch"/>
          <dgm:animLvl val="lvl"/>
          <dgm:resizeHandles/>
        </dgm:presLayoutVars>
      </dgm:prSet>
      <dgm:spPr/>
    </dgm:pt>
    <dgm:pt modelId="{39BE9274-341F-4D55-9700-015B84D2CFC8}" type="pres">
      <dgm:prSet presAssocID="{6360D959-ED91-4B87-AE4E-CEB2926DF5E3}" presName="vertOne" presStyleCnt="0"/>
      <dgm:spPr/>
    </dgm:pt>
    <dgm:pt modelId="{E9308CB9-5866-46EC-AFAE-685ADBF17565}" type="pres">
      <dgm:prSet presAssocID="{6360D959-ED91-4B87-AE4E-CEB2926DF5E3}" presName="txOne" presStyleLbl="node0" presStyleIdx="0" presStyleCnt="3">
        <dgm:presLayoutVars>
          <dgm:chPref val="3"/>
        </dgm:presLayoutVars>
      </dgm:prSet>
      <dgm:spPr/>
    </dgm:pt>
    <dgm:pt modelId="{16BD3284-1239-4FF9-8694-8EDFE650704D}" type="pres">
      <dgm:prSet presAssocID="{6360D959-ED91-4B87-AE4E-CEB2926DF5E3}" presName="horzOne" presStyleCnt="0"/>
      <dgm:spPr/>
    </dgm:pt>
    <dgm:pt modelId="{B8F1D5C8-42C3-4CE5-AECF-366FFC4E4743}" type="pres">
      <dgm:prSet presAssocID="{F72EEF84-62A6-4A27-B0AD-88EA52B1BA3A}" presName="sibSpaceOne" presStyleCnt="0"/>
      <dgm:spPr/>
    </dgm:pt>
    <dgm:pt modelId="{FBED6BAD-6220-4E3D-8A8E-294D1BC7EAE8}" type="pres">
      <dgm:prSet presAssocID="{E2FBCD14-6E85-4AB5-8B43-5F29F05E4820}" presName="vertOne" presStyleCnt="0"/>
      <dgm:spPr/>
    </dgm:pt>
    <dgm:pt modelId="{39994006-E566-467A-A16F-C55F6B245BA8}" type="pres">
      <dgm:prSet presAssocID="{E2FBCD14-6E85-4AB5-8B43-5F29F05E4820}" presName="txOne" presStyleLbl="node0" presStyleIdx="1" presStyleCnt="3">
        <dgm:presLayoutVars>
          <dgm:chPref val="3"/>
        </dgm:presLayoutVars>
      </dgm:prSet>
      <dgm:spPr/>
    </dgm:pt>
    <dgm:pt modelId="{1C1CDB91-A770-45F2-A6ED-2E1D4BBCE0A1}" type="pres">
      <dgm:prSet presAssocID="{E2FBCD14-6E85-4AB5-8B43-5F29F05E4820}" presName="horzOne" presStyleCnt="0"/>
      <dgm:spPr/>
    </dgm:pt>
    <dgm:pt modelId="{C8C8FC5E-9801-409D-966B-108A40045602}" type="pres">
      <dgm:prSet presAssocID="{5E23EDF1-4CC7-4765-84FF-70D412E9DCFC}" presName="sibSpaceOne" presStyleCnt="0"/>
      <dgm:spPr/>
    </dgm:pt>
    <dgm:pt modelId="{C2B81EDB-BFD2-4D2C-BC79-4C21321BF76A}" type="pres">
      <dgm:prSet presAssocID="{0CF6B214-41D6-4342-9DF0-664322DB7818}" presName="vertOne" presStyleCnt="0"/>
      <dgm:spPr/>
    </dgm:pt>
    <dgm:pt modelId="{02BA19AA-A8DD-4714-8AC1-FB9FDB2FBFC0}" type="pres">
      <dgm:prSet presAssocID="{0CF6B214-41D6-4342-9DF0-664322DB7818}" presName="txOne" presStyleLbl="node0" presStyleIdx="2" presStyleCnt="3">
        <dgm:presLayoutVars>
          <dgm:chPref val="3"/>
        </dgm:presLayoutVars>
      </dgm:prSet>
      <dgm:spPr/>
    </dgm:pt>
    <dgm:pt modelId="{718528B3-96B0-4BC6-9811-7D49A2A4BC17}" type="pres">
      <dgm:prSet presAssocID="{0CF6B214-41D6-4342-9DF0-664322DB7818}" presName="horzOne" presStyleCnt="0"/>
      <dgm:spPr/>
    </dgm:pt>
  </dgm:ptLst>
  <dgm:cxnLst>
    <dgm:cxn modelId="{F7F06A6D-460C-435A-A941-C71FDBF4C981}" type="presOf" srcId="{6360D959-ED91-4B87-AE4E-CEB2926DF5E3}" destId="{E9308CB9-5866-46EC-AFAE-685ADBF17565}" srcOrd="0" destOrd="0" presId="urn:microsoft.com/office/officeart/2005/8/layout/hierarchy4"/>
    <dgm:cxn modelId="{834CB453-35C1-4BEF-9AEE-E68EA51ADC3D}" type="presOf" srcId="{C62D8278-940A-4550-A403-C265C622ACBA}" destId="{30409687-692F-4B45-9E87-0095A1C89DE1}" srcOrd="0" destOrd="0" presId="urn:microsoft.com/office/officeart/2005/8/layout/hierarchy4"/>
    <dgm:cxn modelId="{87065CC8-80A2-42D7-9F68-3CB50C9E0638}" srcId="{C62D8278-940A-4550-A403-C265C622ACBA}" destId="{0CF6B214-41D6-4342-9DF0-664322DB7818}" srcOrd="2" destOrd="0" parTransId="{BA0070B5-CA03-46FC-B5EB-2592F4718B4E}" sibTransId="{422CF289-D208-4D94-A7E8-0A5B24E4C548}"/>
    <dgm:cxn modelId="{F31779CD-6322-4ED9-96FC-A1294F6117C2}" type="presOf" srcId="{0CF6B214-41D6-4342-9DF0-664322DB7818}" destId="{02BA19AA-A8DD-4714-8AC1-FB9FDB2FBFC0}" srcOrd="0" destOrd="0" presId="urn:microsoft.com/office/officeart/2005/8/layout/hierarchy4"/>
    <dgm:cxn modelId="{AA8D57D2-21EB-400C-97B9-86235645B183}" type="presOf" srcId="{E2FBCD14-6E85-4AB5-8B43-5F29F05E4820}" destId="{39994006-E566-467A-A16F-C55F6B245BA8}" srcOrd="0" destOrd="0" presId="urn:microsoft.com/office/officeart/2005/8/layout/hierarchy4"/>
    <dgm:cxn modelId="{D8FB53E5-7660-461C-8AD9-DA25262C2691}" srcId="{C62D8278-940A-4550-A403-C265C622ACBA}" destId="{E2FBCD14-6E85-4AB5-8B43-5F29F05E4820}" srcOrd="1" destOrd="0" parTransId="{F55259AD-9ADE-47C9-811E-5722D82D22A9}" sibTransId="{5E23EDF1-4CC7-4765-84FF-70D412E9DCFC}"/>
    <dgm:cxn modelId="{C27C55EE-F6A4-4F23-93E7-495EBE9F7997}" srcId="{C62D8278-940A-4550-A403-C265C622ACBA}" destId="{6360D959-ED91-4B87-AE4E-CEB2926DF5E3}" srcOrd="0" destOrd="0" parTransId="{A7281ED1-75DD-4E42-9B7B-7A407E52E968}" sibTransId="{F72EEF84-62A6-4A27-B0AD-88EA52B1BA3A}"/>
    <dgm:cxn modelId="{C4FE0792-DF6C-4C4B-AD55-5E3E6842EF39}" type="presParOf" srcId="{30409687-692F-4B45-9E87-0095A1C89DE1}" destId="{39BE9274-341F-4D55-9700-015B84D2CFC8}" srcOrd="0" destOrd="0" presId="urn:microsoft.com/office/officeart/2005/8/layout/hierarchy4"/>
    <dgm:cxn modelId="{E03D9F08-9983-4094-93EB-8C41A016447B}" type="presParOf" srcId="{39BE9274-341F-4D55-9700-015B84D2CFC8}" destId="{E9308CB9-5866-46EC-AFAE-685ADBF17565}" srcOrd="0" destOrd="0" presId="urn:microsoft.com/office/officeart/2005/8/layout/hierarchy4"/>
    <dgm:cxn modelId="{D9DD1FEA-84DC-4597-9C0E-F878F1D6646A}" type="presParOf" srcId="{39BE9274-341F-4D55-9700-015B84D2CFC8}" destId="{16BD3284-1239-4FF9-8694-8EDFE650704D}" srcOrd="1" destOrd="0" presId="urn:microsoft.com/office/officeart/2005/8/layout/hierarchy4"/>
    <dgm:cxn modelId="{ABFCCA3E-3E47-4A5D-927C-138FCE7EB2A6}" type="presParOf" srcId="{30409687-692F-4B45-9E87-0095A1C89DE1}" destId="{B8F1D5C8-42C3-4CE5-AECF-366FFC4E4743}" srcOrd="1" destOrd="0" presId="urn:microsoft.com/office/officeart/2005/8/layout/hierarchy4"/>
    <dgm:cxn modelId="{3969E339-8E5D-45ED-8A9B-12BAC761EE0C}" type="presParOf" srcId="{30409687-692F-4B45-9E87-0095A1C89DE1}" destId="{FBED6BAD-6220-4E3D-8A8E-294D1BC7EAE8}" srcOrd="2" destOrd="0" presId="urn:microsoft.com/office/officeart/2005/8/layout/hierarchy4"/>
    <dgm:cxn modelId="{E1B13936-FAAE-455E-A87E-849A680726BA}" type="presParOf" srcId="{FBED6BAD-6220-4E3D-8A8E-294D1BC7EAE8}" destId="{39994006-E566-467A-A16F-C55F6B245BA8}" srcOrd="0" destOrd="0" presId="urn:microsoft.com/office/officeart/2005/8/layout/hierarchy4"/>
    <dgm:cxn modelId="{166A023B-DEA8-48B0-A16D-3806E74B1483}" type="presParOf" srcId="{FBED6BAD-6220-4E3D-8A8E-294D1BC7EAE8}" destId="{1C1CDB91-A770-45F2-A6ED-2E1D4BBCE0A1}" srcOrd="1" destOrd="0" presId="urn:microsoft.com/office/officeart/2005/8/layout/hierarchy4"/>
    <dgm:cxn modelId="{F21E43C2-F413-43EC-AA41-9B8E18A92EE6}" type="presParOf" srcId="{30409687-692F-4B45-9E87-0095A1C89DE1}" destId="{C8C8FC5E-9801-409D-966B-108A40045602}" srcOrd="3" destOrd="0" presId="urn:microsoft.com/office/officeart/2005/8/layout/hierarchy4"/>
    <dgm:cxn modelId="{F10210C2-33A2-48C1-AAAE-EBA737543F25}" type="presParOf" srcId="{30409687-692F-4B45-9E87-0095A1C89DE1}" destId="{C2B81EDB-BFD2-4D2C-BC79-4C21321BF76A}" srcOrd="4" destOrd="0" presId="urn:microsoft.com/office/officeart/2005/8/layout/hierarchy4"/>
    <dgm:cxn modelId="{69B3269E-5E9F-426E-B883-0137719009D5}" type="presParOf" srcId="{C2B81EDB-BFD2-4D2C-BC79-4C21321BF76A}" destId="{02BA19AA-A8DD-4714-8AC1-FB9FDB2FBFC0}" srcOrd="0" destOrd="0" presId="urn:microsoft.com/office/officeart/2005/8/layout/hierarchy4"/>
    <dgm:cxn modelId="{10110CF7-C5CB-43D6-9CC9-FBE1C4A7D224}" type="presParOf" srcId="{C2B81EDB-BFD2-4D2C-BC79-4C21321BF76A}" destId="{718528B3-96B0-4BC6-9811-7D49A2A4BC17}" srcOrd="1" destOrd="0" presId="urn:microsoft.com/office/officeart/2005/8/layout/hierarchy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5DA77085-4A75-4E49-B968-101629A0533A}" type="doc">
      <dgm:prSet loTypeId="urn:microsoft.com/office/officeart/2005/8/layout/vList2" loCatId="list" qsTypeId="urn:microsoft.com/office/officeart/2005/8/quickstyle/simple4" qsCatId="simple" csTypeId="urn:microsoft.com/office/officeart/2005/8/colors/accent1_2" csCatId="accent1"/>
      <dgm:spPr/>
      <dgm:t>
        <a:bodyPr/>
        <a:lstStyle/>
        <a:p>
          <a:endParaRPr lang="hr-HR"/>
        </a:p>
      </dgm:t>
    </dgm:pt>
    <dgm:pt modelId="{01805211-C43E-418F-8D2D-80D9FBB305A1}">
      <dgm:prSet/>
      <dgm:spPr/>
      <dgm:t>
        <a:bodyPr/>
        <a:lstStyle/>
        <a:p>
          <a:r>
            <a:rPr lang="hr-HR" dirty="0"/>
            <a:t>Strateško usmjerenje / programiranje</a:t>
          </a:r>
        </a:p>
      </dgm:t>
    </dgm:pt>
    <dgm:pt modelId="{F497DDEA-AEB0-4DF5-865A-C67A9B2BF097}" type="parTrans" cxnId="{AEEBD38F-D1C4-4D39-A8B0-7D797C324BE5}">
      <dgm:prSet/>
      <dgm:spPr/>
      <dgm:t>
        <a:bodyPr/>
        <a:lstStyle/>
        <a:p>
          <a:endParaRPr lang="hr-HR"/>
        </a:p>
      </dgm:t>
    </dgm:pt>
    <dgm:pt modelId="{1F131A1C-777E-4447-A089-75C5164DB81D}" type="sibTrans" cxnId="{AEEBD38F-D1C4-4D39-A8B0-7D797C324BE5}">
      <dgm:prSet/>
      <dgm:spPr/>
      <dgm:t>
        <a:bodyPr/>
        <a:lstStyle/>
        <a:p>
          <a:endParaRPr lang="hr-HR"/>
        </a:p>
      </dgm:t>
    </dgm:pt>
    <dgm:pt modelId="{41ADF85B-2811-40BC-A872-C281DBDA5BE4}">
      <dgm:prSet/>
      <dgm:spPr/>
      <dgm:t>
        <a:bodyPr/>
        <a:lstStyle/>
        <a:p>
          <a:pPr algn="ctr"/>
          <a:r>
            <a:rPr lang="hr-HR" dirty="0"/>
            <a:t>Preventivne mjere odnose se na mjere koje država članica poduzima već pri strateškom planiranju, odnosno samoj pripremi sporazuma o partnerstvu (u kojem se utvrđuju strateško usmjerenje za programiranje te mehanizmi za učinkovitu i djelotvornu upotrebu „CPR fondova“), te u postupku programiranja (izrada programa za provedbu „CPR fondova“),  na način da se u tim dokumentima treba opisati koordinacija, razgraničenje i komplementarnost korištenja različitih EU fondova, programa i instrumenata.</a:t>
          </a:r>
        </a:p>
      </dgm:t>
    </dgm:pt>
    <dgm:pt modelId="{5BA00FFA-C1EF-44CF-8C03-6BB688731843}" type="parTrans" cxnId="{01A37B42-216F-455D-891D-D1C4FE727D6A}">
      <dgm:prSet/>
      <dgm:spPr/>
      <dgm:t>
        <a:bodyPr/>
        <a:lstStyle/>
        <a:p>
          <a:endParaRPr lang="hr-HR"/>
        </a:p>
      </dgm:t>
    </dgm:pt>
    <dgm:pt modelId="{C142903A-E285-48A7-9583-98FF4C3D83B1}" type="sibTrans" cxnId="{01A37B42-216F-455D-891D-D1C4FE727D6A}">
      <dgm:prSet/>
      <dgm:spPr/>
      <dgm:t>
        <a:bodyPr/>
        <a:lstStyle/>
        <a:p>
          <a:endParaRPr lang="hr-HR"/>
        </a:p>
      </dgm:t>
    </dgm:pt>
    <dgm:pt modelId="{1EED4B37-0729-44A4-8825-D91B2095EB8F}">
      <dgm:prSet/>
      <dgm:spPr/>
      <dgm:t>
        <a:bodyPr/>
        <a:lstStyle/>
        <a:p>
          <a:pPr algn="ctr"/>
          <a:r>
            <a:rPr lang="hr-HR" dirty="0"/>
            <a:t>Na taj način se već u strateškim/programskim dokumentima, odnosno procesu programiranja nastoje utvrditi glavna načela razgraničenja („demarkacije“) ulaganja, kako bi se različiti EU izvori međusobno nadopunjavali, a ne udvostručavali.  </a:t>
          </a:r>
        </a:p>
      </dgm:t>
    </dgm:pt>
    <dgm:pt modelId="{694D18F7-B6B8-47B1-A7B8-92DCC1D703CB}" type="parTrans" cxnId="{4B026813-0F40-449E-A05D-19BC9A86E433}">
      <dgm:prSet/>
      <dgm:spPr/>
      <dgm:t>
        <a:bodyPr/>
        <a:lstStyle/>
        <a:p>
          <a:endParaRPr lang="hr-HR"/>
        </a:p>
      </dgm:t>
    </dgm:pt>
    <dgm:pt modelId="{873808C5-BA60-45C7-84B8-0A91C48E0A0D}" type="sibTrans" cxnId="{4B026813-0F40-449E-A05D-19BC9A86E433}">
      <dgm:prSet/>
      <dgm:spPr/>
      <dgm:t>
        <a:bodyPr/>
        <a:lstStyle/>
        <a:p>
          <a:endParaRPr lang="hr-HR"/>
        </a:p>
      </dgm:t>
    </dgm:pt>
    <dgm:pt modelId="{0F57D8D6-5468-4494-8104-A0CEBE08BBFB}">
      <dgm:prSet/>
      <dgm:spPr/>
      <dgm:t>
        <a:bodyPr/>
        <a:lstStyle/>
        <a:p>
          <a:pPr algn="ctr"/>
          <a:r>
            <a:rPr lang="hr-HR" b="1" dirty="0"/>
            <a:t>Ipak, važno je naglasiti da se time nikako ne uklanja potreba za daljnjom koordinacijom i razgraničenjem na nacionalnoj, regionalnoj i lokalnoj razini, te na razini operacija/projekata tijekom provedbe s obzirom na uvijek postojeći rizik od preklapanja ulaganja.</a:t>
          </a:r>
          <a:endParaRPr lang="hr-HR" dirty="0"/>
        </a:p>
      </dgm:t>
    </dgm:pt>
    <dgm:pt modelId="{5AB63911-8280-4F7E-BEAF-82C24934828F}" type="parTrans" cxnId="{B5D671A7-5633-4E49-B9E3-823E6CAB98A3}">
      <dgm:prSet/>
      <dgm:spPr/>
      <dgm:t>
        <a:bodyPr/>
        <a:lstStyle/>
        <a:p>
          <a:endParaRPr lang="hr-HR"/>
        </a:p>
      </dgm:t>
    </dgm:pt>
    <dgm:pt modelId="{601FEB45-09B7-42C6-A383-D16FC526EFE8}" type="sibTrans" cxnId="{B5D671A7-5633-4E49-B9E3-823E6CAB98A3}">
      <dgm:prSet/>
      <dgm:spPr/>
      <dgm:t>
        <a:bodyPr/>
        <a:lstStyle/>
        <a:p>
          <a:endParaRPr lang="hr-HR"/>
        </a:p>
      </dgm:t>
    </dgm:pt>
    <dgm:pt modelId="{DAB535F1-6AD9-4C4F-AD84-68114DE8946E}" type="pres">
      <dgm:prSet presAssocID="{5DA77085-4A75-4E49-B968-101629A0533A}" presName="linear" presStyleCnt="0">
        <dgm:presLayoutVars>
          <dgm:animLvl val="lvl"/>
          <dgm:resizeHandles val="exact"/>
        </dgm:presLayoutVars>
      </dgm:prSet>
      <dgm:spPr/>
    </dgm:pt>
    <dgm:pt modelId="{0357F3CF-7694-4F97-AF65-BEE24B8C027B}" type="pres">
      <dgm:prSet presAssocID="{01805211-C43E-418F-8D2D-80D9FBB305A1}" presName="parentText" presStyleLbl="node1" presStyleIdx="0" presStyleCnt="1">
        <dgm:presLayoutVars>
          <dgm:chMax val="0"/>
          <dgm:bulletEnabled val="1"/>
        </dgm:presLayoutVars>
      </dgm:prSet>
      <dgm:spPr/>
    </dgm:pt>
    <dgm:pt modelId="{CCC0A56F-C1FB-40F8-8CF2-99B7F0E268FE}" type="pres">
      <dgm:prSet presAssocID="{01805211-C43E-418F-8D2D-80D9FBB305A1}" presName="childText" presStyleLbl="revTx" presStyleIdx="0" presStyleCnt="1">
        <dgm:presLayoutVars>
          <dgm:bulletEnabled val="1"/>
        </dgm:presLayoutVars>
      </dgm:prSet>
      <dgm:spPr/>
    </dgm:pt>
  </dgm:ptLst>
  <dgm:cxnLst>
    <dgm:cxn modelId="{4B026813-0F40-449E-A05D-19BC9A86E433}" srcId="{01805211-C43E-418F-8D2D-80D9FBB305A1}" destId="{1EED4B37-0729-44A4-8825-D91B2095EB8F}" srcOrd="1" destOrd="0" parTransId="{694D18F7-B6B8-47B1-A7B8-92DCC1D703CB}" sibTransId="{873808C5-BA60-45C7-84B8-0A91C48E0A0D}"/>
    <dgm:cxn modelId="{DE03F217-1119-4C0A-8EF9-EBB0ECF2EE43}" type="presOf" srcId="{01805211-C43E-418F-8D2D-80D9FBB305A1}" destId="{0357F3CF-7694-4F97-AF65-BEE24B8C027B}" srcOrd="0" destOrd="0" presId="urn:microsoft.com/office/officeart/2005/8/layout/vList2"/>
    <dgm:cxn modelId="{3BFA6C3A-6786-4A22-9698-0B2C0FD59E0D}" type="presOf" srcId="{1EED4B37-0729-44A4-8825-D91B2095EB8F}" destId="{CCC0A56F-C1FB-40F8-8CF2-99B7F0E268FE}" srcOrd="0" destOrd="1" presId="urn:microsoft.com/office/officeart/2005/8/layout/vList2"/>
    <dgm:cxn modelId="{01A37B42-216F-455D-891D-D1C4FE727D6A}" srcId="{01805211-C43E-418F-8D2D-80D9FBB305A1}" destId="{41ADF85B-2811-40BC-A872-C281DBDA5BE4}" srcOrd="0" destOrd="0" parTransId="{5BA00FFA-C1EF-44CF-8C03-6BB688731843}" sibTransId="{C142903A-E285-48A7-9583-98FF4C3D83B1}"/>
    <dgm:cxn modelId="{3728FF8E-A371-4222-A5A0-4002433E8741}" type="presOf" srcId="{41ADF85B-2811-40BC-A872-C281DBDA5BE4}" destId="{CCC0A56F-C1FB-40F8-8CF2-99B7F0E268FE}" srcOrd="0" destOrd="0" presId="urn:microsoft.com/office/officeart/2005/8/layout/vList2"/>
    <dgm:cxn modelId="{AEEBD38F-D1C4-4D39-A8B0-7D797C324BE5}" srcId="{5DA77085-4A75-4E49-B968-101629A0533A}" destId="{01805211-C43E-418F-8D2D-80D9FBB305A1}" srcOrd="0" destOrd="0" parTransId="{F497DDEA-AEB0-4DF5-865A-C67A9B2BF097}" sibTransId="{1F131A1C-777E-4447-A089-75C5164DB81D}"/>
    <dgm:cxn modelId="{B5D671A7-5633-4E49-B9E3-823E6CAB98A3}" srcId="{01805211-C43E-418F-8D2D-80D9FBB305A1}" destId="{0F57D8D6-5468-4494-8104-A0CEBE08BBFB}" srcOrd="2" destOrd="0" parTransId="{5AB63911-8280-4F7E-BEAF-82C24934828F}" sibTransId="{601FEB45-09B7-42C6-A383-D16FC526EFE8}"/>
    <dgm:cxn modelId="{D34A22A8-EE92-4861-8621-8268BD9279CD}" type="presOf" srcId="{0F57D8D6-5468-4494-8104-A0CEBE08BBFB}" destId="{CCC0A56F-C1FB-40F8-8CF2-99B7F0E268FE}" srcOrd="0" destOrd="2" presId="urn:microsoft.com/office/officeart/2005/8/layout/vList2"/>
    <dgm:cxn modelId="{BD9F34AC-145D-4045-8616-6C46E4A2E495}" type="presOf" srcId="{5DA77085-4A75-4E49-B968-101629A0533A}" destId="{DAB535F1-6AD9-4C4F-AD84-68114DE8946E}" srcOrd="0" destOrd="0" presId="urn:microsoft.com/office/officeart/2005/8/layout/vList2"/>
    <dgm:cxn modelId="{A0FC872E-83D8-41E1-A3E1-95C553666D4C}" type="presParOf" srcId="{DAB535F1-6AD9-4C4F-AD84-68114DE8946E}" destId="{0357F3CF-7694-4F97-AF65-BEE24B8C027B}" srcOrd="0" destOrd="0" presId="urn:microsoft.com/office/officeart/2005/8/layout/vList2"/>
    <dgm:cxn modelId="{8AC1A489-D708-41E5-A78E-EC4AE46F0BAE}" type="presParOf" srcId="{DAB535F1-6AD9-4C4F-AD84-68114DE8946E}" destId="{CCC0A56F-C1FB-40F8-8CF2-99B7F0E268FE}" srcOrd="1"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56559B6-C2BC-4448-B763-8623CA924B9B}">
      <dsp:nvSpPr>
        <dsp:cNvPr id="0" name=""/>
        <dsp:cNvSpPr/>
      </dsp:nvSpPr>
      <dsp:spPr>
        <a:xfrm>
          <a:off x="0" y="139063"/>
          <a:ext cx="8431161" cy="1712880"/>
        </a:xfrm>
        <a:prstGeom prst="roundRect">
          <a:avLst/>
        </a:prstGeom>
        <a:gradFill rotWithShape="0">
          <a:gsLst>
            <a:gs pos="0">
              <a:schemeClr val="accent1">
                <a:hueOff val="0"/>
                <a:satOff val="0"/>
                <a:lumOff val="0"/>
                <a:alphaOff val="0"/>
                <a:shade val="15000"/>
                <a:satMod val="180000"/>
              </a:schemeClr>
            </a:gs>
            <a:gs pos="50000">
              <a:schemeClr val="accent1">
                <a:hueOff val="0"/>
                <a:satOff val="0"/>
                <a:lumOff val="0"/>
                <a:alphaOff val="0"/>
                <a:shade val="45000"/>
                <a:satMod val="170000"/>
              </a:schemeClr>
            </a:gs>
            <a:gs pos="70000">
              <a:schemeClr val="accent1">
                <a:hueOff val="0"/>
                <a:satOff val="0"/>
                <a:lumOff val="0"/>
                <a:alphaOff val="0"/>
                <a:tint val="99000"/>
                <a:shade val="65000"/>
                <a:satMod val="155000"/>
              </a:schemeClr>
            </a:gs>
            <a:gs pos="100000">
              <a:schemeClr val="accent1">
                <a:hueOff val="0"/>
                <a:satOff val="0"/>
                <a:lumOff val="0"/>
                <a:alphaOff val="0"/>
                <a:tint val="95500"/>
                <a:shade val="100000"/>
                <a:satMod val="155000"/>
              </a:schemeClr>
            </a:gs>
          </a:gsLst>
          <a:lin ang="16200000" scaled="0"/>
        </a:gradFill>
        <a:ln>
          <a:noFill/>
        </a:ln>
        <a:effectLst>
          <a:outerShdw blurRad="50800" dist="381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hr-HR" sz="2400" kern="1200" dirty="0"/>
            <a:t>EU regulativa omogućava da se različiti EU fondovi/programi/instrumenti međusobno nadopunjuju, što u praktičnom smislu znači da pojedinačne operacije/projekti mogu primati potporu iz više EU izvora.</a:t>
          </a:r>
        </a:p>
      </dsp:txBody>
      <dsp:txXfrm>
        <a:off x="83616" y="222679"/>
        <a:ext cx="8263929" cy="1545648"/>
      </dsp:txXfrm>
    </dsp:sp>
    <dsp:sp modelId="{5A067833-7A2E-4F4A-895B-A1861C704AE0}">
      <dsp:nvSpPr>
        <dsp:cNvPr id="0" name=""/>
        <dsp:cNvSpPr/>
      </dsp:nvSpPr>
      <dsp:spPr>
        <a:xfrm>
          <a:off x="0" y="1921063"/>
          <a:ext cx="8431161" cy="1712880"/>
        </a:xfrm>
        <a:prstGeom prst="roundRect">
          <a:avLst/>
        </a:prstGeom>
        <a:gradFill rotWithShape="0">
          <a:gsLst>
            <a:gs pos="0">
              <a:schemeClr val="accent1">
                <a:hueOff val="0"/>
                <a:satOff val="0"/>
                <a:lumOff val="0"/>
                <a:alphaOff val="0"/>
                <a:shade val="15000"/>
                <a:satMod val="180000"/>
              </a:schemeClr>
            </a:gs>
            <a:gs pos="50000">
              <a:schemeClr val="accent1">
                <a:hueOff val="0"/>
                <a:satOff val="0"/>
                <a:lumOff val="0"/>
                <a:alphaOff val="0"/>
                <a:shade val="45000"/>
                <a:satMod val="170000"/>
              </a:schemeClr>
            </a:gs>
            <a:gs pos="70000">
              <a:schemeClr val="accent1">
                <a:hueOff val="0"/>
                <a:satOff val="0"/>
                <a:lumOff val="0"/>
                <a:alphaOff val="0"/>
                <a:tint val="99000"/>
                <a:shade val="65000"/>
                <a:satMod val="155000"/>
              </a:schemeClr>
            </a:gs>
            <a:gs pos="100000">
              <a:schemeClr val="accent1">
                <a:hueOff val="0"/>
                <a:satOff val="0"/>
                <a:lumOff val="0"/>
                <a:alphaOff val="0"/>
                <a:tint val="95500"/>
                <a:shade val="100000"/>
                <a:satMod val="155000"/>
              </a:schemeClr>
            </a:gs>
          </a:gsLst>
          <a:lin ang="16200000" scaled="0"/>
        </a:gradFill>
        <a:ln>
          <a:noFill/>
        </a:ln>
        <a:effectLst>
          <a:outerShdw blurRad="50800" dist="381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hr-HR" sz="2400" kern="1200" dirty="0"/>
            <a:t>Kombiniranjem EU potpora iz više izvora maksimalno se povećava dodana vrijednost EU proračuna, te se omogućuje postizanje dodatnih sinergija u usporedbi s izoliranim pristupom svakom pojedinom EU fondu/programu/instrumentu. </a:t>
          </a:r>
        </a:p>
      </dsp:txBody>
      <dsp:txXfrm>
        <a:off x="83616" y="2004679"/>
        <a:ext cx="8263929" cy="1545648"/>
      </dsp:txXfrm>
    </dsp:sp>
    <dsp:sp modelId="{1F6936B2-DA3F-428F-8864-CC1E1CB08E6D}">
      <dsp:nvSpPr>
        <dsp:cNvPr id="0" name=""/>
        <dsp:cNvSpPr/>
      </dsp:nvSpPr>
      <dsp:spPr>
        <a:xfrm>
          <a:off x="0" y="3703063"/>
          <a:ext cx="8431161" cy="1712880"/>
        </a:xfrm>
        <a:prstGeom prst="roundRect">
          <a:avLst/>
        </a:prstGeom>
        <a:gradFill rotWithShape="0">
          <a:gsLst>
            <a:gs pos="0">
              <a:schemeClr val="accent1">
                <a:hueOff val="0"/>
                <a:satOff val="0"/>
                <a:lumOff val="0"/>
                <a:alphaOff val="0"/>
                <a:shade val="15000"/>
                <a:satMod val="180000"/>
              </a:schemeClr>
            </a:gs>
            <a:gs pos="50000">
              <a:schemeClr val="accent1">
                <a:hueOff val="0"/>
                <a:satOff val="0"/>
                <a:lumOff val="0"/>
                <a:alphaOff val="0"/>
                <a:shade val="45000"/>
                <a:satMod val="170000"/>
              </a:schemeClr>
            </a:gs>
            <a:gs pos="70000">
              <a:schemeClr val="accent1">
                <a:hueOff val="0"/>
                <a:satOff val="0"/>
                <a:lumOff val="0"/>
                <a:alphaOff val="0"/>
                <a:tint val="99000"/>
                <a:shade val="65000"/>
                <a:satMod val="155000"/>
              </a:schemeClr>
            </a:gs>
            <a:gs pos="100000">
              <a:schemeClr val="accent1">
                <a:hueOff val="0"/>
                <a:satOff val="0"/>
                <a:lumOff val="0"/>
                <a:alphaOff val="0"/>
                <a:tint val="95500"/>
                <a:shade val="100000"/>
                <a:satMod val="155000"/>
              </a:schemeClr>
            </a:gs>
          </a:gsLst>
          <a:lin ang="16200000" scaled="0"/>
        </a:gradFill>
        <a:ln>
          <a:noFill/>
        </a:ln>
        <a:effectLst>
          <a:outerShdw blurRad="50800" dist="381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hr-HR" sz="2400" kern="1200" dirty="0"/>
            <a:t>Stoga i odredbe „CPR Uredbe“  te drugih relevantnih akata za pojedine fondove/programe/instrumente  sadrže odredbe koje izričito propisuju mogućnost primanja potpora iz više različitih EU izvora, pod uvjetom da se njome ne pokrivaju isti troškovi.</a:t>
          </a:r>
        </a:p>
      </dsp:txBody>
      <dsp:txXfrm>
        <a:off x="83616" y="3786679"/>
        <a:ext cx="8263929" cy="1545648"/>
      </dsp:txXfrm>
    </dsp:sp>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BD32AF3-7F0B-435B-9516-2F0E4AF222D6}">
      <dsp:nvSpPr>
        <dsp:cNvPr id="0" name=""/>
        <dsp:cNvSpPr/>
      </dsp:nvSpPr>
      <dsp:spPr>
        <a:xfrm>
          <a:off x="0" y="2288"/>
          <a:ext cx="8229600" cy="1113840"/>
        </a:xfrm>
        <a:prstGeom prst="roundRect">
          <a:avLst/>
        </a:prstGeom>
        <a:gradFill rotWithShape="0">
          <a:gsLst>
            <a:gs pos="0">
              <a:schemeClr val="accent1">
                <a:hueOff val="0"/>
                <a:satOff val="0"/>
                <a:lumOff val="0"/>
                <a:alphaOff val="0"/>
                <a:shade val="15000"/>
                <a:satMod val="180000"/>
              </a:schemeClr>
            </a:gs>
            <a:gs pos="50000">
              <a:schemeClr val="accent1">
                <a:hueOff val="0"/>
                <a:satOff val="0"/>
                <a:lumOff val="0"/>
                <a:alphaOff val="0"/>
                <a:shade val="45000"/>
                <a:satMod val="170000"/>
              </a:schemeClr>
            </a:gs>
            <a:gs pos="70000">
              <a:schemeClr val="accent1">
                <a:hueOff val="0"/>
                <a:satOff val="0"/>
                <a:lumOff val="0"/>
                <a:alphaOff val="0"/>
                <a:tint val="99000"/>
                <a:shade val="65000"/>
                <a:satMod val="155000"/>
              </a:schemeClr>
            </a:gs>
            <a:gs pos="100000">
              <a:schemeClr val="accent1">
                <a:hueOff val="0"/>
                <a:satOff val="0"/>
                <a:lumOff val="0"/>
                <a:alphaOff val="0"/>
                <a:tint val="95500"/>
                <a:shade val="100000"/>
                <a:satMod val="155000"/>
              </a:schemeClr>
            </a:gs>
          </a:gsLst>
          <a:lin ang="16200000" scaled="0"/>
        </a:gradFill>
        <a:ln>
          <a:noFill/>
        </a:ln>
        <a:effectLst>
          <a:outerShdw blurRad="50800" dist="381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l" defTabSz="1244600">
            <a:lnSpc>
              <a:spcPct val="90000"/>
            </a:lnSpc>
            <a:spcBef>
              <a:spcPct val="0"/>
            </a:spcBef>
            <a:spcAft>
              <a:spcPct val="35000"/>
            </a:spcAft>
            <a:buNone/>
          </a:pPr>
          <a:r>
            <a:rPr lang="hr-HR" sz="2800" kern="1200"/>
            <a:t>Postupak dodjele sredstava (odabir operacija / projekata)</a:t>
          </a:r>
        </a:p>
      </dsp:txBody>
      <dsp:txXfrm>
        <a:off x="54373" y="56661"/>
        <a:ext cx="8120854" cy="1005094"/>
      </dsp:txXfrm>
    </dsp:sp>
    <dsp:sp modelId="{A0C093E9-F473-4123-8F15-BD871D970C48}">
      <dsp:nvSpPr>
        <dsp:cNvPr id="0" name=""/>
        <dsp:cNvSpPr/>
      </dsp:nvSpPr>
      <dsp:spPr>
        <a:xfrm>
          <a:off x="0" y="1116128"/>
          <a:ext cx="8229600" cy="452596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61290" tIns="35560" rIns="199136" bIns="35560" numCol="1" spcCol="1270" anchor="t" anchorCtr="0">
          <a:noAutofit/>
        </a:bodyPr>
        <a:lstStyle/>
        <a:p>
          <a:pPr marL="228600" lvl="1" indent="-228600" algn="l" defTabSz="977900">
            <a:lnSpc>
              <a:spcPct val="90000"/>
            </a:lnSpc>
            <a:spcBef>
              <a:spcPct val="0"/>
            </a:spcBef>
            <a:spcAft>
              <a:spcPct val="20000"/>
            </a:spcAft>
            <a:buChar char="•"/>
          </a:pPr>
          <a:endParaRPr lang="hr-HR" sz="2200" kern="1200" dirty="0"/>
        </a:p>
        <a:p>
          <a:pPr marL="228600" lvl="1" indent="-228600" algn="l" defTabSz="977900">
            <a:lnSpc>
              <a:spcPct val="90000"/>
            </a:lnSpc>
            <a:spcBef>
              <a:spcPct val="0"/>
            </a:spcBef>
            <a:spcAft>
              <a:spcPct val="20000"/>
            </a:spcAft>
            <a:buChar char="•"/>
          </a:pPr>
          <a:r>
            <a:rPr lang="hr-HR" sz="2200" kern="1200" dirty="0"/>
            <a:t>Također, sustav upravljanja i kontrola pojedinog programa bi trebao imati jasna pravila i procedure koje bi, ako se ispravno i učinkovito implementiraju, već u samom postupku dodjele bespovratnih sredstava (odnosno odabira operacija) trebale onemogućiti dvostruko financiranje.</a:t>
          </a:r>
        </a:p>
        <a:p>
          <a:pPr marL="228600" lvl="1" indent="-228600" algn="l" defTabSz="977900">
            <a:lnSpc>
              <a:spcPct val="90000"/>
            </a:lnSpc>
            <a:spcBef>
              <a:spcPct val="0"/>
            </a:spcBef>
            <a:spcAft>
              <a:spcPct val="20000"/>
            </a:spcAft>
            <a:buChar char="•"/>
          </a:pPr>
          <a:r>
            <a:rPr lang="hr-HR" sz="2200" kern="1200"/>
            <a:t>Tako primjerice, u sustavima upravljanja i kontrola za provedbu fondova kohezijske politike (EFRR/KF), rizik od dvostrukog financiranja se u postupku dodjele bespovratnih sredstava provjerava putem različitih postupaka u tri točke:</a:t>
          </a:r>
        </a:p>
      </dsp:txBody>
      <dsp:txXfrm>
        <a:off x="0" y="1116128"/>
        <a:ext cx="8229600" cy="4525964"/>
      </dsp:txXfrm>
    </dsp:sp>
  </dsp:spTree>
</dsp:drawing>
</file>

<file path=ppt/diagrams/drawing1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D9D1CE7-0EC2-47FA-9C64-09489C7BCA73}">
      <dsp:nvSpPr>
        <dsp:cNvPr id="0" name=""/>
        <dsp:cNvSpPr/>
      </dsp:nvSpPr>
      <dsp:spPr>
        <a:xfrm>
          <a:off x="0" y="373646"/>
          <a:ext cx="8760542" cy="1570926"/>
        </a:xfrm>
        <a:prstGeom prst="roundRect">
          <a:avLst/>
        </a:prstGeom>
        <a:solidFill>
          <a:schemeClr val="accent1">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l" defTabSz="711200">
            <a:lnSpc>
              <a:spcPct val="90000"/>
            </a:lnSpc>
            <a:spcBef>
              <a:spcPct val="0"/>
            </a:spcBef>
            <a:spcAft>
              <a:spcPct val="35000"/>
            </a:spcAft>
            <a:buNone/>
          </a:pPr>
          <a:r>
            <a:rPr lang="hr-HR" sz="1600" kern="1200" dirty="0"/>
            <a:t>(i)	Prije objave poziva na dodjelu sredstava (kod pripreme poziva). Nadležno (posredničko) tijelo u SUK-u kontaktira nadležna ministarstva (ili druga tijela javne vlasti) ako postoji potencijalni rizik od dvostrukog financiranja zbog sličnosti projekata i aktivnosti koji se planiraju financirati predmetnim pozivom s onim projektima i aktivnostima koji se već financiraju iz drugih izvora, a koji su u nadležnosti tih ministarstava (ili drugih tijela javne vlasti).</a:t>
          </a:r>
        </a:p>
      </dsp:txBody>
      <dsp:txXfrm>
        <a:off x="76686" y="450332"/>
        <a:ext cx="8607170" cy="1417554"/>
      </dsp:txXfrm>
    </dsp:sp>
    <dsp:sp modelId="{ADE9F4E4-A244-4872-9F3C-69A1332D89DE}">
      <dsp:nvSpPr>
        <dsp:cNvPr id="0" name=""/>
        <dsp:cNvSpPr/>
      </dsp:nvSpPr>
      <dsp:spPr>
        <a:xfrm>
          <a:off x="0" y="2130448"/>
          <a:ext cx="8760542" cy="2017855"/>
        </a:xfrm>
        <a:prstGeom prst="roundRect">
          <a:avLst/>
        </a:prstGeom>
        <a:solidFill>
          <a:schemeClr val="accent1">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l" defTabSz="711200">
            <a:lnSpc>
              <a:spcPct val="90000"/>
            </a:lnSpc>
            <a:spcBef>
              <a:spcPct val="0"/>
            </a:spcBef>
            <a:spcAft>
              <a:spcPct val="35000"/>
            </a:spcAft>
            <a:buNone/>
          </a:pPr>
          <a:r>
            <a:rPr lang="hr-HR" sz="1600" kern="1200" dirty="0"/>
            <a:t>(ii)	Za vrijeme postupka dodjele. U fazi administrativne provjere i provjere prihvatljivosti projekta i aktivnosti, rizik od dvostrukog financiranja se za svaki projektni prijedlog provjerava uvidom u dostupne baze podataka. Provjere se obavljaju na temelju (a) dostupnih podataka u IT sustavima za regionalne, poljoprivredne i druge EU fondove, (b) podataka o izvršenju troškova iz državnog proračuna, te (c) uvidom u dostupne podatke o dodjeli sredstava iz ostalih javnih izvora. </a:t>
          </a:r>
          <a:r>
            <a:rPr lang="hr-HR" sz="1600" b="1" kern="1200" dirty="0"/>
            <a:t>Uz interne baze podataka, provjere se obavljaju korištenjem alata za procjenu rizika ARACHNE, uvidom u sustav </a:t>
          </a:r>
          <a:r>
            <a:rPr lang="hr-HR" sz="1600" b="1" kern="1200" dirty="0" err="1"/>
            <a:t>eKohezija</a:t>
          </a:r>
          <a:r>
            <a:rPr lang="hr-HR" sz="1600" b="1" kern="1200" dirty="0"/>
            <a:t>, sustav </a:t>
          </a:r>
          <a:r>
            <a:rPr lang="hr-HR" sz="1600" b="1" kern="1200" dirty="0" err="1"/>
            <a:t>eFondovi</a:t>
          </a:r>
          <a:r>
            <a:rPr lang="hr-HR" sz="1600" b="1" kern="1200" dirty="0"/>
            <a:t>, sustav ESIF MIS, bazu korisnika Europskog fonda za jamstva u poljoprivredi i Europskog poljoprivrednog fonda za ruralni razvoj, sustav </a:t>
          </a:r>
          <a:r>
            <a:rPr lang="hr-HR" sz="1600" b="1" kern="1200" dirty="0" err="1"/>
            <a:t>Kohesio</a:t>
          </a:r>
          <a:r>
            <a:rPr lang="hr-HR" sz="1600" b="1" kern="1200" dirty="0"/>
            <a:t>, Financial Transparency System (FTS) i sustav </a:t>
          </a:r>
          <a:r>
            <a:rPr lang="hr-HR" sz="1600" b="1" kern="1200" dirty="0" err="1"/>
            <a:t>eNPOO</a:t>
          </a:r>
          <a:r>
            <a:rPr lang="hr-HR" sz="1600" b="1" kern="1200" dirty="0"/>
            <a:t>.</a:t>
          </a:r>
          <a:endParaRPr lang="hr-HR" sz="1600" kern="1200" dirty="0"/>
        </a:p>
      </dsp:txBody>
      <dsp:txXfrm>
        <a:off x="98504" y="2228952"/>
        <a:ext cx="8563534" cy="1820847"/>
      </dsp:txXfrm>
    </dsp:sp>
    <dsp:sp modelId="{D83E9B78-3D4D-4C4A-87FB-95BA611F4F4E}">
      <dsp:nvSpPr>
        <dsp:cNvPr id="0" name=""/>
        <dsp:cNvSpPr/>
      </dsp:nvSpPr>
      <dsp:spPr>
        <a:xfrm>
          <a:off x="0" y="4351476"/>
          <a:ext cx="8760542" cy="1570926"/>
        </a:xfrm>
        <a:prstGeom prst="roundRect">
          <a:avLst/>
        </a:prstGeom>
        <a:solidFill>
          <a:schemeClr val="accent1">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l" defTabSz="711200">
            <a:lnSpc>
              <a:spcPct val="90000"/>
            </a:lnSpc>
            <a:spcBef>
              <a:spcPct val="0"/>
            </a:spcBef>
            <a:spcAft>
              <a:spcPct val="35000"/>
            </a:spcAft>
            <a:buNone/>
          </a:pPr>
          <a:r>
            <a:rPr lang="hr-HR" sz="1600" kern="1200" dirty="0"/>
            <a:t>(iii)	Prije donošenja odluke o financiranju. Ako se na temelju prethodnih provjera dobiju pozitivni odgovori od nadležnih ministarstava (ili drugih tijela javne vlasti) o potencijalnom riziku od dvostrukog financiranja, šalju se dodatni upiti.</a:t>
          </a:r>
        </a:p>
      </dsp:txBody>
      <dsp:txXfrm>
        <a:off x="76686" y="4428162"/>
        <a:ext cx="8607170" cy="1417554"/>
      </dsp:txXfrm>
    </dsp:sp>
  </dsp:spTree>
</dsp:drawing>
</file>

<file path=ppt/diagrams/drawing1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AC06C76-C9BF-4E59-A059-9A20FC15009C}">
      <dsp:nvSpPr>
        <dsp:cNvPr id="0" name=""/>
        <dsp:cNvSpPr/>
      </dsp:nvSpPr>
      <dsp:spPr>
        <a:xfrm>
          <a:off x="0" y="195149"/>
          <a:ext cx="8549148" cy="647595"/>
        </a:xfrm>
        <a:prstGeom prst="roundRect">
          <a:avLst/>
        </a:prstGeom>
        <a:solidFill>
          <a:schemeClr val="accent1">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2870" tIns="102870" rIns="102870" bIns="102870" numCol="1" spcCol="1270" anchor="ctr" anchorCtr="0">
          <a:noAutofit/>
        </a:bodyPr>
        <a:lstStyle/>
        <a:p>
          <a:pPr marL="0" lvl="0" indent="0" algn="l" defTabSz="1200150">
            <a:lnSpc>
              <a:spcPct val="90000"/>
            </a:lnSpc>
            <a:spcBef>
              <a:spcPct val="0"/>
            </a:spcBef>
            <a:spcAft>
              <a:spcPct val="35000"/>
            </a:spcAft>
            <a:buNone/>
          </a:pPr>
          <a:r>
            <a:rPr lang="hr-HR" sz="2700" kern="1200"/>
            <a:t>b)	Naknadne provjere</a:t>
          </a:r>
        </a:p>
      </dsp:txBody>
      <dsp:txXfrm>
        <a:off x="31613" y="226762"/>
        <a:ext cx="8485922" cy="584369"/>
      </dsp:txXfrm>
    </dsp:sp>
    <dsp:sp modelId="{A56B3627-0522-4CAD-A618-F02ED92CF378}">
      <dsp:nvSpPr>
        <dsp:cNvPr id="0" name=""/>
        <dsp:cNvSpPr/>
      </dsp:nvSpPr>
      <dsp:spPr>
        <a:xfrm>
          <a:off x="0" y="842744"/>
          <a:ext cx="8549148" cy="469475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71435" tIns="34290" rIns="192024" bIns="34290" numCol="1" spcCol="1270" anchor="t" anchorCtr="0">
          <a:noAutofit/>
        </a:bodyPr>
        <a:lstStyle/>
        <a:p>
          <a:pPr marL="228600" lvl="1" indent="-228600" algn="l" defTabSz="933450">
            <a:lnSpc>
              <a:spcPct val="90000"/>
            </a:lnSpc>
            <a:spcBef>
              <a:spcPct val="0"/>
            </a:spcBef>
            <a:spcAft>
              <a:spcPct val="20000"/>
            </a:spcAft>
            <a:buChar char="•"/>
          </a:pPr>
          <a:r>
            <a:rPr lang="hr-HR" sz="2100" kern="1200" dirty="0"/>
            <a:t>Iako relevantna programska tijela poduzimaju preventivne mjere (strateško usmjerenje i programiranje u suradnji s EK), one same po sebi (ipak) nisu dovoljne za ublažavanje rizika od dvostrukog financiranja. Stoga su potrebne i naknadne provjere tijekom provedbe (prije plaćanja korisnicima), te nakon završetka provedbe operacije/projekta, koje provode relevantna tijela u SUK-u (upravljačka/posrednička tijela).</a:t>
          </a:r>
        </a:p>
        <a:p>
          <a:pPr marL="228600" lvl="1" indent="-228600" algn="l" defTabSz="933450">
            <a:lnSpc>
              <a:spcPct val="90000"/>
            </a:lnSpc>
            <a:spcBef>
              <a:spcPct val="0"/>
            </a:spcBef>
            <a:spcAft>
              <a:spcPct val="20000"/>
            </a:spcAft>
            <a:buChar char="•"/>
          </a:pPr>
          <a:r>
            <a:rPr lang="hr-HR" sz="2100" kern="1200"/>
            <a:t>U SUK-u za provedbu fondova kohezijske politike (EFRR/KF), rizik od dvostrukog financiranja se tijekom provedbe provjerava prilikom odobrenja svakog zahtjeva za plaćanjem (nadoknadom sredstava) koji je dostavljen od strane korisnika (osobito završnog zahtjeva). </a:t>
          </a:r>
        </a:p>
        <a:p>
          <a:pPr marL="228600" lvl="1" indent="-228600" algn="l" defTabSz="933450">
            <a:lnSpc>
              <a:spcPct val="90000"/>
            </a:lnSpc>
            <a:spcBef>
              <a:spcPct val="0"/>
            </a:spcBef>
            <a:spcAft>
              <a:spcPct val="20000"/>
            </a:spcAft>
            <a:buChar char="•"/>
          </a:pPr>
          <a:r>
            <a:rPr lang="hr-HR" sz="2100" kern="1200" dirty="0"/>
            <a:t>Uz svaki zahtjev korisnik treba dostaviti izjavu o nepostojanju dvostrukog financiranja. U slučaju da se temeljem provjere dokumentacije pojavi sumnja na dvostruko financiranje, relevantno tijelo podnosi zahtjev za provjeru dvostrukog financiranja nadležnim ministarstvima (ili drugim tijelima javne vlasti), te obavlja uvide u baze podataka.</a:t>
          </a:r>
        </a:p>
      </dsp:txBody>
      <dsp:txXfrm>
        <a:off x="0" y="842744"/>
        <a:ext cx="8549148" cy="4694759"/>
      </dsp:txXfrm>
    </dsp:sp>
  </dsp:spTree>
</dsp:drawing>
</file>

<file path=ppt/diagrams/drawing1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5CD3F21-A192-4B01-8D5D-1D84C402F7D5}">
      <dsp:nvSpPr>
        <dsp:cNvPr id="0" name=""/>
        <dsp:cNvSpPr/>
      </dsp:nvSpPr>
      <dsp:spPr>
        <a:xfrm>
          <a:off x="633443" y="0"/>
          <a:ext cx="7179023" cy="6037006"/>
        </a:xfrm>
        <a:prstGeom prst="rightArrow">
          <a:avLst/>
        </a:prstGeom>
        <a:solidFill>
          <a:schemeClr val="accent1">
            <a:tint val="40000"/>
            <a:hueOff val="0"/>
            <a:satOff val="0"/>
            <a:lumOff val="0"/>
            <a:alphaOff val="0"/>
          </a:schemeClr>
        </a:solidFill>
        <a:ln>
          <a:noFill/>
        </a:ln>
        <a:effectLst>
          <a:outerShdw blurRad="50800" dist="38100" dir="5400000" rotWithShape="0">
            <a:srgbClr val="000000">
              <a:alpha val="35000"/>
            </a:srgbClr>
          </a:outerShdw>
        </a:effectLst>
      </dsp:spPr>
      <dsp:style>
        <a:lnRef idx="0">
          <a:scrgbClr r="0" g="0" b="0"/>
        </a:lnRef>
        <a:fillRef idx="1">
          <a:scrgbClr r="0" g="0" b="0"/>
        </a:fillRef>
        <a:effectRef idx="2">
          <a:scrgbClr r="0" g="0" b="0"/>
        </a:effectRef>
        <a:fontRef idx="minor"/>
      </dsp:style>
    </dsp:sp>
    <dsp:sp modelId="{B99F6F2B-6D59-4AEC-8B0F-B69376629E62}">
      <dsp:nvSpPr>
        <dsp:cNvPr id="0" name=""/>
        <dsp:cNvSpPr/>
      </dsp:nvSpPr>
      <dsp:spPr>
        <a:xfrm>
          <a:off x="103" y="1811101"/>
          <a:ext cx="4119855" cy="2414802"/>
        </a:xfrm>
        <a:prstGeom prst="roundRect">
          <a:avLst/>
        </a:prstGeom>
        <a:gradFill rotWithShape="0">
          <a:gsLst>
            <a:gs pos="0">
              <a:schemeClr val="accent1">
                <a:hueOff val="0"/>
                <a:satOff val="0"/>
                <a:lumOff val="0"/>
                <a:alphaOff val="0"/>
                <a:shade val="15000"/>
                <a:satMod val="180000"/>
              </a:schemeClr>
            </a:gs>
            <a:gs pos="50000">
              <a:schemeClr val="accent1">
                <a:hueOff val="0"/>
                <a:satOff val="0"/>
                <a:lumOff val="0"/>
                <a:alphaOff val="0"/>
                <a:shade val="45000"/>
                <a:satMod val="170000"/>
              </a:schemeClr>
            </a:gs>
            <a:gs pos="70000">
              <a:schemeClr val="accent1">
                <a:hueOff val="0"/>
                <a:satOff val="0"/>
                <a:lumOff val="0"/>
                <a:alphaOff val="0"/>
                <a:tint val="99000"/>
                <a:shade val="65000"/>
                <a:satMod val="155000"/>
              </a:schemeClr>
            </a:gs>
            <a:gs pos="100000">
              <a:schemeClr val="accent1">
                <a:hueOff val="0"/>
                <a:satOff val="0"/>
                <a:lumOff val="0"/>
                <a:alphaOff val="0"/>
                <a:tint val="95500"/>
                <a:shade val="100000"/>
                <a:satMod val="155000"/>
              </a:schemeClr>
            </a:gs>
          </a:gsLst>
          <a:lin ang="16200000" scaled="0"/>
        </a:gradFill>
        <a:ln>
          <a:noFill/>
        </a:ln>
        <a:effectLst>
          <a:outerShdw blurRad="50800" dist="381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hr-HR" sz="2000" kern="1200"/>
            <a:t>Revizori tijekom revizija sustava (uključujući tematske revizije) provjeravaju oblikovanje, provedbu (implementaciju) i učinkovitost preventivnih mjera, te naknadne provjere koje provode tijela u sustavima upravljanja i kontrola.</a:t>
          </a:r>
        </a:p>
      </dsp:txBody>
      <dsp:txXfrm>
        <a:off x="117984" y="1928982"/>
        <a:ext cx="3884093" cy="2179040"/>
      </dsp:txXfrm>
    </dsp:sp>
    <dsp:sp modelId="{644E4604-7324-451C-8426-65231034F323}">
      <dsp:nvSpPr>
        <dsp:cNvPr id="0" name=""/>
        <dsp:cNvSpPr/>
      </dsp:nvSpPr>
      <dsp:spPr>
        <a:xfrm>
          <a:off x="4325951" y="1811101"/>
          <a:ext cx="4119855" cy="2414802"/>
        </a:xfrm>
        <a:prstGeom prst="roundRect">
          <a:avLst/>
        </a:prstGeom>
        <a:gradFill rotWithShape="0">
          <a:gsLst>
            <a:gs pos="0">
              <a:schemeClr val="accent1">
                <a:hueOff val="0"/>
                <a:satOff val="0"/>
                <a:lumOff val="0"/>
                <a:alphaOff val="0"/>
                <a:shade val="15000"/>
                <a:satMod val="180000"/>
              </a:schemeClr>
            </a:gs>
            <a:gs pos="50000">
              <a:schemeClr val="accent1">
                <a:hueOff val="0"/>
                <a:satOff val="0"/>
                <a:lumOff val="0"/>
                <a:alphaOff val="0"/>
                <a:shade val="45000"/>
                <a:satMod val="170000"/>
              </a:schemeClr>
            </a:gs>
            <a:gs pos="70000">
              <a:schemeClr val="accent1">
                <a:hueOff val="0"/>
                <a:satOff val="0"/>
                <a:lumOff val="0"/>
                <a:alphaOff val="0"/>
                <a:tint val="99000"/>
                <a:shade val="65000"/>
                <a:satMod val="155000"/>
              </a:schemeClr>
            </a:gs>
            <a:gs pos="100000">
              <a:schemeClr val="accent1">
                <a:hueOff val="0"/>
                <a:satOff val="0"/>
                <a:lumOff val="0"/>
                <a:alphaOff val="0"/>
                <a:tint val="95500"/>
                <a:shade val="100000"/>
                <a:satMod val="155000"/>
              </a:schemeClr>
            </a:gs>
          </a:gsLst>
          <a:lin ang="16200000" scaled="0"/>
        </a:gradFill>
        <a:ln>
          <a:noFill/>
        </a:ln>
        <a:effectLst>
          <a:outerShdw blurRad="50800" dist="381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hr-HR" sz="2000" kern="1200" dirty="0"/>
            <a:t>Revizori mogu rezultate tih preventivnih mjera i naknadnih provjera koristiti tijekom obavljanja revizija operacija.</a:t>
          </a:r>
        </a:p>
      </dsp:txBody>
      <dsp:txXfrm>
        <a:off x="4443832" y="1928982"/>
        <a:ext cx="3884093" cy="2179040"/>
      </dsp:txXfrm>
    </dsp:sp>
  </dsp:spTree>
</dsp:drawing>
</file>

<file path=ppt/diagrams/drawing1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89B0148-1815-4347-BF18-5B3205728E50}">
      <dsp:nvSpPr>
        <dsp:cNvPr id="0" name=""/>
        <dsp:cNvSpPr/>
      </dsp:nvSpPr>
      <dsp:spPr>
        <a:xfrm>
          <a:off x="0" y="5097361"/>
          <a:ext cx="8313174" cy="1115178"/>
        </a:xfrm>
        <a:prstGeom prst="rect">
          <a:avLst/>
        </a:prstGeom>
        <a:solidFill>
          <a:schemeClr val="accent1">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568" tIns="99568" rIns="99568" bIns="99568" numCol="1" spcCol="1270" anchor="ctr" anchorCtr="0">
          <a:noAutofit/>
        </a:bodyPr>
        <a:lstStyle/>
        <a:p>
          <a:pPr marL="0" lvl="0" indent="0" algn="ctr" defTabSz="622300">
            <a:lnSpc>
              <a:spcPct val="90000"/>
            </a:lnSpc>
            <a:spcBef>
              <a:spcPct val="0"/>
            </a:spcBef>
            <a:spcAft>
              <a:spcPct val="35000"/>
            </a:spcAft>
            <a:buNone/>
          </a:pPr>
          <a:r>
            <a:rPr lang="hr-HR" sz="1400" kern="1200"/>
            <a:t>Svaka služba treba definirati koje dostupne baze podataka (IT sustave) i druge alate/registre revizori trebaju obvezno (minimalno) provjeriti prilikom provjera dvostrukog financiranja.</a:t>
          </a:r>
          <a:endParaRPr lang="en-US" sz="1400" kern="1200"/>
        </a:p>
      </dsp:txBody>
      <dsp:txXfrm>
        <a:off x="0" y="5097361"/>
        <a:ext cx="8313174" cy="1115178"/>
      </dsp:txXfrm>
    </dsp:sp>
    <dsp:sp modelId="{A6FB5BD6-ACC9-4793-A0C0-63395F965728}">
      <dsp:nvSpPr>
        <dsp:cNvPr id="0" name=""/>
        <dsp:cNvSpPr/>
      </dsp:nvSpPr>
      <dsp:spPr>
        <a:xfrm rot="10800000">
          <a:off x="0" y="3398945"/>
          <a:ext cx="8313174" cy="1715143"/>
        </a:xfrm>
        <a:prstGeom prst="upArrowCallout">
          <a:avLst/>
        </a:prstGeom>
        <a:solidFill>
          <a:schemeClr val="accent1">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568" tIns="99568" rIns="99568" bIns="99568" numCol="1" spcCol="1270" anchor="ctr" anchorCtr="0">
          <a:noAutofit/>
        </a:bodyPr>
        <a:lstStyle/>
        <a:p>
          <a:pPr marL="0" lvl="0" indent="0" algn="ctr" defTabSz="622300">
            <a:lnSpc>
              <a:spcPct val="90000"/>
            </a:lnSpc>
            <a:spcBef>
              <a:spcPct val="0"/>
            </a:spcBef>
            <a:spcAft>
              <a:spcPct val="35000"/>
            </a:spcAft>
            <a:buNone/>
          </a:pPr>
          <a:r>
            <a:rPr lang="hr-HR" sz="1400" kern="1200"/>
            <a:t>Ipak, jedno od ograničenja je da sve te dostupne baze podataka i alati/registri nisu povezani, odnosno još uvijek ne postoji odgovarajuće (integrirano i interoperabilno) IT rješenje koji bi objedinjavalo podatke iz već postojećih IT sustava i koje bi omogućilo „automatiziranu“ unakrsnu provjeru podataka sadržanih u različitim bazama podataka. </a:t>
          </a:r>
          <a:endParaRPr lang="en-US" sz="1400" kern="1200"/>
        </a:p>
      </dsp:txBody>
      <dsp:txXfrm rot="10800000">
        <a:off x="0" y="3398945"/>
        <a:ext cx="8313174" cy="1114448"/>
      </dsp:txXfrm>
    </dsp:sp>
    <dsp:sp modelId="{DCA6EB15-10FB-4070-AEC9-6CF23ADD29D6}">
      <dsp:nvSpPr>
        <dsp:cNvPr id="0" name=""/>
        <dsp:cNvSpPr/>
      </dsp:nvSpPr>
      <dsp:spPr>
        <a:xfrm rot="10800000">
          <a:off x="0" y="1700528"/>
          <a:ext cx="8313174" cy="1715143"/>
        </a:xfrm>
        <a:prstGeom prst="upArrowCallout">
          <a:avLst/>
        </a:prstGeom>
        <a:solidFill>
          <a:schemeClr val="accent1">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568" tIns="99568" rIns="99568" bIns="99568" numCol="1" spcCol="1270" anchor="ctr" anchorCtr="0">
          <a:noAutofit/>
        </a:bodyPr>
        <a:lstStyle/>
        <a:p>
          <a:pPr marL="0" lvl="0" indent="0" algn="ctr" defTabSz="622300">
            <a:lnSpc>
              <a:spcPct val="90000"/>
            </a:lnSpc>
            <a:spcBef>
              <a:spcPct val="0"/>
            </a:spcBef>
            <a:spcAft>
              <a:spcPct val="35000"/>
            </a:spcAft>
            <a:buNone/>
          </a:pPr>
          <a:r>
            <a:rPr lang="hr-HR" sz="1400" kern="1200"/>
            <a:t>Jedan od glavnih i učinkovitih načina provjere financiranja iz različitih EU izvora je </a:t>
          </a:r>
          <a:r>
            <a:rPr lang="hr-HR" sz="1400" b="1" kern="1200"/>
            <a:t>unakrsna provjera dostupnih baza podataka o korisnicima sredstava iz EU izvora i njihovim operacijama/projektima. </a:t>
          </a:r>
          <a:r>
            <a:rPr lang="hr-HR" sz="1400" kern="1200"/>
            <a:t>Također, koriste se i drugi javno objavljeni podaci (registri) o korisnicima i operacijama/projektima (primjerice, na internetskim stranicama upravljačkog tijela), te druge baze podataka, registri ili alati razvijeni od strane EK (primjerice, alat ARACHNE).  </a:t>
          </a:r>
          <a:endParaRPr lang="en-US" sz="1400" kern="1200"/>
        </a:p>
      </dsp:txBody>
      <dsp:txXfrm rot="10800000">
        <a:off x="0" y="1700528"/>
        <a:ext cx="8313174" cy="1114448"/>
      </dsp:txXfrm>
    </dsp:sp>
    <dsp:sp modelId="{4975A78C-CE30-476D-BD62-4BCB6613EB45}">
      <dsp:nvSpPr>
        <dsp:cNvPr id="0" name=""/>
        <dsp:cNvSpPr/>
      </dsp:nvSpPr>
      <dsp:spPr>
        <a:xfrm rot="10800000">
          <a:off x="0" y="2112"/>
          <a:ext cx="8313174" cy="1715143"/>
        </a:xfrm>
        <a:prstGeom prst="upArrowCallout">
          <a:avLst/>
        </a:prstGeom>
        <a:solidFill>
          <a:schemeClr val="accent1">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568" tIns="99568" rIns="99568" bIns="99568" numCol="1" spcCol="1270" anchor="ctr" anchorCtr="0">
          <a:noAutofit/>
        </a:bodyPr>
        <a:lstStyle/>
        <a:p>
          <a:pPr marL="0" lvl="0" indent="0" algn="ctr" defTabSz="622300">
            <a:lnSpc>
              <a:spcPct val="90000"/>
            </a:lnSpc>
            <a:spcBef>
              <a:spcPct val="0"/>
            </a:spcBef>
            <a:spcAft>
              <a:spcPct val="35000"/>
            </a:spcAft>
            <a:buNone/>
          </a:pPr>
          <a:r>
            <a:rPr lang="hr-HR" sz="1400" kern="1200"/>
            <a:t>Provjera baza podataka (EU fondovi/programi/instrumenti)</a:t>
          </a:r>
          <a:endParaRPr lang="en-US" sz="1400" kern="1200"/>
        </a:p>
      </dsp:txBody>
      <dsp:txXfrm rot="10800000">
        <a:off x="0" y="2112"/>
        <a:ext cx="8313174" cy="1114448"/>
      </dsp:txXfrm>
    </dsp:sp>
  </dsp:spTree>
</dsp:drawing>
</file>

<file path=ppt/diagrams/drawing1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4BAA5C4-3DD5-45A9-80CD-29A4F0F04619}">
      <dsp:nvSpPr>
        <dsp:cNvPr id="0" name=""/>
        <dsp:cNvSpPr/>
      </dsp:nvSpPr>
      <dsp:spPr>
        <a:xfrm>
          <a:off x="0" y="64305"/>
          <a:ext cx="8382000" cy="1833453"/>
        </a:xfrm>
        <a:prstGeom prst="roundRect">
          <a:avLst/>
        </a:prstGeom>
        <a:gradFill rotWithShape="0">
          <a:gsLst>
            <a:gs pos="0">
              <a:schemeClr val="accent1">
                <a:hueOff val="0"/>
                <a:satOff val="0"/>
                <a:lumOff val="0"/>
                <a:alphaOff val="0"/>
                <a:shade val="15000"/>
                <a:satMod val="180000"/>
              </a:schemeClr>
            </a:gs>
            <a:gs pos="50000">
              <a:schemeClr val="accent1">
                <a:hueOff val="0"/>
                <a:satOff val="0"/>
                <a:lumOff val="0"/>
                <a:alphaOff val="0"/>
                <a:shade val="45000"/>
                <a:satMod val="170000"/>
              </a:schemeClr>
            </a:gs>
            <a:gs pos="70000">
              <a:schemeClr val="accent1">
                <a:hueOff val="0"/>
                <a:satOff val="0"/>
                <a:lumOff val="0"/>
                <a:alphaOff val="0"/>
                <a:tint val="99000"/>
                <a:shade val="65000"/>
                <a:satMod val="155000"/>
              </a:schemeClr>
            </a:gs>
            <a:gs pos="100000">
              <a:schemeClr val="accent1">
                <a:hueOff val="0"/>
                <a:satOff val="0"/>
                <a:lumOff val="0"/>
                <a:alphaOff val="0"/>
                <a:tint val="95500"/>
                <a:shade val="100000"/>
                <a:satMod val="155000"/>
              </a:schemeClr>
            </a:gs>
          </a:gsLst>
          <a:lin ang="16200000" scaled="0"/>
        </a:gradFill>
        <a:ln>
          <a:noFill/>
        </a:ln>
        <a:effectLst>
          <a:outerShdw blurRad="50800" dist="381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hr-HR" sz="1800" kern="1200" dirty="0"/>
            <a:t>Provjera baza podataka (nacionalni javni izvori) / „Osobne izjave“ (potencijalnih) korisnika</a:t>
          </a:r>
        </a:p>
      </dsp:txBody>
      <dsp:txXfrm>
        <a:off x="89502" y="153807"/>
        <a:ext cx="8202996" cy="1654449"/>
      </dsp:txXfrm>
    </dsp:sp>
    <dsp:sp modelId="{8013CE4B-79BD-4A7F-A339-9C4FBB9AFC99}">
      <dsp:nvSpPr>
        <dsp:cNvPr id="0" name=""/>
        <dsp:cNvSpPr/>
      </dsp:nvSpPr>
      <dsp:spPr>
        <a:xfrm>
          <a:off x="0" y="1949599"/>
          <a:ext cx="8382000" cy="1833453"/>
        </a:xfrm>
        <a:prstGeom prst="roundRect">
          <a:avLst/>
        </a:prstGeom>
        <a:gradFill rotWithShape="0">
          <a:gsLst>
            <a:gs pos="0">
              <a:schemeClr val="accent1">
                <a:hueOff val="0"/>
                <a:satOff val="0"/>
                <a:lumOff val="0"/>
                <a:alphaOff val="0"/>
                <a:shade val="15000"/>
                <a:satMod val="180000"/>
              </a:schemeClr>
            </a:gs>
            <a:gs pos="50000">
              <a:schemeClr val="accent1">
                <a:hueOff val="0"/>
                <a:satOff val="0"/>
                <a:lumOff val="0"/>
                <a:alphaOff val="0"/>
                <a:shade val="45000"/>
                <a:satMod val="170000"/>
              </a:schemeClr>
            </a:gs>
            <a:gs pos="70000">
              <a:schemeClr val="accent1">
                <a:hueOff val="0"/>
                <a:satOff val="0"/>
                <a:lumOff val="0"/>
                <a:alphaOff val="0"/>
                <a:tint val="99000"/>
                <a:shade val="65000"/>
                <a:satMod val="155000"/>
              </a:schemeClr>
            </a:gs>
            <a:gs pos="100000">
              <a:schemeClr val="accent1">
                <a:hueOff val="0"/>
                <a:satOff val="0"/>
                <a:lumOff val="0"/>
                <a:alphaOff val="0"/>
                <a:tint val="95500"/>
                <a:shade val="100000"/>
                <a:satMod val="155000"/>
              </a:schemeClr>
            </a:gs>
          </a:gsLst>
          <a:lin ang="16200000" scaled="0"/>
        </a:gradFill>
        <a:ln>
          <a:noFill/>
        </a:ln>
        <a:effectLst>
          <a:outerShdw blurRad="50800" dist="381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hr-HR" sz="1800" kern="1200"/>
            <a:t>U RH još uvijek ne postoji odgovarajuća (jedinstvena) baza/baze podataka na nacionalnoj ili bilo kojoj drugoj razini (regionalnoj, lokalnoj) putem koje/kojih bi revizori mogli učinkovito provjeriti dvostruko financiranje operacija/projekata iz nacionalnih javnih izvora. </a:t>
          </a:r>
        </a:p>
      </dsp:txBody>
      <dsp:txXfrm>
        <a:off x="89502" y="2039101"/>
        <a:ext cx="8202996" cy="1654449"/>
      </dsp:txXfrm>
    </dsp:sp>
    <dsp:sp modelId="{0F1F9617-89BE-47DB-9057-0528984B578B}">
      <dsp:nvSpPr>
        <dsp:cNvPr id="0" name=""/>
        <dsp:cNvSpPr/>
      </dsp:nvSpPr>
      <dsp:spPr>
        <a:xfrm>
          <a:off x="0" y="3834893"/>
          <a:ext cx="8382000" cy="1833453"/>
        </a:xfrm>
        <a:prstGeom prst="roundRect">
          <a:avLst/>
        </a:prstGeom>
        <a:gradFill rotWithShape="0">
          <a:gsLst>
            <a:gs pos="0">
              <a:schemeClr val="accent1">
                <a:hueOff val="0"/>
                <a:satOff val="0"/>
                <a:lumOff val="0"/>
                <a:alphaOff val="0"/>
                <a:shade val="15000"/>
                <a:satMod val="180000"/>
              </a:schemeClr>
            </a:gs>
            <a:gs pos="50000">
              <a:schemeClr val="accent1">
                <a:hueOff val="0"/>
                <a:satOff val="0"/>
                <a:lumOff val="0"/>
                <a:alphaOff val="0"/>
                <a:shade val="45000"/>
                <a:satMod val="170000"/>
              </a:schemeClr>
            </a:gs>
            <a:gs pos="70000">
              <a:schemeClr val="accent1">
                <a:hueOff val="0"/>
                <a:satOff val="0"/>
                <a:lumOff val="0"/>
                <a:alphaOff val="0"/>
                <a:tint val="99000"/>
                <a:shade val="65000"/>
                <a:satMod val="155000"/>
              </a:schemeClr>
            </a:gs>
            <a:gs pos="100000">
              <a:schemeClr val="accent1">
                <a:hueOff val="0"/>
                <a:satOff val="0"/>
                <a:lumOff val="0"/>
                <a:alphaOff val="0"/>
                <a:tint val="95500"/>
                <a:shade val="100000"/>
                <a:satMod val="155000"/>
              </a:schemeClr>
            </a:gs>
          </a:gsLst>
          <a:lin ang="16200000" scaled="0"/>
        </a:gradFill>
        <a:ln>
          <a:noFill/>
        </a:ln>
        <a:effectLst>
          <a:outerShdw blurRad="50800" dist="381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hr-HR" sz="1800" kern="1200"/>
            <a:t>Stoga su se provjere dvostrukog financiranja iz nacionalnih javnih izvora u prijašnjim razdobljima (uglavnom) oslanjale na „osobne izjave o nepostojanju dvostrukog financiranja“, koje potencijalni primatelji/korisnici potpisuju i dostavljaju tijelima u sustavima upravljanja i kontrola u različitim vremenskim točkama i u različite svrhe. Primjerice, u postupku dodjele sredstava za potrebe ocjene prihvatljivosti projekta/aktivnosti, te za vrijeme provedbe za potrebe plaćanja.</a:t>
          </a:r>
        </a:p>
      </dsp:txBody>
      <dsp:txXfrm>
        <a:off x="89502" y="3924395"/>
        <a:ext cx="8202996" cy="1654449"/>
      </dsp:txXfrm>
    </dsp:sp>
  </dsp:spTree>
</dsp:drawing>
</file>

<file path=ppt/diagrams/drawing1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CAF85A5-BCF7-4711-9166-BDE8F0C99F9F}">
      <dsp:nvSpPr>
        <dsp:cNvPr id="0" name=""/>
        <dsp:cNvSpPr/>
      </dsp:nvSpPr>
      <dsp:spPr>
        <a:xfrm>
          <a:off x="0" y="454265"/>
          <a:ext cx="8568813" cy="1527878"/>
        </a:xfrm>
        <a:prstGeom prst="roundRect">
          <a:avLst/>
        </a:prstGeom>
        <a:gradFill rotWithShape="0">
          <a:gsLst>
            <a:gs pos="0">
              <a:schemeClr val="accent1">
                <a:hueOff val="0"/>
                <a:satOff val="0"/>
                <a:lumOff val="0"/>
                <a:alphaOff val="0"/>
                <a:shade val="15000"/>
                <a:satMod val="180000"/>
              </a:schemeClr>
            </a:gs>
            <a:gs pos="50000">
              <a:schemeClr val="accent1">
                <a:hueOff val="0"/>
                <a:satOff val="0"/>
                <a:lumOff val="0"/>
                <a:alphaOff val="0"/>
                <a:shade val="45000"/>
                <a:satMod val="170000"/>
              </a:schemeClr>
            </a:gs>
            <a:gs pos="70000">
              <a:schemeClr val="accent1">
                <a:hueOff val="0"/>
                <a:satOff val="0"/>
                <a:lumOff val="0"/>
                <a:alphaOff val="0"/>
                <a:tint val="99000"/>
                <a:shade val="65000"/>
                <a:satMod val="155000"/>
              </a:schemeClr>
            </a:gs>
            <a:gs pos="100000">
              <a:schemeClr val="accent1">
                <a:hueOff val="0"/>
                <a:satOff val="0"/>
                <a:lumOff val="0"/>
                <a:alphaOff val="0"/>
                <a:tint val="95500"/>
                <a:shade val="100000"/>
                <a:satMod val="155000"/>
              </a:schemeClr>
            </a:gs>
          </a:gsLst>
          <a:lin ang="16200000" scaled="0"/>
        </a:gradFill>
        <a:ln>
          <a:noFill/>
        </a:ln>
        <a:effectLst>
          <a:outerShdw blurRad="50800" dist="381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hr-HR" sz="1800" kern="1200"/>
            <a:t>Pri provjeri dvostrukog financiranja revizori i nadalje trebaju obvezno (minimalno) provjeriti postojanje „osobnih izjava“ korisnika. </a:t>
          </a:r>
        </a:p>
      </dsp:txBody>
      <dsp:txXfrm>
        <a:off x="74585" y="528850"/>
        <a:ext cx="8419643" cy="1378708"/>
      </dsp:txXfrm>
    </dsp:sp>
    <dsp:sp modelId="{04907883-93B3-47D2-B386-D4355595AF80}">
      <dsp:nvSpPr>
        <dsp:cNvPr id="0" name=""/>
        <dsp:cNvSpPr/>
      </dsp:nvSpPr>
      <dsp:spPr>
        <a:xfrm>
          <a:off x="0" y="2217126"/>
          <a:ext cx="8568813" cy="1527878"/>
        </a:xfrm>
        <a:prstGeom prst="roundRect">
          <a:avLst/>
        </a:prstGeom>
        <a:gradFill rotWithShape="0">
          <a:gsLst>
            <a:gs pos="0">
              <a:schemeClr val="accent1">
                <a:hueOff val="0"/>
                <a:satOff val="0"/>
                <a:lumOff val="0"/>
                <a:alphaOff val="0"/>
                <a:shade val="15000"/>
                <a:satMod val="180000"/>
              </a:schemeClr>
            </a:gs>
            <a:gs pos="50000">
              <a:schemeClr val="accent1">
                <a:hueOff val="0"/>
                <a:satOff val="0"/>
                <a:lumOff val="0"/>
                <a:alphaOff val="0"/>
                <a:shade val="45000"/>
                <a:satMod val="170000"/>
              </a:schemeClr>
            </a:gs>
            <a:gs pos="70000">
              <a:schemeClr val="accent1">
                <a:hueOff val="0"/>
                <a:satOff val="0"/>
                <a:lumOff val="0"/>
                <a:alphaOff val="0"/>
                <a:tint val="99000"/>
                <a:shade val="65000"/>
                <a:satMod val="155000"/>
              </a:schemeClr>
            </a:gs>
            <a:gs pos="100000">
              <a:schemeClr val="accent1">
                <a:hueOff val="0"/>
                <a:satOff val="0"/>
                <a:lumOff val="0"/>
                <a:alphaOff val="0"/>
                <a:tint val="95500"/>
                <a:shade val="100000"/>
                <a:satMod val="155000"/>
              </a:schemeClr>
            </a:gs>
          </a:gsLst>
          <a:lin ang="16200000" scaled="0"/>
        </a:gradFill>
        <a:ln>
          <a:noFill/>
        </a:ln>
        <a:effectLst>
          <a:outerShdw blurRad="50800" dist="381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hr-HR" sz="1800" kern="1200"/>
            <a:t>Ipak, oslanjanje isključivo na „osobne izjave“ kako bi se provjerilo dvostruko financiranje, u načelu, više nije dovoljno. </a:t>
          </a:r>
        </a:p>
      </dsp:txBody>
      <dsp:txXfrm>
        <a:off x="74585" y="2291711"/>
        <a:ext cx="8419643" cy="1378708"/>
      </dsp:txXfrm>
    </dsp:sp>
    <dsp:sp modelId="{39137D25-E24F-4EFE-89C4-0DD3B62B4171}">
      <dsp:nvSpPr>
        <dsp:cNvPr id="0" name=""/>
        <dsp:cNvSpPr/>
      </dsp:nvSpPr>
      <dsp:spPr>
        <a:xfrm>
          <a:off x="0" y="3843481"/>
          <a:ext cx="8568813" cy="1990031"/>
        </a:xfrm>
        <a:prstGeom prst="roundRect">
          <a:avLst/>
        </a:prstGeom>
        <a:gradFill rotWithShape="0">
          <a:gsLst>
            <a:gs pos="0">
              <a:schemeClr val="accent1">
                <a:hueOff val="0"/>
                <a:satOff val="0"/>
                <a:lumOff val="0"/>
                <a:alphaOff val="0"/>
                <a:shade val="15000"/>
                <a:satMod val="180000"/>
              </a:schemeClr>
            </a:gs>
            <a:gs pos="50000">
              <a:schemeClr val="accent1">
                <a:hueOff val="0"/>
                <a:satOff val="0"/>
                <a:lumOff val="0"/>
                <a:alphaOff val="0"/>
                <a:shade val="45000"/>
                <a:satMod val="170000"/>
              </a:schemeClr>
            </a:gs>
            <a:gs pos="70000">
              <a:schemeClr val="accent1">
                <a:hueOff val="0"/>
                <a:satOff val="0"/>
                <a:lumOff val="0"/>
                <a:alphaOff val="0"/>
                <a:tint val="99000"/>
                <a:shade val="65000"/>
                <a:satMod val="155000"/>
              </a:schemeClr>
            </a:gs>
            <a:gs pos="100000">
              <a:schemeClr val="accent1">
                <a:hueOff val="0"/>
                <a:satOff val="0"/>
                <a:lumOff val="0"/>
                <a:alphaOff val="0"/>
                <a:tint val="95500"/>
                <a:shade val="100000"/>
                <a:satMod val="155000"/>
              </a:schemeClr>
            </a:gs>
          </a:gsLst>
          <a:lin ang="16200000" scaled="0"/>
        </a:gradFill>
        <a:ln>
          <a:noFill/>
        </a:ln>
        <a:effectLst>
          <a:outerShdw blurRad="50800" dist="381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hr-HR" sz="1800" kern="1200" dirty="0"/>
            <a:t>Revizori </a:t>
          </a:r>
          <a:r>
            <a:rPr lang="hr-HR" sz="1800" b="1" kern="1200" dirty="0"/>
            <a:t>trebaju dodatno provjeriti dostupnu relevantnu popratnu dokumentaciju (dokaze) kojom bi se potkrijepile tvrdnje navedene u „izjavi“, a sve u cilju utvrđivanja pouzdanosti ili eventualnih netočnih ili necjelovitih „izjava“.  </a:t>
          </a:r>
          <a:r>
            <a:rPr lang="hr-HR" sz="1800" kern="1200" dirty="0"/>
            <a:t>Pri tome se provjere trebaju zadržati unutar razumnih ograničenja, uzimajući u obzir „odnos troškova i koristi“ provjera, odnosno uvažavajući potrebu da se revizija obavi u razumnom roku i uz razumni trošak (primjerice, razmotriti bi li pronalaženje alternativnih/dodatnih dokaza bilo teško ili bi predstavljalo prevelik administrativni teret kako za revizore, tako i za tijela u sustavu i/ili korisnike). </a:t>
          </a:r>
        </a:p>
      </dsp:txBody>
      <dsp:txXfrm>
        <a:off x="97145" y="3940626"/>
        <a:ext cx="8374523" cy="1795741"/>
      </dsp:txXfrm>
    </dsp:sp>
  </dsp:spTree>
</dsp:drawing>
</file>

<file path=ppt/diagrams/drawing1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E826A50-6F1B-4443-A646-034ADBF6A7AB}">
      <dsp:nvSpPr>
        <dsp:cNvPr id="0" name=""/>
        <dsp:cNvSpPr/>
      </dsp:nvSpPr>
      <dsp:spPr>
        <a:xfrm>
          <a:off x="0" y="769"/>
          <a:ext cx="8146026" cy="0"/>
        </a:xfrm>
        <a:prstGeom prst="line">
          <a:avLst/>
        </a:prstGeom>
        <a:solidFill>
          <a:schemeClr val="accent1">
            <a:hueOff val="0"/>
            <a:satOff val="0"/>
            <a:lumOff val="0"/>
            <a:alphaOff val="0"/>
          </a:schemeClr>
        </a:solidFill>
        <a:ln w="55000" cap="flat" cmpd="thickThin"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D33D2285-B591-4B3D-BB22-E0A01D553CA3}">
      <dsp:nvSpPr>
        <dsp:cNvPr id="0" name=""/>
        <dsp:cNvSpPr/>
      </dsp:nvSpPr>
      <dsp:spPr>
        <a:xfrm>
          <a:off x="0" y="769"/>
          <a:ext cx="8146026" cy="126085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5250" tIns="95250" rIns="95250" bIns="95250" numCol="1" spcCol="1270" anchor="t" anchorCtr="0">
          <a:noAutofit/>
        </a:bodyPr>
        <a:lstStyle/>
        <a:p>
          <a:pPr marL="0" lvl="0" indent="0" algn="l" defTabSz="1111250">
            <a:lnSpc>
              <a:spcPct val="90000"/>
            </a:lnSpc>
            <a:spcBef>
              <a:spcPct val="0"/>
            </a:spcBef>
            <a:spcAft>
              <a:spcPct val="35000"/>
            </a:spcAft>
            <a:buNone/>
          </a:pPr>
          <a:r>
            <a:rPr lang="hr-HR" sz="2500" kern="1200"/>
            <a:t>Pouzdanost tvrdnji iznesenih u „osobnim izjavama“ koje se odnose na nepostojanje dvostrukog financiranja iz nacionalnih javnih izvora se mogu provjeriti primjerice:</a:t>
          </a:r>
          <a:endParaRPr lang="en-US" sz="2500" kern="1200"/>
        </a:p>
      </dsp:txBody>
      <dsp:txXfrm>
        <a:off x="0" y="769"/>
        <a:ext cx="8146026" cy="1260856"/>
      </dsp:txXfrm>
    </dsp:sp>
    <dsp:sp modelId="{E35784F6-F76A-4F68-981D-F4765EEE6741}">
      <dsp:nvSpPr>
        <dsp:cNvPr id="0" name=""/>
        <dsp:cNvSpPr/>
      </dsp:nvSpPr>
      <dsp:spPr>
        <a:xfrm>
          <a:off x="0" y="1261626"/>
          <a:ext cx="8146026" cy="0"/>
        </a:xfrm>
        <a:prstGeom prst="line">
          <a:avLst/>
        </a:prstGeom>
        <a:solidFill>
          <a:schemeClr val="accent1">
            <a:hueOff val="0"/>
            <a:satOff val="0"/>
            <a:lumOff val="0"/>
            <a:alphaOff val="0"/>
          </a:schemeClr>
        </a:solidFill>
        <a:ln w="55000" cap="flat" cmpd="thickThin"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BBAF32AC-975C-49A0-AD56-D7E6D4438F3D}">
      <dsp:nvSpPr>
        <dsp:cNvPr id="0" name=""/>
        <dsp:cNvSpPr/>
      </dsp:nvSpPr>
      <dsp:spPr>
        <a:xfrm>
          <a:off x="0" y="1261626"/>
          <a:ext cx="8146026" cy="126085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5250" tIns="95250" rIns="95250" bIns="95250" numCol="1" spcCol="1270" anchor="t" anchorCtr="0">
          <a:noAutofit/>
        </a:bodyPr>
        <a:lstStyle/>
        <a:p>
          <a:pPr marL="0" lvl="0" indent="0" algn="l" defTabSz="1111250">
            <a:lnSpc>
              <a:spcPct val="90000"/>
            </a:lnSpc>
            <a:spcBef>
              <a:spcPct val="0"/>
            </a:spcBef>
            <a:spcAft>
              <a:spcPct val="35000"/>
            </a:spcAft>
            <a:buNone/>
          </a:pPr>
          <a:r>
            <a:rPr lang="hr-HR" sz="2500" kern="1200"/>
            <a:t>•	razmjenom informacija s relevantnim tijelima u sustavima upravljanja i kontrola i uvidom u već obavljene provjere koje su obavila ta tijela,</a:t>
          </a:r>
          <a:endParaRPr lang="en-US" sz="2500" kern="1200"/>
        </a:p>
      </dsp:txBody>
      <dsp:txXfrm>
        <a:off x="0" y="1261626"/>
        <a:ext cx="8146026" cy="1260856"/>
      </dsp:txXfrm>
    </dsp:sp>
    <dsp:sp modelId="{35BCC398-6C93-4EBD-A824-9E21DA3C46F6}">
      <dsp:nvSpPr>
        <dsp:cNvPr id="0" name=""/>
        <dsp:cNvSpPr/>
      </dsp:nvSpPr>
      <dsp:spPr>
        <a:xfrm>
          <a:off x="0" y="2522482"/>
          <a:ext cx="8146026" cy="0"/>
        </a:xfrm>
        <a:prstGeom prst="line">
          <a:avLst/>
        </a:prstGeom>
        <a:solidFill>
          <a:schemeClr val="accent1">
            <a:hueOff val="0"/>
            <a:satOff val="0"/>
            <a:lumOff val="0"/>
            <a:alphaOff val="0"/>
          </a:schemeClr>
        </a:solidFill>
        <a:ln w="55000" cap="flat" cmpd="thickThin"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1AC859FD-918F-4AEB-BFE4-0AFC35456A94}">
      <dsp:nvSpPr>
        <dsp:cNvPr id="0" name=""/>
        <dsp:cNvSpPr/>
      </dsp:nvSpPr>
      <dsp:spPr>
        <a:xfrm>
          <a:off x="0" y="2522482"/>
          <a:ext cx="8146026" cy="126085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5250" tIns="95250" rIns="95250" bIns="95250" numCol="1" spcCol="1270" anchor="t" anchorCtr="0">
          <a:noAutofit/>
        </a:bodyPr>
        <a:lstStyle/>
        <a:p>
          <a:pPr marL="0" lvl="0" indent="0" algn="l" defTabSz="1111250">
            <a:lnSpc>
              <a:spcPct val="90000"/>
            </a:lnSpc>
            <a:spcBef>
              <a:spcPct val="0"/>
            </a:spcBef>
            <a:spcAft>
              <a:spcPct val="35000"/>
            </a:spcAft>
            <a:buNone/>
          </a:pPr>
          <a:r>
            <a:rPr lang="hr-HR" sz="2500" kern="1200"/>
            <a:t>•	razmjenom informacija s drugim tijelima javne vlasti,</a:t>
          </a:r>
          <a:endParaRPr lang="en-US" sz="2500" kern="1200"/>
        </a:p>
      </dsp:txBody>
      <dsp:txXfrm>
        <a:off x="0" y="2522482"/>
        <a:ext cx="8146026" cy="1260856"/>
      </dsp:txXfrm>
    </dsp:sp>
    <dsp:sp modelId="{0F39B3E0-9EFC-4C43-A450-92209DA58D7F}">
      <dsp:nvSpPr>
        <dsp:cNvPr id="0" name=""/>
        <dsp:cNvSpPr/>
      </dsp:nvSpPr>
      <dsp:spPr>
        <a:xfrm>
          <a:off x="0" y="3783338"/>
          <a:ext cx="8146026" cy="0"/>
        </a:xfrm>
        <a:prstGeom prst="line">
          <a:avLst/>
        </a:prstGeom>
        <a:solidFill>
          <a:schemeClr val="accent1">
            <a:hueOff val="0"/>
            <a:satOff val="0"/>
            <a:lumOff val="0"/>
            <a:alphaOff val="0"/>
          </a:schemeClr>
        </a:solidFill>
        <a:ln w="55000" cap="flat" cmpd="thickThin"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2EEEEEE1-7E0B-447F-BE34-4B64B1BEA0D7}">
      <dsp:nvSpPr>
        <dsp:cNvPr id="0" name=""/>
        <dsp:cNvSpPr/>
      </dsp:nvSpPr>
      <dsp:spPr>
        <a:xfrm>
          <a:off x="0" y="3783338"/>
          <a:ext cx="8146026" cy="126085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5250" tIns="95250" rIns="95250" bIns="95250" numCol="1" spcCol="1270" anchor="t" anchorCtr="0">
          <a:noAutofit/>
        </a:bodyPr>
        <a:lstStyle/>
        <a:p>
          <a:pPr marL="0" lvl="0" indent="0" algn="l" defTabSz="1111250">
            <a:lnSpc>
              <a:spcPct val="90000"/>
            </a:lnSpc>
            <a:spcBef>
              <a:spcPct val="0"/>
            </a:spcBef>
            <a:spcAft>
              <a:spcPct val="35000"/>
            </a:spcAft>
            <a:buNone/>
          </a:pPr>
          <a:r>
            <a:rPr lang="hr-HR" sz="2500" kern="1200"/>
            <a:t>•	uvidom u računovodstvenu (knjigovodstvenu) dokumentaciju korisnika,</a:t>
          </a:r>
          <a:endParaRPr lang="en-US" sz="2500" kern="1200"/>
        </a:p>
      </dsp:txBody>
      <dsp:txXfrm>
        <a:off x="0" y="3783338"/>
        <a:ext cx="8146026" cy="1260856"/>
      </dsp:txXfrm>
    </dsp:sp>
    <dsp:sp modelId="{34A43D71-9267-4D62-BEE3-71256CBD075E}">
      <dsp:nvSpPr>
        <dsp:cNvPr id="0" name=""/>
        <dsp:cNvSpPr/>
      </dsp:nvSpPr>
      <dsp:spPr>
        <a:xfrm>
          <a:off x="0" y="5044194"/>
          <a:ext cx="8146026" cy="0"/>
        </a:xfrm>
        <a:prstGeom prst="line">
          <a:avLst/>
        </a:prstGeom>
        <a:solidFill>
          <a:schemeClr val="accent1">
            <a:hueOff val="0"/>
            <a:satOff val="0"/>
            <a:lumOff val="0"/>
            <a:alphaOff val="0"/>
          </a:schemeClr>
        </a:solidFill>
        <a:ln w="55000" cap="flat" cmpd="thickThin"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BF61626E-E699-4F24-9326-E862EDB29C8D}">
      <dsp:nvSpPr>
        <dsp:cNvPr id="0" name=""/>
        <dsp:cNvSpPr/>
      </dsp:nvSpPr>
      <dsp:spPr>
        <a:xfrm>
          <a:off x="0" y="5044194"/>
          <a:ext cx="8146026" cy="126085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5250" tIns="95250" rIns="95250" bIns="95250" numCol="1" spcCol="1270" anchor="t" anchorCtr="0">
          <a:noAutofit/>
        </a:bodyPr>
        <a:lstStyle/>
        <a:p>
          <a:pPr marL="0" lvl="0" indent="0" algn="l" defTabSz="1111250">
            <a:lnSpc>
              <a:spcPct val="90000"/>
            </a:lnSpc>
            <a:spcBef>
              <a:spcPct val="0"/>
            </a:spcBef>
            <a:spcAft>
              <a:spcPct val="35000"/>
            </a:spcAft>
            <a:buNone/>
          </a:pPr>
          <a:r>
            <a:rPr lang="hr-HR" sz="2500" kern="1200"/>
            <a:t>•	provjerama mjera vidljivosti (promidžbe) operacija/projekata koje provode korisnici na svojim internetskim stranicama i lokacijama.</a:t>
          </a:r>
          <a:endParaRPr lang="en-US" sz="2500" kern="1200"/>
        </a:p>
      </dsp:txBody>
      <dsp:txXfrm>
        <a:off x="0" y="5044194"/>
        <a:ext cx="8146026" cy="1260856"/>
      </dsp:txXfrm>
    </dsp:sp>
  </dsp:spTree>
</dsp:drawing>
</file>

<file path=ppt/diagrams/drawing1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6623D07-BEF4-49F0-9BD8-8BD0AC368169}">
      <dsp:nvSpPr>
        <dsp:cNvPr id="0" name=""/>
        <dsp:cNvSpPr/>
      </dsp:nvSpPr>
      <dsp:spPr>
        <a:xfrm>
          <a:off x="0" y="0"/>
          <a:ext cx="8332839" cy="1690942"/>
        </a:xfrm>
        <a:prstGeom prst="roundRect">
          <a:avLst/>
        </a:prstGeom>
        <a:gradFill rotWithShape="0">
          <a:gsLst>
            <a:gs pos="0">
              <a:schemeClr val="accent1">
                <a:hueOff val="0"/>
                <a:satOff val="0"/>
                <a:lumOff val="0"/>
                <a:alphaOff val="0"/>
                <a:shade val="15000"/>
                <a:satMod val="180000"/>
              </a:schemeClr>
            </a:gs>
            <a:gs pos="50000">
              <a:schemeClr val="accent1">
                <a:hueOff val="0"/>
                <a:satOff val="0"/>
                <a:lumOff val="0"/>
                <a:alphaOff val="0"/>
                <a:shade val="45000"/>
                <a:satMod val="170000"/>
              </a:schemeClr>
            </a:gs>
            <a:gs pos="70000">
              <a:schemeClr val="accent1">
                <a:hueOff val="0"/>
                <a:satOff val="0"/>
                <a:lumOff val="0"/>
                <a:alphaOff val="0"/>
                <a:tint val="99000"/>
                <a:shade val="65000"/>
                <a:satMod val="155000"/>
              </a:schemeClr>
            </a:gs>
            <a:gs pos="100000">
              <a:schemeClr val="accent1">
                <a:hueOff val="0"/>
                <a:satOff val="0"/>
                <a:lumOff val="0"/>
                <a:alphaOff val="0"/>
                <a:tint val="95500"/>
                <a:shade val="100000"/>
                <a:satMod val="155000"/>
              </a:schemeClr>
            </a:gs>
          </a:gsLst>
          <a:lin ang="16200000" scaled="0"/>
        </a:gradFill>
        <a:ln>
          <a:noFill/>
        </a:ln>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accent1">
              <a:hueOff val="0"/>
              <a:satOff val="0"/>
              <a:lumOff val="0"/>
              <a:alphaOff val="0"/>
              <a:satMod val="300000"/>
            </a:schemeClr>
          </a:contourClr>
        </a:sp3d>
      </dsp:spPr>
      <dsp:style>
        <a:lnRef idx="0">
          <a:scrgbClr r="0" g="0" b="0"/>
        </a:lnRef>
        <a:fillRef idx="3">
          <a:scrgbClr r="0" g="0" b="0"/>
        </a:fillRef>
        <a:effectRef idx="3">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l" defTabSz="1066800">
            <a:lnSpc>
              <a:spcPct val="90000"/>
            </a:lnSpc>
            <a:spcBef>
              <a:spcPct val="0"/>
            </a:spcBef>
            <a:spcAft>
              <a:spcPct val="35000"/>
            </a:spcAft>
            <a:buNone/>
          </a:pPr>
          <a:r>
            <a:rPr lang="hr-HR" sz="2400" kern="1200" dirty="0"/>
            <a:t>Druge odgovarajuće provjere</a:t>
          </a:r>
          <a:endParaRPr lang="en-US" sz="2400" kern="1200" dirty="0"/>
        </a:p>
      </dsp:txBody>
      <dsp:txXfrm>
        <a:off x="82545" y="82545"/>
        <a:ext cx="8167749" cy="1525852"/>
      </dsp:txXfrm>
    </dsp:sp>
    <dsp:sp modelId="{695DDDB7-9C52-4F3D-8E79-201633DD67D0}">
      <dsp:nvSpPr>
        <dsp:cNvPr id="0" name=""/>
        <dsp:cNvSpPr/>
      </dsp:nvSpPr>
      <dsp:spPr>
        <a:xfrm>
          <a:off x="0" y="1906358"/>
          <a:ext cx="8332839" cy="1690942"/>
        </a:xfrm>
        <a:prstGeom prst="roundRect">
          <a:avLst/>
        </a:prstGeom>
        <a:gradFill rotWithShape="0">
          <a:gsLst>
            <a:gs pos="0">
              <a:schemeClr val="accent1">
                <a:hueOff val="0"/>
                <a:satOff val="0"/>
                <a:lumOff val="0"/>
                <a:alphaOff val="0"/>
                <a:shade val="15000"/>
                <a:satMod val="180000"/>
              </a:schemeClr>
            </a:gs>
            <a:gs pos="50000">
              <a:schemeClr val="accent1">
                <a:hueOff val="0"/>
                <a:satOff val="0"/>
                <a:lumOff val="0"/>
                <a:alphaOff val="0"/>
                <a:shade val="45000"/>
                <a:satMod val="170000"/>
              </a:schemeClr>
            </a:gs>
            <a:gs pos="70000">
              <a:schemeClr val="accent1">
                <a:hueOff val="0"/>
                <a:satOff val="0"/>
                <a:lumOff val="0"/>
                <a:alphaOff val="0"/>
                <a:tint val="99000"/>
                <a:shade val="65000"/>
                <a:satMod val="155000"/>
              </a:schemeClr>
            </a:gs>
            <a:gs pos="100000">
              <a:schemeClr val="accent1">
                <a:hueOff val="0"/>
                <a:satOff val="0"/>
                <a:lumOff val="0"/>
                <a:alphaOff val="0"/>
                <a:tint val="95500"/>
                <a:shade val="100000"/>
                <a:satMod val="155000"/>
              </a:schemeClr>
            </a:gs>
          </a:gsLst>
          <a:lin ang="16200000" scaled="0"/>
        </a:gradFill>
        <a:ln>
          <a:noFill/>
        </a:ln>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accent1">
              <a:hueOff val="0"/>
              <a:satOff val="0"/>
              <a:lumOff val="0"/>
              <a:alphaOff val="0"/>
              <a:satMod val="300000"/>
            </a:schemeClr>
          </a:contourClr>
        </a:sp3d>
      </dsp:spPr>
      <dsp:style>
        <a:lnRef idx="0">
          <a:scrgbClr r="0" g="0" b="0"/>
        </a:lnRef>
        <a:fillRef idx="3">
          <a:scrgbClr r="0" g="0" b="0"/>
        </a:fillRef>
        <a:effectRef idx="3">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l" defTabSz="1066800">
            <a:lnSpc>
              <a:spcPct val="90000"/>
            </a:lnSpc>
            <a:spcBef>
              <a:spcPct val="0"/>
            </a:spcBef>
            <a:spcAft>
              <a:spcPct val="35000"/>
            </a:spcAft>
            <a:buNone/>
          </a:pPr>
          <a:r>
            <a:rPr lang="hr-HR" sz="2400" kern="1200" dirty="0"/>
            <a:t>Unakrsne provjere baza podataka i provjera postojanosti „osobnih izjava“ (te dodatne provjere njihove pouzdanosti u odnosu na dostupne i provjerene izvore informacija) su ključne za otkrivanje slučajeva dvostrukog financiranja.</a:t>
          </a:r>
          <a:endParaRPr lang="en-US" sz="2400" kern="1200" dirty="0"/>
        </a:p>
      </dsp:txBody>
      <dsp:txXfrm>
        <a:off x="82545" y="1988903"/>
        <a:ext cx="8167749" cy="1525852"/>
      </dsp:txXfrm>
    </dsp:sp>
    <dsp:sp modelId="{D5CC3590-6262-491C-B36A-4B32AB0B210F}">
      <dsp:nvSpPr>
        <dsp:cNvPr id="0" name=""/>
        <dsp:cNvSpPr/>
      </dsp:nvSpPr>
      <dsp:spPr>
        <a:xfrm>
          <a:off x="0" y="3628185"/>
          <a:ext cx="8332839" cy="1690942"/>
        </a:xfrm>
        <a:prstGeom prst="roundRect">
          <a:avLst/>
        </a:prstGeom>
        <a:gradFill rotWithShape="0">
          <a:gsLst>
            <a:gs pos="0">
              <a:schemeClr val="accent1">
                <a:hueOff val="0"/>
                <a:satOff val="0"/>
                <a:lumOff val="0"/>
                <a:alphaOff val="0"/>
                <a:shade val="15000"/>
                <a:satMod val="180000"/>
              </a:schemeClr>
            </a:gs>
            <a:gs pos="50000">
              <a:schemeClr val="accent1">
                <a:hueOff val="0"/>
                <a:satOff val="0"/>
                <a:lumOff val="0"/>
                <a:alphaOff val="0"/>
                <a:shade val="45000"/>
                <a:satMod val="170000"/>
              </a:schemeClr>
            </a:gs>
            <a:gs pos="70000">
              <a:schemeClr val="accent1">
                <a:hueOff val="0"/>
                <a:satOff val="0"/>
                <a:lumOff val="0"/>
                <a:alphaOff val="0"/>
                <a:tint val="99000"/>
                <a:shade val="65000"/>
                <a:satMod val="155000"/>
              </a:schemeClr>
            </a:gs>
            <a:gs pos="100000">
              <a:schemeClr val="accent1">
                <a:hueOff val="0"/>
                <a:satOff val="0"/>
                <a:lumOff val="0"/>
                <a:alphaOff val="0"/>
                <a:tint val="95500"/>
                <a:shade val="100000"/>
                <a:satMod val="155000"/>
              </a:schemeClr>
            </a:gs>
          </a:gsLst>
          <a:lin ang="16200000" scaled="0"/>
        </a:gradFill>
        <a:ln>
          <a:noFill/>
        </a:ln>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accent1">
              <a:hueOff val="0"/>
              <a:satOff val="0"/>
              <a:lumOff val="0"/>
              <a:alphaOff val="0"/>
              <a:satMod val="300000"/>
            </a:schemeClr>
          </a:contourClr>
        </a:sp3d>
      </dsp:spPr>
      <dsp:style>
        <a:lnRef idx="0">
          <a:scrgbClr r="0" g="0" b="0"/>
        </a:lnRef>
        <a:fillRef idx="3">
          <a:scrgbClr r="0" g="0" b="0"/>
        </a:fillRef>
        <a:effectRef idx="3">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l" defTabSz="1066800">
            <a:lnSpc>
              <a:spcPct val="90000"/>
            </a:lnSpc>
            <a:spcBef>
              <a:spcPct val="0"/>
            </a:spcBef>
            <a:spcAft>
              <a:spcPct val="35000"/>
            </a:spcAft>
            <a:buNone/>
          </a:pPr>
          <a:r>
            <a:rPr lang="hr-HR" sz="2400" kern="1200"/>
            <a:t>Ipak, revizorima su na raspolaganju i druge provjere, primjerice:</a:t>
          </a:r>
          <a:endParaRPr lang="en-US" sz="2400" kern="1200"/>
        </a:p>
      </dsp:txBody>
      <dsp:txXfrm>
        <a:off x="82545" y="3710730"/>
        <a:ext cx="8167749" cy="1525852"/>
      </dsp:txXfrm>
    </dsp:sp>
  </dsp:spTree>
</dsp:drawing>
</file>

<file path=ppt/diagrams/drawing1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1EE4B16-2E68-4B08-9352-24EB0B99D780}">
      <dsp:nvSpPr>
        <dsp:cNvPr id="0" name=""/>
        <dsp:cNvSpPr/>
      </dsp:nvSpPr>
      <dsp:spPr>
        <a:xfrm>
          <a:off x="0" y="552"/>
          <a:ext cx="8229600" cy="0"/>
        </a:xfrm>
        <a:prstGeom prst="line">
          <a:avLst/>
        </a:prstGeom>
        <a:solidFill>
          <a:schemeClr val="accent1">
            <a:hueOff val="0"/>
            <a:satOff val="0"/>
            <a:lumOff val="0"/>
            <a:alphaOff val="0"/>
          </a:schemeClr>
        </a:solidFill>
        <a:ln w="55000" cap="flat" cmpd="thickThin"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1BC5AB9F-43B8-470C-880F-5106B265AA06}">
      <dsp:nvSpPr>
        <dsp:cNvPr id="0" name=""/>
        <dsp:cNvSpPr/>
      </dsp:nvSpPr>
      <dsp:spPr>
        <a:xfrm>
          <a:off x="0" y="552"/>
          <a:ext cx="8229600" cy="90497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t" anchorCtr="0">
          <a:noAutofit/>
        </a:bodyPr>
        <a:lstStyle/>
        <a:p>
          <a:pPr marL="0" lvl="0" indent="0" algn="l" defTabSz="889000">
            <a:lnSpc>
              <a:spcPct val="90000"/>
            </a:lnSpc>
            <a:spcBef>
              <a:spcPct val="0"/>
            </a:spcBef>
            <a:spcAft>
              <a:spcPct val="35000"/>
            </a:spcAft>
            <a:buNone/>
          </a:pPr>
          <a:r>
            <a:rPr lang="hr-HR" sz="2000" kern="1200"/>
            <a:t>Razmjena informacija s drugim službama unutar Agencije. </a:t>
          </a:r>
          <a:endParaRPr lang="en-US" sz="2000" kern="1200"/>
        </a:p>
      </dsp:txBody>
      <dsp:txXfrm>
        <a:off x="0" y="552"/>
        <a:ext cx="8229600" cy="904971"/>
      </dsp:txXfrm>
    </dsp:sp>
    <dsp:sp modelId="{0EBA88E6-DC70-45B3-8023-92519F5D19E7}">
      <dsp:nvSpPr>
        <dsp:cNvPr id="0" name=""/>
        <dsp:cNvSpPr/>
      </dsp:nvSpPr>
      <dsp:spPr>
        <a:xfrm>
          <a:off x="0" y="905524"/>
          <a:ext cx="8229600" cy="0"/>
        </a:xfrm>
        <a:prstGeom prst="line">
          <a:avLst/>
        </a:prstGeom>
        <a:solidFill>
          <a:schemeClr val="accent1">
            <a:hueOff val="0"/>
            <a:satOff val="0"/>
            <a:lumOff val="0"/>
            <a:alphaOff val="0"/>
          </a:schemeClr>
        </a:solidFill>
        <a:ln w="55000" cap="flat" cmpd="thickThin"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FA93D771-41CE-4865-B71C-F417E01B79DB}">
      <dsp:nvSpPr>
        <dsp:cNvPr id="0" name=""/>
        <dsp:cNvSpPr/>
      </dsp:nvSpPr>
      <dsp:spPr>
        <a:xfrm>
          <a:off x="0" y="905524"/>
          <a:ext cx="8229600" cy="90497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t" anchorCtr="0">
          <a:noAutofit/>
        </a:bodyPr>
        <a:lstStyle/>
        <a:p>
          <a:pPr marL="0" lvl="0" indent="0" algn="l" defTabSz="889000">
            <a:lnSpc>
              <a:spcPct val="90000"/>
            </a:lnSpc>
            <a:spcBef>
              <a:spcPct val="0"/>
            </a:spcBef>
            <a:spcAft>
              <a:spcPct val="35000"/>
            </a:spcAft>
            <a:buNone/>
          </a:pPr>
          <a:r>
            <a:rPr lang="hr-HR" sz="2000" kern="1200" dirty="0"/>
            <a:t>Razmjena informacija s relevantnim tijelima u sustavima upravljanja i kontrola i uvid u već obavljene provjere koje su obavila ta tijela (ako je primjenjivo). </a:t>
          </a:r>
          <a:endParaRPr lang="en-US" sz="2000" kern="1200" dirty="0"/>
        </a:p>
      </dsp:txBody>
      <dsp:txXfrm>
        <a:off x="0" y="905524"/>
        <a:ext cx="8229600" cy="904971"/>
      </dsp:txXfrm>
    </dsp:sp>
    <dsp:sp modelId="{1D90ACF6-27EB-467E-B38C-74524AA8E334}">
      <dsp:nvSpPr>
        <dsp:cNvPr id="0" name=""/>
        <dsp:cNvSpPr/>
      </dsp:nvSpPr>
      <dsp:spPr>
        <a:xfrm>
          <a:off x="0" y="1810495"/>
          <a:ext cx="8229600" cy="0"/>
        </a:xfrm>
        <a:prstGeom prst="line">
          <a:avLst/>
        </a:prstGeom>
        <a:solidFill>
          <a:schemeClr val="accent1">
            <a:hueOff val="0"/>
            <a:satOff val="0"/>
            <a:lumOff val="0"/>
            <a:alphaOff val="0"/>
          </a:schemeClr>
        </a:solidFill>
        <a:ln w="55000" cap="flat" cmpd="thickThin"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266FF04C-A4E0-43FA-B675-BC9AEA16D744}">
      <dsp:nvSpPr>
        <dsp:cNvPr id="0" name=""/>
        <dsp:cNvSpPr/>
      </dsp:nvSpPr>
      <dsp:spPr>
        <a:xfrm>
          <a:off x="0" y="1810495"/>
          <a:ext cx="8229600" cy="90497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t" anchorCtr="0">
          <a:noAutofit/>
        </a:bodyPr>
        <a:lstStyle/>
        <a:p>
          <a:pPr marL="0" lvl="0" indent="0" algn="l" defTabSz="889000">
            <a:lnSpc>
              <a:spcPct val="90000"/>
            </a:lnSpc>
            <a:spcBef>
              <a:spcPct val="0"/>
            </a:spcBef>
            <a:spcAft>
              <a:spcPct val="35000"/>
            </a:spcAft>
            <a:buNone/>
          </a:pPr>
          <a:r>
            <a:rPr lang="hr-HR" sz="2000" kern="1200"/>
            <a:t>Razmjena informacija s drugim tijelima javne vlasti, ako je primjenjivo.</a:t>
          </a:r>
          <a:endParaRPr lang="en-US" sz="2000" kern="1200"/>
        </a:p>
      </dsp:txBody>
      <dsp:txXfrm>
        <a:off x="0" y="1810495"/>
        <a:ext cx="8229600" cy="904971"/>
      </dsp:txXfrm>
    </dsp:sp>
    <dsp:sp modelId="{D4193249-7485-4233-BAA0-9C1C2C91022C}">
      <dsp:nvSpPr>
        <dsp:cNvPr id="0" name=""/>
        <dsp:cNvSpPr/>
      </dsp:nvSpPr>
      <dsp:spPr>
        <a:xfrm>
          <a:off x="0" y="2715467"/>
          <a:ext cx="8229600" cy="0"/>
        </a:xfrm>
        <a:prstGeom prst="line">
          <a:avLst/>
        </a:prstGeom>
        <a:solidFill>
          <a:schemeClr val="accent1">
            <a:hueOff val="0"/>
            <a:satOff val="0"/>
            <a:lumOff val="0"/>
            <a:alphaOff val="0"/>
          </a:schemeClr>
        </a:solidFill>
        <a:ln w="55000" cap="flat" cmpd="thickThin"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C8A7FC4E-77EE-48AD-9E9E-2BB7A44399A8}">
      <dsp:nvSpPr>
        <dsp:cNvPr id="0" name=""/>
        <dsp:cNvSpPr/>
      </dsp:nvSpPr>
      <dsp:spPr>
        <a:xfrm>
          <a:off x="0" y="2715467"/>
          <a:ext cx="8229600" cy="90497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t" anchorCtr="0">
          <a:noAutofit/>
        </a:bodyPr>
        <a:lstStyle/>
        <a:p>
          <a:pPr marL="0" lvl="0" indent="0" algn="l" defTabSz="889000">
            <a:lnSpc>
              <a:spcPct val="90000"/>
            </a:lnSpc>
            <a:spcBef>
              <a:spcPct val="0"/>
            </a:spcBef>
            <a:spcAft>
              <a:spcPct val="35000"/>
            </a:spcAft>
            <a:buNone/>
          </a:pPr>
          <a:r>
            <a:rPr lang="hr-HR" sz="2000" kern="1200"/>
            <a:t>Uvid u računovodstvenu (knjigovodstvenu) dokumentaciju korisnika, ako je primjenjivo. </a:t>
          </a:r>
          <a:endParaRPr lang="en-US" sz="2000" kern="1200"/>
        </a:p>
      </dsp:txBody>
      <dsp:txXfrm>
        <a:off x="0" y="2715467"/>
        <a:ext cx="8229600" cy="904971"/>
      </dsp:txXfrm>
    </dsp:sp>
    <dsp:sp modelId="{EBB0E61C-7FCE-4B82-BC1D-481FE2103459}">
      <dsp:nvSpPr>
        <dsp:cNvPr id="0" name=""/>
        <dsp:cNvSpPr/>
      </dsp:nvSpPr>
      <dsp:spPr>
        <a:xfrm>
          <a:off x="0" y="3620438"/>
          <a:ext cx="8229600" cy="0"/>
        </a:xfrm>
        <a:prstGeom prst="line">
          <a:avLst/>
        </a:prstGeom>
        <a:solidFill>
          <a:schemeClr val="accent1">
            <a:hueOff val="0"/>
            <a:satOff val="0"/>
            <a:lumOff val="0"/>
            <a:alphaOff val="0"/>
          </a:schemeClr>
        </a:solidFill>
        <a:ln w="55000" cap="flat" cmpd="thickThin"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71623FE3-36B1-4047-999C-03996B529877}">
      <dsp:nvSpPr>
        <dsp:cNvPr id="0" name=""/>
        <dsp:cNvSpPr/>
      </dsp:nvSpPr>
      <dsp:spPr>
        <a:xfrm>
          <a:off x="0" y="3620438"/>
          <a:ext cx="8229600" cy="90497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t" anchorCtr="0">
          <a:noAutofit/>
        </a:bodyPr>
        <a:lstStyle/>
        <a:p>
          <a:pPr marL="0" lvl="0" indent="0" algn="l" defTabSz="889000">
            <a:lnSpc>
              <a:spcPct val="90000"/>
            </a:lnSpc>
            <a:spcBef>
              <a:spcPct val="0"/>
            </a:spcBef>
            <a:spcAft>
              <a:spcPct val="35000"/>
            </a:spcAft>
            <a:buNone/>
          </a:pPr>
          <a:r>
            <a:rPr lang="hr-HR" sz="2000" kern="1200"/>
            <a:t>Provjere mjera vidljivosti (promidžbe) operacija/projekata koje provode korisnici na svojim internetskim stranicama i lokacijama. </a:t>
          </a:r>
          <a:endParaRPr lang="en-US" sz="2000" kern="1200"/>
        </a:p>
      </dsp:txBody>
      <dsp:txXfrm>
        <a:off x="0" y="3620438"/>
        <a:ext cx="8229600" cy="904971"/>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3574530-E734-4EFA-ACFA-29464CFB6038}">
      <dsp:nvSpPr>
        <dsp:cNvPr id="0" name=""/>
        <dsp:cNvSpPr/>
      </dsp:nvSpPr>
      <dsp:spPr>
        <a:xfrm>
          <a:off x="677429" y="0"/>
          <a:ext cx="6170406" cy="6170406"/>
        </a:xfrm>
        <a:prstGeom prst="triangle">
          <a:avLst/>
        </a:prstGeom>
        <a:gradFill rotWithShape="0">
          <a:gsLst>
            <a:gs pos="0">
              <a:schemeClr val="accent1">
                <a:hueOff val="0"/>
                <a:satOff val="0"/>
                <a:lumOff val="0"/>
                <a:alphaOff val="0"/>
                <a:shade val="15000"/>
                <a:satMod val="180000"/>
              </a:schemeClr>
            </a:gs>
            <a:gs pos="50000">
              <a:schemeClr val="accent1">
                <a:hueOff val="0"/>
                <a:satOff val="0"/>
                <a:lumOff val="0"/>
                <a:alphaOff val="0"/>
                <a:shade val="45000"/>
                <a:satMod val="170000"/>
              </a:schemeClr>
            </a:gs>
            <a:gs pos="70000">
              <a:schemeClr val="accent1">
                <a:hueOff val="0"/>
                <a:satOff val="0"/>
                <a:lumOff val="0"/>
                <a:alphaOff val="0"/>
                <a:tint val="99000"/>
                <a:shade val="65000"/>
                <a:satMod val="155000"/>
              </a:schemeClr>
            </a:gs>
            <a:gs pos="100000">
              <a:schemeClr val="accent1">
                <a:hueOff val="0"/>
                <a:satOff val="0"/>
                <a:lumOff val="0"/>
                <a:alphaOff val="0"/>
                <a:tint val="95500"/>
                <a:shade val="100000"/>
                <a:satMod val="155000"/>
              </a:schemeClr>
            </a:gs>
          </a:gsLst>
          <a:lin ang="16200000" scaled="0"/>
        </a:gradFill>
        <a:ln>
          <a:noFill/>
        </a:ln>
        <a:effectLst>
          <a:outerShdw blurRad="50800" dist="381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sp>
    <dsp:sp modelId="{09AE11A0-C6B1-4C3D-8CD1-70BB745B173D}">
      <dsp:nvSpPr>
        <dsp:cNvPr id="0" name=""/>
        <dsp:cNvSpPr/>
      </dsp:nvSpPr>
      <dsp:spPr>
        <a:xfrm>
          <a:off x="3762632" y="617643"/>
          <a:ext cx="4010763" cy="4386773"/>
        </a:xfrm>
        <a:prstGeom prst="roundRect">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87630" tIns="87630" rIns="87630" bIns="87630" numCol="1" spcCol="1270" anchor="ctr" anchorCtr="0">
          <a:noAutofit/>
        </a:bodyPr>
        <a:lstStyle/>
        <a:p>
          <a:pPr marL="0" lvl="0" indent="0" algn="ctr" defTabSz="1022350">
            <a:lnSpc>
              <a:spcPct val="90000"/>
            </a:lnSpc>
            <a:spcBef>
              <a:spcPct val="0"/>
            </a:spcBef>
            <a:spcAft>
              <a:spcPct val="35000"/>
            </a:spcAft>
            <a:buNone/>
          </a:pPr>
          <a:r>
            <a:rPr lang="hr-HR" sz="2300" kern="1200" dirty="0"/>
            <a:t>Kombiniranjem potpora iz više EU izvora se osigurava učinkovita i komplementarna provedba, te se maksimizira dodana vrijednost EU proračuna. </a:t>
          </a:r>
        </a:p>
        <a:p>
          <a:pPr marL="0" lvl="0" indent="0" algn="ctr" defTabSz="1022350">
            <a:lnSpc>
              <a:spcPct val="90000"/>
            </a:lnSpc>
            <a:spcBef>
              <a:spcPct val="0"/>
            </a:spcBef>
            <a:spcAft>
              <a:spcPct val="35000"/>
            </a:spcAft>
            <a:buNone/>
          </a:pPr>
          <a:r>
            <a:rPr lang="hr-HR" sz="2300" kern="1200" dirty="0"/>
            <a:t>Međutim, posljedično se povećava i rizik da će isti troškovi biti financirani dva (ili čak i više) puta iz više različitih EU izvora. </a:t>
          </a:r>
        </a:p>
      </dsp:txBody>
      <dsp:txXfrm>
        <a:off x="3958421" y="813432"/>
        <a:ext cx="3619185" cy="3995195"/>
      </dsp:txXfrm>
    </dsp:sp>
  </dsp:spTree>
</dsp:drawing>
</file>

<file path=ppt/diagrams/drawing2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A8CF4A1-A01E-44E1-9474-94AFC30D0B3C}">
      <dsp:nvSpPr>
        <dsp:cNvPr id="0" name=""/>
        <dsp:cNvSpPr/>
      </dsp:nvSpPr>
      <dsp:spPr>
        <a:xfrm>
          <a:off x="0" y="3323069"/>
          <a:ext cx="8431161" cy="2180293"/>
        </a:xfrm>
        <a:prstGeom prst="rect">
          <a:avLst/>
        </a:prstGeom>
        <a:gradFill rotWithShape="0">
          <a:gsLst>
            <a:gs pos="0">
              <a:schemeClr val="accent1">
                <a:hueOff val="0"/>
                <a:satOff val="0"/>
                <a:lumOff val="0"/>
                <a:alphaOff val="0"/>
                <a:shade val="15000"/>
                <a:satMod val="180000"/>
              </a:schemeClr>
            </a:gs>
            <a:gs pos="50000">
              <a:schemeClr val="accent1">
                <a:hueOff val="0"/>
                <a:satOff val="0"/>
                <a:lumOff val="0"/>
                <a:alphaOff val="0"/>
                <a:shade val="45000"/>
                <a:satMod val="170000"/>
              </a:schemeClr>
            </a:gs>
            <a:gs pos="70000">
              <a:schemeClr val="accent1">
                <a:hueOff val="0"/>
                <a:satOff val="0"/>
                <a:lumOff val="0"/>
                <a:alphaOff val="0"/>
                <a:tint val="99000"/>
                <a:shade val="65000"/>
                <a:satMod val="155000"/>
              </a:schemeClr>
            </a:gs>
            <a:gs pos="100000">
              <a:schemeClr val="accent1">
                <a:hueOff val="0"/>
                <a:satOff val="0"/>
                <a:lumOff val="0"/>
                <a:alphaOff val="0"/>
                <a:tint val="95500"/>
                <a:shade val="100000"/>
                <a:satMod val="155000"/>
              </a:schemeClr>
            </a:gs>
          </a:gsLst>
          <a:lin ang="16200000" scaled="0"/>
        </a:gradFill>
        <a:ln>
          <a:noFill/>
        </a:ln>
        <a:effectLst>
          <a:outerShdw blurRad="50800" dist="381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28016" tIns="128016" rIns="128016" bIns="128016" numCol="1" spcCol="1270" anchor="ctr" anchorCtr="0">
          <a:noAutofit/>
        </a:bodyPr>
        <a:lstStyle/>
        <a:p>
          <a:pPr marL="0" lvl="0" indent="0" algn="ctr" defTabSz="800100">
            <a:lnSpc>
              <a:spcPct val="90000"/>
            </a:lnSpc>
            <a:spcBef>
              <a:spcPct val="0"/>
            </a:spcBef>
            <a:spcAft>
              <a:spcPct val="35000"/>
            </a:spcAft>
            <a:buNone/>
          </a:pPr>
          <a:r>
            <a:rPr lang="hr-HR" sz="1800" kern="1200"/>
            <a:t>Ipak, ukoliko provjeru pouzdanosti izjave u odnosu na nacionalna javna sredstva nije prikladno obaviti iz opravdanih razloga („odnos troškova i koristi“ provjera, nepostojanje saznanja koja bi upućivala na potencijalno neprihvatljivo visok rizik/sumnju od dvostrukog financiranja, ili bilo kojeg drugog opravdanog razloga), tada je dostatna (samo) dodatna provjera istinitosti izjave o nepostojanju provjere dvostrukog financiranja iz EU izvora.</a:t>
          </a:r>
          <a:endParaRPr lang="en-US" sz="1800" kern="1200"/>
        </a:p>
      </dsp:txBody>
      <dsp:txXfrm>
        <a:off x="0" y="3323069"/>
        <a:ext cx="8431161" cy="2180293"/>
      </dsp:txXfrm>
    </dsp:sp>
    <dsp:sp modelId="{30BEB800-D524-46A9-9C04-902BDCB7F90B}">
      <dsp:nvSpPr>
        <dsp:cNvPr id="0" name=""/>
        <dsp:cNvSpPr/>
      </dsp:nvSpPr>
      <dsp:spPr>
        <a:xfrm rot="10800000">
          <a:off x="0" y="2482"/>
          <a:ext cx="8431161" cy="3353291"/>
        </a:xfrm>
        <a:prstGeom prst="upArrowCallout">
          <a:avLst/>
        </a:prstGeom>
        <a:gradFill rotWithShape="0">
          <a:gsLst>
            <a:gs pos="0">
              <a:schemeClr val="accent1">
                <a:hueOff val="0"/>
                <a:satOff val="0"/>
                <a:lumOff val="0"/>
                <a:alphaOff val="0"/>
                <a:shade val="15000"/>
                <a:satMod val="180000"/>
              </a:schemeClr>
            </a:gs>
            <a:gs pos="50000">
              <a:schemeClr val="accent1">
                <a:hueOff val="0"/>
                <a:satOff val="0"/>
                <a:lumOff val="0"/>
                <a:alphaOff val="0"/>
                <a:shade val="45000"/>
                <a:satMod val="170000"/>
              </a:schemeClr>
            </a:gs>
            <a:gs pos="70000">
              <a:schemeClr val="accent1">
                <a:hueOff val="0"/>
                <a:satOff val="0"/>
                <a:lumOff val="0"/>
                <a:alphaOff val="0"/>
                <a:tint val="99000"/>
                <a:shade val="65000"/>
                <a:satMod val="155000"/>
              </a:schemeClr>
            </a:gs>
            <a:gs pos="100000">
              <a:schemeClr val="accent1">
                <a:hueOff val="0"/>
                <a:satOff val="0"/>
                <a:lumOff val="0"/>
                <a:alphaOff val="0"/>
                <a:tint val="95500"/>
                <a:shade val="100000"/>
                <a:satMod val="155000"/>
              </a:schemeClr>
            </a:gs>
          </a:gsLst>
          <a:lin ang="16200000" scaled="0"/>
        </a:gradFill>
        <a:ln>
          <a:noFill/>
        </a:ln>
        <a:effectLst>
          <a:outerShdw blurRad="50800" dist="381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28016" tIns="128016" rIns="128016" bIns="128016" numCol="1" spcCol="1270" anchor="ctr" anchorCtr="0">
          <a:noAutofit/>
        </a:bodyPr>
        <a:lstStyle/>
        <a:p>
          <a:pPr marL="0" lvl="0" indent="0" algn="ctr" defTabSz="800100">
            <a:lnSpc>
              <a:spcPct val="90000"/>
            </a:lnSpc>
            <a:spcBef>
              <a:spcPct val="0"/>
            </a:spcBef>
            <a:spcAft>
              <a:spcPct val="35000"/>
            </a:spcAft>
            <a:buNone/>
          </a:pPr>
          <a:r>
            <a:rPr lang="hr-HR" sz="1800" kern="1200" dirty="0"/>
            <a:t>Pouzdanost „osobnih izjava“ uvijek treba dodatno provjeriti. Uobičajeno, „izjava“ sadržava izjavu o nepostojanju dvostrukog financiranja kako iz (a) EU izvora, tako i iz (b) nacionalnih javnih izvora. Uvidom u dostupne baze podataka mogu se obaviti dodatne provjere istinitosti izjave u odnosu na EU izvore. S obzirom na nepostojanje odgovarajućih baza podataka, provjera istinitosti financiranja iz nacionalnih javnih izvora može biti otežana - revizori se mogu osloniti na već obavljene provjere tijela u sustavu upravljanja i kontrola ili obaviti neku od drugih odgovarajućih provjera.</a:t>
          </a:r>
          <a:endParaRPr lang="en-US" sz="1800" kern="1200" dirty="0"/>
        </a:p>
      </dsp:txBody>
      <dsp:txXfrm rot="10800000">
        <a:off x="0" y="2482"/>
        <a:ext cx="8431161" cy="2178868"/>
      </dsp:txXfrm>
    </dsp:sp>
  </dsp:spTree>
</dsp:drawing>
</file>

<file path=ppt/diagrams/drawing2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26EF05D-49FC-4D0B-911E-55F39DA0C3EC}">
      <dsp:nvSpPr>
        <dsp:cNvPr id="0" name=""/>
        <dsp:cNvSpPr/>
      </dsp:nvSpPr>
      <dsp:spPr>
        <a:xfrm>
          <a:off x="0" y="0"/>
          <a:ext cx="8229600" cy="0"/>
        </a:xfrm>
        <a:prstGeom prst="line">
          <a:avLst/>
        </a:prstGeom>
        <a:solidFill>
          <a:schemeClr val="accent1">
            <a:hueOff val="0"/>
            <a:satOff val="0"/>
            <a:lumOff val="0"/>
            <a:alphaOff val="0"/>
          </a:schemeClr>
        </a:solidFill>
        <a:ln w="55000" cap="flat" cmpd="thickThin"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E54E2558-175E-4E54-B52A-9B228CB50E3C}">
      <dsp:nvSpPr>
        <dsp:cNvPr id="0" name=""/>
        <dsp:cNvSpPr/>
      </dsp:nvSpPr>
      <dsp:spPr>
        <a:xfrm>
          <a:off x="0" y="0"/>
          <a:ext cx="8229600" cy="266934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3820" tIns="83820" rIns="83820" bIns="83820" numCol="1" spcCol="1270" anchor="t" anchorCtr="0">
          <a:noAutofit/>
        </a:bodyPr>
        <a:lstStyle/>
        <a:p>
          <a:pPr marL="0" lvl="0" indent="0" algn="ctr" defTabSz="977900">
            <a:lnSpc>
              <a:spcPct val="90000"/>
            </a:lnSpc>
            <a:spcBef>
              <a:spcPct val="0"/>
            </a:spcBef>
            <a:spcAft>
              <a:spcPct val="35000"/>
            </a:spcAft>
            <a:buNone/>
          </a:pPr>
          <a:r>
            <a:rPr lang="hr-HR" sz="2200" kern="1200" dirty="0"/>
            <a:t>Revizori moraju provjeriti sadržaj predloška „osobne izjave“ potencijalnih primatelja (u postupku dodjele sredstava) odnosno korisnika (u fazi provedbe). </a:t>
          </a:r>
          <a:endParaRPr lang="en-US" sz="2200" kern="1200" dirty="0"/>
        </a:p>
      </dsp:txBody>
      <dsp:txXfrm>
        <a:off x="0" y="0"/>
        <a:ext cx="8229600" cy="2669348"/>
      </dsp:txXfrm>
    </dsp:sp>
    <dsp:sp modelId="{0B03D2D6-9E41-44A8-92D5-C1751F3937EB}">
      <dsp:nvSpPr>
        <dsp:cNvPr id="0" name=""/>
        <dsp:cNvSpPr/>
      </dsp:nvSpPr>
      <dsp:spPr>
        <a:xfrm>
          <a:off x="0" y="2669348"/>
          <a:ext cx="8229600" cy="0"/>
        </a:xfrm>
        <a:prstGeom prst="line">
          <a:avLst/>
        </a:prstGeom>
        <a:solidFill>
          <a:schemeClr val="accent1">
            <a:hueOff val="0"/>
            <a:satOff val="0"/>
            <a:lumOff val="0"/>
            <a:alphaOff val="0"/>
          </a:schemeClr>
        </a:solidFill>
        <a:ln w="55000" cap="flat" cmpd="thickThin"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ECC767BF-451B-475E-B2F3-5224FA201961}">
      <dsp:nvSpPr>
        <dsp:cNvPr id="0" name=""/>
        <dsp:cNvSpPr/>
      </dsp:nvSpPr>
      <dsp:spPr>
        <a:xfrm>
          <a:off x="0" y="2669348"/>
          <a:ext cx="8229600" cy="266934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3820" tIns="83820" rIns="83820" bIns="83820" numCol="1" spcCol="1270" anchor="t" anchorCtr="0">
          <a:noAutofit/>
        </a:bodyPr>
        <a:lstStyle/>
        <a:p>
          <a:pPr marL="0" lvl="0" indent="0" algn="ctr" defTabSz="977900">
            <a:lnSpc>
              <a:spcPct val="90000"/>
            </a:lnSpc>
            <a:spcBef>
              <a:spcPct val="0"/>
            </a:spcBef>
            <a:spcAft>
              <a:spcPct val="35000"/>
            </a:spcAft>
            <a:buNone/>
          </a:pPr>
          <a:r>
            <a:rPr lang="hr-HR" sz="2200" kern="1200" dirty="0"/>
            <a:t>U slučaju da je predložak izjave nedostatan, jer primjerice ne obuhvaća izjavu o nepostojanju dvostrukog financiranja iz nacionalnih javnih sredstava, ili neprecizan, jer vezano uz nacionalna javna sredstva obuhvaća samo izjavu o nepostojanju financiranja iz sredstava državnog proračuna, revizori trebaju predložiti relevantnim tijelima u sustavima upravljanja i kontrola nadopunu izjave na način da ona (obuhvati sve potencijalne javne izvore financiranja (EU i nacionalne).</a:t>
          </a:r>
          <a:endParaRPr lang="en-US" sz="2200" kern="1200" dirty="0"/>
        </a:p>
      </dsp:txBody>
      <dsp:txXfrm>
        <a:off x="0" y="2669348"/>
        <a:ext cx="8229600" cy="2669348"/>
      </dsp:txXfrm>
    </dsp:sp>
  </dsp:spTree>
</dsp:drawing>
</file>

<file path=ppt/diagrams/drawing2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0D48EDA-3158-4DBD-8E81-168130227BB7}">
      <dsp:nvSpPr>
        <dsp:cNvPr id="0" name=""/>
        <dsp:cNvSpPr/>
      </dsp:nvSpPr>
      <dsp:spPr>
        <a:xfrm>
          <a:off x="0" y="0"/>
          <a:ext cx="7644581" cy="0"/>
        </a:xfrm>
        <a:prstGeom prst="line">
          <a:avLst/>
        </a:prstGeom>
        <a:solidFill>
          <a:schemeClr val="accent1">
            <a:hueOff val="0"/>
            <a:satOff val="0"/>
            <a:lumOff val="0"/>
            <a:alphaOff val="0"/>
          </a:schemeClr>
        </a:solidFill>
        <a:ln w="55000" cap="flat" cmpd="thickThin"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B07D5F0B-68E7-4499-93F9-600E888CDAE4}">
      <dsp:nvSpPr>
        <dsp:cNvPr id="0" name=""/>
        <dsp:cNvSpPr/>
      </dsp:nvSpPr>
      <dsp:spPr>
        <a:xfrm>
          <a:off x="0" y="0"/>
          <a:ext cx="1528916" cy="554517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4770" tIns="64770" rIns="64770" bIns="64770" numCol="1" spcCol="1270" anchor="t" anchorCtr="0">
          <a:noAutofit/>
        </a:bodyPr>
        <a:lstStyle/>
        <a:p>
          <a:pPr marL="0" lvl="0" indent="0" algn="l" defTabSz="755650">
            <a:lnSpc>
              <a:spcPct val="90000"/>
            </a:lnSpc>
            <a:spcBef>
              <a:spcPct val="0"/>
            </a:spcBef>
            <a:spcAft>
              <a:spcPct val="35000"/>
            </a:spcAft>
            <a:buNone/>
          </a:pPr>
          <a:r>
            <a:rPr lang="hr-HR" sz="1700" kern="1200" dirty="0"/>
            <a:t>Revizor treba pripremiti dostatnu revizijsku (radnu) dokumentaciju koja treba pružiti jasan uvid u obavljeni rad, pribavljene dokaze i donesene zaključke. Dokumentaciju vezano uz provjeru dvostrukog financiranja čine:</a:t>
          </a:r>
          <a:endParaRPr lang="en-US" sz="1700" kern="1200" dirty="0"/>
        </a:p>
      </dsp:txBody>
      <dsp:txXfrm>
        <a:off x="0" y="0"/>
        <a:ext cx="1528916" cy="5545175"/>
      </dsp:txXfrm>
    </dsp:sp>
    <dsp:sp modelId="{5EB3654F-A6DD-4F33-A73B-6534D22AFB12}">
      <dsp:nvSpPr>
        <dsp:cNvPr id="0" name=""/>
        <dsp:cNvSpPr/>
      </dsp:nvSpPr>
      <dsp:spPr>
        <a:xfrm>
          <a:off x="1643584" y="86643"/>
          <a:ext cx="6000996" cy="173286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2870" tIns="102870" rIns="102870" bIns="102870" numCol="1" spcCol="1270" anchor="t" anchorCtr="0">
          <a:noAutofit/>
        </a:bodyPr>
        <a:lstStyle/>
        <a:p>
          <a:pPr marL="0" lvl="0" indent="0" algn="l" defTabSz="1200150">
            <a:lnSpc>
              <a:spcPct val="90000"/>
            </a:lnSpc>
            <a:spcBef>
              <a:spcPct val="0"/>
            </a:spcBef>
            <a:spcAft>
              <a:spcPct val="35000"/>
            </a:spcAft>
            <a:buNone/>
          </a:pPr>
          <a:r>
            <a:rPr lang="hr-HR" sz="2700" kern="1200"/>
            <a:t>(i)	Kontrolne liste. </a:t>
          </a:r>
          <a:endParaRPr lang="en-US" sz="2700" kern="1200"/>
        </a:p>
      </dsp:txBody>
      <dsp:txXfrm>
        <a:off x="1643584" y="86643"/>
        <a:ext cx="6000996" cy="1732867"/>
      </dsp:txXfrm>
    </dsp:sp>
    <dsp:sp modelId="{F9801508-9E1F-4CFC-8D43-3382E55F269C}">
      <dsp:nvSpPr>
        <dsp:cNvPr id="0" name=""/>
        <dsp:cNvSpPr/>
      </dsp:nvSpPr>
      <dsp:spPr>
        <a:xfrm>
          <a:off x="1528916" y="1819510"/>
          <a:ext cx="6115664" cy="0"/>
        </a:xfrm>
        <a:prstGeom prst="line">
          <a:avLst/>
        </a:prstGeom>
        <a:solidFill>
          <a:schemeClr val="accent1">
            <a:hueOff val="0"/>
            <a:satOff val="0"/>
            <a:lumOff val="0"/>
            <a:alphaOff val="0"/>
          </a:schemeClr>
        </a:solidFill>
        <a:ln w="55000" cap="flat" cmpd="thickThin" algn="ctr">
          <a:solidFill>
            <a:schemeClr val="accent1">
              <a:tint val="5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AA103BB5-9440-4A20-80CB-F901EE98DA03}">
      <dsp:nvSpPr>
        <dsp:cNvPr id="0" name=""/>
        <dsp:cNvSpPr/>
      </dsp:nvSpPr>
      <dsp:spPr>
        <a:xfrm>
          <a:off x="1643584" y="1906153"/>
          <a:ext cx="6000996" cy="173286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2870" tIns="102870" rIns="102870" bIns="102870" numCol="1" spcCol="1270" anchor="t" anchorCtr="0">
          <a:noAutofit/>
        </a:bodyPr>
        <a:lstStyle/>
        <a:p>
          <a:pPr marL="0" lvl="0" indent="0" algn="l" defTabSz="1200150">
            <a:lnSpc>
              <a:spcPct val="90000"/>
            </a:lnSpc>
            <a:spcBef>
              <a:spcPct val="0"/>
            </a:spcBef>
            <a:spcAft>
              <a:spcPct val="35000"/>
            </a:spcAft>
            <a:buNone/>
          </a:pPr>
          <a:r>
            <a:rPr lang="hr-HR" sz="2700" kern="1200"/>
            <a:t>(ii)	Drugi radni dokumenti - radni papiri, upitnici, različite testne (excel) tablice.</a:t>
          </a:r>
          <a:endParaRPr lang="en-US" sz="2700" kern="1200"/>
        </a:p>
      </dsp:txBody>
      <dsp:txXfrm>
        <a:off x="1643584" y="1906153"/>
        <a:ext cx="6000996" cy="1732867"/>
      </dsp:txXfrm>
    </dsp:sp>
    <dsp:sp modelId="{3DE40CD5-6050-4407-BCDF-9F3092B5C82C}">
      <dsp:nvSpPr>
        <dsp:cNvPr id="0" name=""/>
        <dsp:cNvSpPr/>
      </dsp:nvSpPr>
      <dsp:spPr>
        <a:xfrm>
          <a:off x="1528916" y="3639021"/>
          <a:ext cx="6115664" cy="0"/>
        </a:xfrm>
        <a:prstGeom prst="line">
          <a:avLst/>
        </a:prstGeom>
        <a:solidFill>
          <a:schemeClr val="accent1">
            <a:hueOff val="0"/>
            <a:satOff val="0"/>
            <a:lumOff val="0"/>
            <a:alphaOff val="0"/>
          </a:schemeClr>
        </a:solidFill>
        <a:ln w="55000" cap="flat" cmpd="thickThin" algn="ctr">
          <a:solidFill>
            <a:schemeClr val="accent1">
              <a:tint val="5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345C4E8C-F311-4A31-9168-74B302AB5391}">
      <dsp:nvSpPr>
        <dsp:cNvPr id="0" name=""/>
        <dsp:cNvSpPr/>
      </dsp:nvSpPr>
      <dsp:spPr>
        <a:xfrm>
          <a:off x="1643584" y="3725664"/>
          <a:ext cx="6000996" cy="173286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2870" tIns="102870" rIns="102870" bIns="102870" numCol="1" spcCol="1270" anchor="t" anchorCtr="0">
          <a:noAutofit/>
        </a:bodyPr>
        <a:lstStyle/>
        <a:p>
          <a:pPr marL="0" lvl="0" indent="0" algn="l" defTabSz="1200150">
            <a:lnSpc>
              <a:spcPct val="90000"/>
            </a:lnSpc>
            <a:spcBef>
              <a:spcPct val="0"/>
            </a:spcBef>
            <a:spcAft>
              <a:spcPct val="35000"/>
            </a:spcAft>
            <a:buNone/>
          </a:pPr>
          <a:r>
            <a:rPr lang="hr-HR" sz="2700" kern="1200"/>
            <a:t>(iii)	Prateći dokumenti (revizijski dokazi). Dokumenti pribavljeni od revidiranog subjekta ili relevantnog izvora izvan revidiranog subjekta. </a:t>
          </a:r>
          <a:endParaRPr lang="en-US" sz="2700" kern="1200"/>
        </a:p>
      </dsp:txBody>
      <dsp:txXfrm>
        <a:off x="1643584" y="3725664"/>
        <a:ext cx="6000996" cy="1732867"/>
      </dsp:txXfrm>
    </dsp:sp>
    <dsp:sp modelId="{DA71CFEF-616D-46FA-84D1-16E866884734}">
      <dsp:nvSpPr>
        <dsp:cNvPr id="0" name=""/>
        <dsp:cNvSpPr/>
      </dsp:nvSpPr>
      <dsp:spPr>
        <a:xfrm>
          <a:off x="1528916" y="5458531"/>
          <a:ext cx="6115664" cy="0"/>
        </a:xfrm>
        <a:prstGeom prst="line">
          <a:avLst/>
        </a:prstGeom>
        <a:solidFill>
          <a:schemeClr val="accent1">
            <a:hueOff val="0"/>
            <a:satOff val="0"/>
            <a:lumOff val="0"/>
            <a:alphaOff val="0"/>
          </a:schemeClr>
        </a:solidFill>
        <a:ln w="55000" cap="flat" cmpd="thickThin" algn="ctr">
          <a:solidFill>
            <a:schemeClr val="accent1">
              <a:tint val="5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drawing2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A037A7A-5066-47BD-9AAC-BCBC06A1C451}">
      <dsp:nvSpPr>
        <dsp:cNvPr id="0" name=""/>
        <dsp:cNvSpPr/>
      </dsp:nvSpPr>
      <dsp:spPr>
        <a:xfrm>
          <a:off x="0" y="733"/>
          <a:ext cx="8450826" cy="791505"/>
        </a:xfrm>
        <a:prstGeom prst="roundRect">
          <a:avLst/>
        </a:prstGeom>
        <a:solidFill>
          <a:schemeClr val="accent1">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5730" tIns="125730" rIns="125730" bIns="125730" numCol="1" spcCol="1270" anchor="ctr" anchorCtr="0">
          <a:noAutofit/>
        </a:bodyPr>
        <a:lstStyle/>
        <a:p>
          <a:pPr marL="0" lvl="0" indent="0" algn="l" defTabSz="1466850">
            <a:lnSpc>
              <a:spcPct val="90000"/>
            </a:lnSpc>
            <a:spcBef>
              <a:spcPct val="0"/>
            </a:spcBef>
            <a:spcAft>
              <a:spcPct val="35000"/>
            </a:spcAft>
            <a:buNone/>
          </a:pPr>
          <a:r>
            <a:rPr lang="hr-HR" sz="3300" kern="1200"/>
            <a:t>Dvostruko financiranje se može obuhvatiti:</a:t>
          </a:r>
        </a:p>
      </dsp:txBody>
      <dsp:txXfrm>
        <a:off x="38638" y="39371"/>
        <a:ext cx="8373550" cy="714229"/>
      </dsp:txXfrm>
    </dsp:sp>
    <dsp:sp modelId="{1D47E72D-6DCC-439F-9028-1F174470CA99}">
      <dsp:nvSpPr>
        <dsp:cNvPr id="0" name=""/>
        <dsp:cNvSpPr/>
      </dsp:nvSpPr>
      <dsp:spPr>
        <a:xfrm>
          <a:off x="0" y="792238"/>
          <a:ext cx="8450826" cy="478169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68314" tIns="41910" rIns="234696" bIns="41910" numCol="1" spcCol="1270" anchor="t" anchorCtr="0">
          <a:noAutofit/>
        </a:bodyPr>
        <a:lstStyle/>
        <a:p>
          <a:pPr marL="228600" lvl="1" indent="-228600" algn="l" defTabSz="1155700">
            <a:lnSpc>
              <a:spcPct val="90000"/>
            </a:lnSpc>
            <a:spcBef>
              <a:spcPct val="0"/>
            </a:spcBef>
            <a:spcAft>
              <a:spcPct val="20000"/>
            </a:spcAft>
            <a:buChar char="•"/>
          </a:pPr>
          <a:r>
            <a:rPr lang="hr-HR" sz="2600" kern="1200"/>
            <a:t>„redovnim“ revizijama sustava,</a:t>
          </a:r>
        </a:p>
        <a:p>
          <a:pPr marL="228600" lvl="1" indent="-228600" algn="l" defTabSz="1155700">
            <a:lnSpc>
              <a:spcPct val="90000"/>
            </a:lnSpc>
            <a:spcBef>
              <a:spcPct val="0"/>
            </a:spcBef>
            <a:spcAft>
              <a:spcPct val="20000"/>
            </a:spcAft>
            <a:buChar char="•"/>
          </a:pPr>
          <a:r>
            <a:rPr lang="hr-HR" sz="2600" kern="1200"/>
            <a:t>tematskim revizijama.</a:t>
          </a:r>
        </a:p>
        <a:p>
          <a:pPr marL="228600" lvl="1" indent="-228600" algn="l" defTabSz="1155700">
            <a:lnSpc>
              <a:spcPct val="90000"/>
            </a:lnSpc>
            <a:spcBef>
              <a:spcPct val="0"/>
            </a:spcBef>
            <a:spcAft>
              <a:spcPct val="20000"/>
            </a:spcAft>
            <a:buChar char="•"/>
          </a:pPr>
          <a:r>
            <a:rPr lang="hr-HR" sz="2600" kern="1200"/>
            <a:t>„Redovne“ revizije sustava obuhvaćaju ključne zahtjeve za funkcioniranje sustava upravljanja i kontrola kako su definirani „CPR Uredbom“.  Stoga je provjera dvostrukog financiranja (samo) jedno od više područja/pitanja u okviru relevantnih ključnih zahtjeva koji su obuhvaćeni revizijom.</a:t>
          </a:r>
        </a:p>
        <a:p>
          <a:pPr marL="228600" lvl="1" indent="-228600" algn="l" defTabSz="1155700">
            <a:lnSpc>
              <a:spcPct val="90000"/>
            </a:lnSpc>
            <a:spcBef>
              <a:spcPct val="0"/>
            </a:spcBef>
            <a:spcAft>
              <a:spcPct val="20000"/>
            </a:spcAft>
            <a:buChar char="•"/>
          </a:pPr>
          <a:r>
            <a:rPr lang="hr-HR" sz="2600" kern="1200"/>
            <a:t>Tematske revizije su revizije koje su usmjerene isključivo na područje/pitanje dvostrukog financiranja. Rezultati revizija se također koriste za donošenje zaključka o relevantnim ključnim zahtjevima.</a:t>
          </a:r>
        </a:p>
      </dsp:txBody>
      <dsp:txXfrm>
        <a:off x="0" y="792238"/>
        <a:ext cx="8450826" cy="4781699"/>
      </dsp:txXfrm>
    </dsp:sp>
  </dsp:spTree>
</dsp:drawing>
</file>

<file path=ppt/diagrams/drawing2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D435CF5-2913-4299-A105-C87032113514}">
      <dsp:nvSpPr>
        <dsp:cNvPr id="0" name=""/>
        <dsp:cNvSpPr/>
      </dsp:nvSpPr>
      <dsp:spPr>
        <a:xfrm>
          <a:off x="0" y="237434"/>
          <a:ext cx="8490155" cy="2499997"/>
        </a:xfrm>
        <a:prstGeom prst="roundRect">
          <a:avLst/>
        </a:prstGeom>
        <a:gradFill rotWithShape="0">
          <a:gsLst>
            <a:gs pos="0">
              <a:schemeClr val="accent1">
                <a:hueOff val="0"/>
                <a:satOff val="0"/>
                <a:lumOff val="0"/>
                <a:alphaOff val="0"/>
                <a:shade val="15000"/>
                <a:satMod val="180000"/>
              </a:schemeClr>
            </a:gs>
            <a:gs pos="50000">
              <a:schemeClr val="accent1">
                <a:hueOff val="0"/>
                <a:satOff val="0"/>
                <a:lumOff val="0"/>
                <a:alphaOff val="0"/>
                <a:shade val="45000"/>
                <a:satMod val="170000"/>
              </a:schemeClr>
            </a:gs>
            <a:gs pos="70000">
              <a:schemeClr val="accent1">
                <a:hueOff val="0"/>
                <a:satOff val="0"/>
                <a:lumOff val="0"/>
                <a:alphaOff val="0"/>
                <a:tint val="99000"/>
                <a:shade val="65000"/>
                <a:satMod val="155000"/>
              </a:schemeClr>
            </a:gs>
            <a:gs pos="100000">
              <a:schemeClr val="accent1">
                <a:hueOff val="0"/>
                <a:satOff val="0"/>
                <a:lumOff val="0"/>
                <a:alphaOff val="0"/>
                <a:tint val="95500"/>
                <a:shade val="100000"/>
                <a:satMod val="155000"/>
              </a:schemeClr>
            </a:gs>
          </a:gsLst>
          <a:lin ang="16200000" scaled="0"/>
        </a:gradFill>
        <a:ln>
          <a:noFill/>
        </a:ln>
        <a:effectLst>
          <a:outerShdw blurRad="50800" dist="381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ctr" defTabSz="933450">
            <a:lnSpc>
              <a:spcPct val="90000"/>
            </a:lnSpc>
            <a:spcBef>
              <a:spcPct val="0"/>
            </a:spcBef>
            <a:spcAft>
              <a:spcPct val="35000"/>
            </a:spcAft>
            <a:buNone/>
          </a:pPr>
          <a:r>
            <a:rPr lang="hr-HR" sz="2100" kern="1200" dirty="0"/>
            <a:t>Opći cilj revizija sustava je pribaviti razumno uvjerenje o odgovarajućoj uspostavi i učinkovitom funkcioniranju sustava upravljanja i kontrola za pojedini program, među ostalim i o odabiru operacija i upravljačkim provjerama u pogledu svih aspekata zakonitosti i pravilnosti, što obuhvaća i izbjegavanje dvostrukog financiranja.</a:t>
          </a:r>
        </a:p>
      </dsp:txBody>
      <dsp:txXfrm>
        <a:off x="122040" y="359474"/>
        <a:ext cx="8246075" cy="2255917"/>
      </dsp:txXfrm>
    </dsp:sp>
    <dsp:sp modelId="{F82726A6-FF4B-4EBF-AC5A-608238EE372A}">
      <dsp:nvSpPr>
        <dsp:cNvPr id="0" name=""/>
        <dsp:cNvSpPr/>
      </dsp:nvSpPr>
      <dsp:spPr>
        <a:xfrm>
          <a:off x="0" y="2797911"/>
          <a:ext cx="8490155" cy="2499997"/>
        </a:xfrm>
        <a:prstGeom prst="roundRect">
          <a:avLst/>
        </a:prstGeom>
        <a:gradFill rotWithShape="0">
          <a:gsLst>
            <a:gs pos="0">
              <a:schemeClr val="accent1">
                <a:hueOff val="0"/>
                <a:satOff val="0"/>
                <a:lumOff val="0"/>
                <a:alphaOff val="0"/>
                <a:shade val="15000"/>
                <a:satMod val="180000"/>
              </a:schemeClr>
            </a:gs>
            <a:gs pos="50000">
              <a:schemeClr val="accent1">
                <a:hueOff val="0"/>
                <a:satOff val="0"/>
                <a:lumOff val="0"/>
                <a:alphaOff val="0"/>
                <a:shade val="45000"/>
                <a:satMod val="170000"/>
              </a:schemeClr>
            </a:gs>
            <a:gs pos="70000">
              <a:schemeClr val="accent1">
                <a:hueOff val="0"/>
                <a:satOff val="0"/>
                <a:lumOff val="0"/>
                <a:alphaOff val="0"/>
                <a:tint val="99000"/>
                <a:shade val="65000"/>
                <a:satMod val="155000"/>
              </a:schemeClr>
            </a:gs>
            <a:gs pos="100000">
              <a:schemeClr val="accent1">
                <a:hueOff val="0"/>
                <a:satOff val="0"/>
                <a:lumOff val="0"/>
                <a:alphaOff val="0"/>
                <a:tint val="95500"/>
                <a:shade val="100000"/>
                <a:satMod val="155000"/>
              </a:schemeClr>
            </a:gs>
          </a:gsLst>
          <a:lin ang="16200000" scaled="0"/>
        </a:gradFill>
        <a:ln>
          <a:noFill/>
        </a:ln>
        <a:effectLst>
          <a:outerShdw blurRad="50800" dist="381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ctr" defTabSz="933450">
            <a:lnSpc>
              <a:spcPct val="90000"/>
            </a:lnSpc>
            <a:spcBef>
              <a:spcPct val="0"/>
            </a:spcBef>
            <a:spcAft>
              <a:spcPct val="35000"/>
            </a:spcAft>
            <a:buNone/>
          </a:pPr>
          <a:r>
            <a:rPr lang="hr-HR" sz="2100" kern="1200" dirty="0"/>
            <a:t>U kontekstu dvostrukog financiranja to bi značilo da je cilj revizije ocijeniti postojanje odgovarajućih sustava i postupaka kontrole koji bi osigurali da troškovi (izdaci) uključeni u zahtjev za plaćanje prema EK koji su nastali u okviru programa koji se financira iz određenog „CPR fonda“ nisu primili potporu iz (i) drugog „CPR fonda“; (ii) bilo kojeg drugog EU fonda, programa ili instrumenta; (iii) iz drugog programa koji se financira iz istog „CPR fonda“; ali ni iz (iv) nacionalnih javnih izvora.</a:t>
          </a:r>
        </a:p>
      </dsp:txBody>
      <dsp:txXfrm>
        <a:off x="122040" y="2919951"/>
        <a:ext cx="8246075" cy="2255917"/>
      </dsp:txXfrm>
    </dsp:sp>
  </dsp:spTree>
</dsp:drawing>
</file>

<file path=ppt/diagrams/drawing2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12E951D-0669-4104-8FBD-2A9CCD7B3A5F}">
      <dsp:nvSpPr>
        <dsp:cNvPr id="0" name=""/>
        <dsp:cNvSpPr/>
      </dsp:nvSpPr>
      <dsp:spPr>
        <a:xfrm>
          <a:off x="0" y="95042"/>
          <a:ext cx="8490155" cy="1286634"/>
        </a:xfrm>
        <a:prstGeom prst="roundRect">
          <a:avLst/>
        </a:prstGeom>
        <a:gradFill rotWithShape="0">
          <a:gsLst>
            <a:gs pos="0">
              <a:schemeClr val="accent1">
                <a:hueOff val="0"/>
                <a:satOff val="0"/>
                <a:lumOff val="0"/>
                <a:alphaOff val="0"/>
                <a:shade val="15000"/>
                <a:satMod val="180000"/>
              </a:schemeClr>
            </a:gs>
            <a:gs pos="50000">
              <a:schemeClr val="accent1">
                <a:hueOff val="0"/>
                <a:satOff val="0"/>
                <a:lumOff val="0"/>
                <a:alphaOff val="0"/>
                <a:shade val="45000"/>
                <a:satMod val="170000"/>
              </a:schemeClr>
            </a:gs>
            <a:gs pos="70000">
              <a:schemeClr val="accent1">
                <a:hueOff val="0"/>
                <a:satOff val="0"/>
                <a:lumOff val="0"/>
                <a:alphaOff val="0"/>
                <a:tint val="99000"/>
                <a:shade val="65000"/>
                <a:satMod val="155000"/>
              </a:schemeClr>
            </a:gs>
            <a:gs pos="100000">
              <a:schemeClr val="accent1">
                <a:hueOff val="0"/>
                <a:satOff val="0"/>
                <a:lumOff val="0"/>
                <a:alphaOff val="0"/>
                <a:tint val="95500"/>
                <a:shade val="100000"/>
                <a:satMod val="155000"/>
              </a:schemeClr>
            </a:gs>
          </a:gsLst>
          <a:lin ang="16200000" scaled="0"/>
        </a:gradFill>
        <a:ln>
          <a:noFill/>
        </a:ln>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accent1">
              <a:hueOff val="0"/>
              <a:satOff val="0"/>
              <a:lumOff val="0"/>
              <a:alphaOff val="0"/>
              <a:satMod val="300000"/>
            </a:schemeClr>
          </a:contourClr>
        </a:sp3d>
      </dsp:spPr>
      <dsp:style>
        <a:lnRef idx="0">
          <a:scrgbClr r="0" g="0" b="0"/>
        </a:lnRef>
        <a:fillRef idx="3">
          <a:scrgbClr r="0" g="0" b="0"/>
        </a:fillRef>
        <a:effectRef idx="3">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l" defTabSz="1022350">
            <a:lnSpc>
              <a:spcPct val="90000"/>
            </a:lnSpc>
            <a:spcBef>
              <a:spcPct val="0"/>
            </a:spcBef>
            <a:spcAft>
              <a:spcPct val="35000"/>
            </a:spcAft>
            <a:buNone/>
          </a:pPr>
          <a:r>
            <a:rPr lang="hr-HR" sz="2300" kern="1200" dirty="0"/>
            <a:t>U praktičnom smislu to nadalje znači da treba provjeriti je li sustav koji je uspostavljen za izbjegavanje dvostrukog financiranja:</a:t>
          </a:r>
        </a:p>
      </dsp:txBody>
      <dsp:txXfrm>
        <a:off x="62808" y="157850"/>
        <a:ext cx="8364539" cy="1161018"/>
      </dsp:txXfrm>
    </dsp:sp>
    <dsp:sp modelId="{69AA367E-8DA3-4B97-93B4-CD9D8AA27B6E}">
      <dsp:nvSpPr>
        <dsp:cNvPr id="0" name=""/>
        <dsp:cNvSpPr/>
      </dsp:nvSpPr>
      <dsp:spPr>
        <a:xfrm>
          <a:off x="0" y="1447917"/>
          <a:ext cx="8490155" cy="1286634"/>
        </a:xfrm>
        <a:prstGeom prst="roundRect">
          <a:avLst/>
        </a:prstGeom>
        <a:gradFill rotWithShape="0">
          <a:gsLst>
            <a:gs pos="0">
              <a:schemeClr val="accent1">
                <a:hueOff val="0"/>
                <a:satOff val="0"/>
                <a:lumOff val="0"/>
                <a:alphaOff val="0"/>
                <a:shade val="15000"/>
                <a:satMod val="180000"/>
              </a:schemeClr>
            </a:gs>
            <a:gs pos="50000">
              <a:schemeClr val="accent1">
                <a:hueOff val="0"/>
                <a:satOff val="0"/>
                <a:lumOff val="0"/>
                <a:alphaOff val="0"/>
                <a:shade val="45000"/>
                <a:satMod val="170000"/>
              </a:schemeClr>
            </a:gs>
            <a:gs pos="70000">
              <a:schemeClr val="accent1">
                <a:hueOff val="0"/>
                <a:satOff val="0"/>
                <a:lumOff val="0"/>
                <a:alphaOff val="0"/>
                <a:tint val="99000"/>
                <a:shade val="65000"/>
                <a:satMod val="155000"/>
              </a:schemeClr>
            </a:gs>
            <a:gs pos="100000">
              <a:schemeClr val="accent1">
                <a:hueOff val="0"/>
                <a:satOff val="0"/>
                <a:lumOff val="0"/>
                <a:alphaOff val="0"/>
                <a:tint val="95500"/>
                <a:shade val="100000"/>
                <a:satMod val="155000"/>
              </a:schemeClr>
            </a:gs>
          </a:gsLst>
          <a:lin ang="16200000" scaled="0"/>
        </a:gradFill>
        <a:ln>
          <a:noFill/>
        </a:ln>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accent1">
              <a:hueOff val="0"/>
              <a:satOff val="0"/>
              <a:lumOff val="0"/>
              <a:alphaOff val="0"/>
              <a:satMod val="300000"/>
            </a:schemeClr>
          </a:contourClr>
        </a:sp3d>
      </dsp:spPr>
      <dsp:style>
        <a:lnRef idx="0">
          <a:scrgbClr r="0" g="0" b="0"/>
        </a:lnRef>
        <a:fillRef idx="3">
          <a:scrgbClr r="0" g="0" b="0"/>
        </a:fillRef>
        <a:effectRef idx="3">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l" defTabSz="1022350">
            <a:lnSpc>
              <a:spcPct val="90000"/>
            </a:lnSpc>
            <a:spcBef>
              <a:spcPct val="0"/>
            </a:spcBef>
            <a:spcAft>
              <a:spcPct val="35000"/>
            </a:spcAft>
            <a:buNone/>
          </a:pPr>
          <a:r>
            <a:rPr lang="hr-HR" sz="2300" kern="1200"/>
            <a:t>•	primjereno oblikovan  – uključuje raspodjelu funkcija i odgovornosti pojedinih tijela u sustavu kao i odgovarajuća pravila, procese i procedure (test oblikovanja/dizajna);</a:t>
          </a:r>
        </a:p>
      </dsp:txBody>
      <dsp:txXfrm>
        <a:off x="62808" y="1510725"/>
        <a:ext cx="8364539" cy="1161018"/>
      </dsp:txXfrm>
    </dsp:sp>
    <dsp:sp modelId="{8D6F957C-2A81-4CE6-B291-9BD0FE7498F9}">
      <dsp:nvSpPr>
        <dsp:cNvPr id="0" name=""/>
        <dsp:cNvSpPr/>
      </dsp:nvSpPr>
      <dsp:spPr>
        <a:xfrm>
          <a:off x="0" y="2800791"/>
          <a:ext cx="8490155" cy="1286634"/>
        </a:xfrm>
        <a:prstGeom prst="roundRect">
          <a:avLst/>
        </a:prstGeom>
        <a:gradFill rotWithShape="0">
          <a:gsLst>
            <a:gs pos="0">
              <a:schemeClr val="accent1">
                <a:hueOff val="0"/>
                <a:satOff val="0"/>
                <a:lumOff val="0"/>
                <a:alphaOff val="0"/>
                <a:shade val="15000"/>
                <a:satMod val="180000"/>
              </a:schemeClr>
            </a:gs>
            <a:gs pos="50000">
              <a:schemeClr val="accent1">
                <a:hueOff val="0"/>
                <a:satOff val="0"/>
                <a:lumOff val="0"/>
                <a:alphaOff val="0"/>
                <a:shade val="45000"/>
                <a:satMod val="170000"/>
              </a:schemeClr>
            </a:gs>
            <a:gs pos="70000">
              <a:schemeClr val="accent1">
                <a:hueOff val="0"/>
                <a:satOff val="0"/>
                <a:lumOff val="0"/>
                <a:alphaOff val="0"/>
                <a:tint val="99000"/>
                <a:shade val="65000"/>
                <a:satMod val="155000"/>
              </a:schemeClr>
            </a:gs>
            <a:gs pos="100000">
              <a:schemeClr val="accent1">
                <a:hueOff val="0"/>
                <a:satOff val="0"/>
                <a:lumOff val="0"/>
                <a:alphaOff val="0"/>
                <a:tint val="95500"/>
                <a:shade val="100000"/>
                <a:satMod val="155000"/>
              </a:schemeClr>
            </a:gs>
          </a:gsLst>
          <a:lin ang="16200000" scaled="0"/>
        </a:gradFill>
        <a:ln>
          <a:noFill/>
        </a:ln>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accent1">
              <a:hueOff val="0"/>
              <a:satOff val="0"/>
              <a:lumOff val="0"/>
              <a:alphaOff val="0"/>
              <a:satMod val="300000"/>
            </a:schemeClr>
          </a:contourClr>
        </a:sp3d>
      </dsp:spPr>
      <dsp:style>
        <a:lnRef idx="0">
          <a:scrgbClr r="0" g="0" b="0"/>
        </a:lnRef>
        <a:fillRef idx="3">
          <a:scrgbClr r="0" g="0" b="0"/>
        </a:fillRef>
        <a:effectRef idx="3">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l" defTabSz="1022350">
            <a:lnSpc>
              <a:spcPct val="90000"/>
            </a:lnSpc>
            <a:spcBef>
              <a:spcPct val="0"/>
            </a:spcBef>
            <a:spcAft>
              <a:spcPct val="35000"/>
            </a:spcAft>
            <a:buNone/>
          </a:pPr>
          <a:r>
            <a:rPr lang="hr-HR" sz="2300" kern="1200"/>
            <a:t>•	implementiran kako je zamišljeno – raspodjela funkcija te pravila, procesi i procedure su primijenjeni u praksi na način kako je to predviđeno (test implementacije/provedbe); te</a:t>
          </a:r>
        </a:p>
      </dsp:txBody>
      <dsp:txXfrm>
        <a:off x="62808" y="2863599"/>
        <a:ext cx="8364539" cy="1161018"/>
      </dsp:txXfrm>
    </dsp:sp>
    <dsp:sp modelId="{A54AE5C7-D771-450F-AE7C-211825D2963F}">
      <dsp:nvSpPr>
        <dsp:cNvPr id="0" name=""/>
        <dsp:cNvSpPr/>
      </dsp:nvSpPr>
      <dsp:spPr>
        <a:xfrm>
          <a:off x="0" y="4153665"/>
          <a:ext cx="8490155" cy="1286634"/>
        </a:xfrm>
        <a:prstGeom prst="roundRect">
          <a:avLst/>
        </a:prstGeom>
        <a:gradFill rotWithShape="0">
          <a:gsLst>
            <a:gs pos="0">
              <a:schemeClr val="accent1">
                <a:hueOff val="0"/>
                <a:satOff val="0"/>
                <a:lumOff val="0"/>
                <a:alphaOff val="0"/>
                <a:shade val="15000"/>
                <a:satMod val="180000"/>
              </a:schemeClr>
            </a:gs>
            <a:gs pos="50000">
              <a:schemeClr val="accent1">
                <a:hueOff val="0"/>
                <a:satOff val="0"/>
                <a:lumOff val="0"/>
                <a:alphaOff val="0"/>
                <a:shade val="45000"/>
                <a:satMod val="170000"/>
              </a:schemeClr>
            </a:gs>
            <a:gs pos="70000">
              <a:schemeClr val="accent1">
                <a:hueOff val="0"/>
                <a:satOff val="0"/>
                <a:lumOff val="0"/>
                <a:alphaOff val="0"/>
                <a:tint val="99000"/>
                <a:shade val="65000"/>
                <a:satMod val="155000"/>
              </a:schemeClr>
            </a:gs>
            <a:gs pos="100000">
              <a:schemeClr val="accent1">
                <a:hueOff val="0"/>
                <a:satOff val="0"/>
                <a:lumOff val="0"/>
                <a:alphaOff val="0"/>
                <a:tint val="95500"/>
                <a:shade val="100000"/>
                <a:satMod val="155000"/>
              </a:schemeClr>
            </a:gs>
          </a:gsLst>
          <a:lin ang="16200000" scaled="0"/>
        </a:gradFill>
        <a:ln>
          <a:noFill/>
        </a:ln>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accent1">
              <a:hueOff val="0"/>
              <a:satOff val="0"/>
              <a:lumOff val="0"/>
              <a:alphaOff val="0"/>
              <a:satMod val="300000"/>
            </a:schemeClr>
          </a:contourClr>
        </a:sp3d>
      </dsp:spPr>
      <dsp:style>
        <a:lnRef idx="0">
          <a:scrgbClr r="0" g="0" b="0"/>
        </a:lnRef>
        <a:fillRef idx="3">
          <a:scrgbClr r="0" g="0" b="0"/>
        </a:fillRef>
        <a:effectRef idx="3">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l" defTabSz="1022350">
            <a:lnSpc>
              <a:spcPct val="90000"/>
            </a:lnSpc>
            <a:spcBef>
              <a:spcPct val="0"/>
            </a:spcBef>
            <a:spcAft>
              <a:spcPct val="35000"/>
            </a:spcAft>
            <a:buNone/>
          </a:pPr>
          <a:r>
            <a:rPr lang="hr-HR" sz="2300" kern="1200"/>
            <a:t>•	funkcionirao učinkovito – sustav je dosljedno i tijekom cijele obračunske godine funkcionirao učinkovito u sprječavanju, otkrivanju i ispravljanju dvostrukog financiranja (test operativne učinkovitosti).</a:t>
          </a:r>
        </a:p>
      </dsp:txBody>
      <dsp:txXfrm>
        <a:off x="62808" y="4216473"/>
        <a:ext cx="8364539" cy="1161018"/>
      </dsp:txXfrm>
    </dsp:sp>
  </dsp:spTree>
</dsp:drawing>
</file>

<file path=ppt/diagrams/drawing2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E5C100A-CC92-40BC-B758-63C29451914D}">
      <dsp:nvSpPr>
        <dsp:cNvPr id="0" name=""/>
        <dsp:cNvSpPr/>
      </dsp:nvSpPr>
      <dsp:spPr>
        <a:xfrm>
          <a:off x="0" y="68571"/>
          <a:ext cx="8229600" cy="4388820"/>
        </a:xfrm>
        <a:prstGeom prst="roundRect">
          <a:avLst/>
        </a:prstGeom>
        <a:gradFill rotWithShape="0">
          <a:gsLst>
            <a:gs pos="0">
              <a:schemeClr val="accent1">
                <a:hueOff val="0"/>
                <a:satOff val="0"/>
                <a:lumOff val="0"/>
                <a:alphaOff val="0"/>
                <a:shade val="15000"/>
                <a:satMod val="180000"/>
              </a:schemeClr>
            </a:gs>
            <a:gs pos="50000">
              <a:schemeClr val="accent1">
                <a:hueOff val="0"/>
                <a:satOff val="0"/>
                <a:lumOff val="0"/>
                <a:alphaOff val="0"/>
                <a:shade val="45000"/>
                <a:satMod val="170000"/>
              </a:schemeClr>
            </a:gs>
            <a:gs pos="70000">
              <a:schemeClr val="accent1">
                <a:hueOff val="0"/>
                <a:satOff val="0"/>
                <a:lumOff val="0"/>
                <a:alphaOff val="0"/>
                <a:tint val="99000"/>
                <a:shade val="65000"/>
                <a:satMod val="155000"/>
              </a:schemeClr>
            </a:gs>
            <a:gs pos="100000">
              <a:schemeClr val="accent1">
                <a:hueOff val="0"/>
                <a:satOff val="0"/>
                <a:lumOff val="0"/>
                <a:alphaOff val="0"/>
                <a:tint val="95500"/>
                <a:shade val="100000"/>
                <a:satMod val="155000"/>
              </a:schemeClr>
            </a:gs>
          </a:gsLst>
          <a:lin ang="16200000" scaled="0"/>
        </a:gradFill>
        <a:ln>
          <a:noFill/>
        </a:ln>
        <a:effectLst>
          <a:outerShdw blurRad="50800" dist="381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21920" tIns="121920" rIns="121920" bIns="121920" numCol="1" spcCol="1270" anchor="ctr" anchorCtr="0">
          <a:noAutofit/>
        </a:bodyPr>
        <a:lstStyle/>
        <a:p>
          <a:pPr marL="0" lvl="0" indent="0" algn="ctr" defTabSz="1422400">
            <a:lnSpc>
              <a:spcPct val="90000"/>
            </a:lnSpc>
            <a:spcBef>
              <a:spcPct val="0"/>
            </a:spcBef>
            <a:spcAft>
              <a:spcPct val="35000"/>
            </a:spcAft>
            <a:buNone/>
          </a:pPr>
          <a:r>
            <a:rPr lang="hr-HR" sz="3200" kern="1200" dirty="0"/>
            <a:t>Dodatno, svaka revizija sustava ima za cilj utvrditi pravila, procese i procedure koji predstavljaju prekomjerno administrativno opterećenje i troškove kako tijela u sustavima upravljanja i kontrola tako i korisnika („</a:t>
          </a:r>
          <a:r>
            <a:rPr lang="hr-HR" sz="3200" kern="1200" dirty="0" err="1"/>
            <a:t>gold</a:t>
          </a:r>
          <a:r>
            <a:rPr lang="hr-HR" sz="3200" kern="1200" dirty="0"/>
            <a:t> </a:t>
          </a:r>
          <a:r>
            <a:rPr lang="hr-HR" sz="3200" kern="1200" dirty="0" err="1"/>
            <a:t>plating</a:t>
          </a:r>
          <a:r>
            <a:rPr lang="hr-HR" sz="3200" kern="1200" dirty="0"/>
            <a:t>“), a koji se mogu pojednostaviti bez ugrožavanja ukupne sigurnosti i učinkovitosti sustava.</a:t>
          </a:r>
        </a:p>
      </dsp:txBody>
      <dsp:txXfrm>
        <a:off x="214245" y="282816"/>
        <a:ext cx="7801110" cy="3960330"/>
      </dsp:txXfrm>
    </dsp:sp>
  </dsp:spTree>
</dsp:drawing>
</file>

<file path=ppt/diagrams/drawing2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4EF886C-5FF0-4971-BF60-C54E503E89F2}">
      <dsp:nvSpPr>
        <dsp:cNvPr id="0" name=""/>
        <dsp:cNvSpPr/>
      </dsp:nvSpPr>
      <dsp:spPr>
        <a:xfrm>
          <a:off x="0" y="3556656"/>
          <a:ext cx="8229600" cy="2333551"/>
        </a:xfrm>
        <a:prstGeom prst="rect">
          <a:avLst/>
        </a:prstGeom>
        <a:solidFill>
          <a:schemeClr val="accent1">
            <a:hueOff val="0"/>
            <a:satOff val="0"/>
            <a:lumOff val="0"/>
            <a:alphaOff val="0"/>
          </a:schemeClr>
        </a:solidFill>
        <a:ln w="63500" cap="flat" cmpd="thickThin" algn="ctr">
          <a:solidFill>
            <a:schemeClr val="lt1">
              <a:hueOff val="0"/>
              <a:satOff val="0"/>
              <a:lumOff val="0"/>
              <a:alphaOff val="0"/>
            </a:schemeClr>
          </a:solidFill>
          <a:prstDash val="solid"/>
        </a:ln>
        <a:effectLst>
          <a:outerShdw blurRad="50800" dist="38100" dir="5400000" rotWithShape="0">
            <a:srgbClr val="000000">
              <a:alpha val="35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156464" tIns="156464" rIns="156464" bIns="156464" numCol="1" spcCol="1270" anchor="ctr" anchorCtr="0">
          <a:noAutofit/>
        </a:bodyPr>
        <a:lstStyle/>
        <a:p>
          <a:pPr marL="0" lvl="0" indent="0" algn="ctr" defTabSz="977900">
            <a:lnSpc>
              <a:spcPct val="90000"/>
            </a:lnSpc>
            <a:spcBef>
              <a:spcPct val="0"/>
            </a:spcBef>
            <a:spcAft>
              <a:spcPct val="35000"/>
            </a:spcAft>
            <a:buNone/>
          </a:pPr>
          <a:r>
            <a:rPr lang="hr-HR" sz="2200" kern="1200"/>
            <a:t>Iako je cilj revizija operacija i („indirektno“) potvrditi (preliminarni) zaključak o učinkovitom funkcioniranju sustava upravljanja i kontrola donesen na temelju obavljenih revizija sustava,  glavni cilj revizija operacija ipak nije testiranje sustava i kontrola već dokazno testiranje, koje obuhvaća provjere koje su oblikovane radi otkrivanja pogreške (nepravilnosti). U ovom slučaju postojanje dvostrukog financiranja.</a:t>
          </a:r>
          <a:endParaRPr lang="en-US" sz="2200" kern="1200"/>
        </a:p>
      </dsp:txBody>
      <dsp:txXfrm>
        <a:off x="0" y="3556656"/>
        <a:ext cx="8229600" cy="2333551"/>
      </dsp:txXfrm>
    </dsp:sp>
    <dsp:sp modelId="{598FA56D-0109-4342-A171-5E8D39186871}">
      <dsp:nvSpPr>
        <dsp:cNvPr id="0" name=""/>
        <dsp:cNvSpPr/>
      </dsp:nvSpPr>
      <dsp:spPr>
        <a:xfrm rot="10800000">
          <a:off x="0" y="2657"/>
          <a:ext cx="8229600" cy="3589002"/>
        </a:xfrm>
        <a:prstGeom prst="upArrowCallout">
          <a:avLst/>
        </a:prstGeom>
        <a:solidFill>
          <a:schemeClr val="accent1">
            <a:hueOff val="0"/>
            <a:satOff val="0"/>
            <a:lumOff val="0"/>
            <a:alphaOff val="0"/>
          </a:schemeClr>
        </a:solidFill>
        <a:ln w="63500" cap="flat" cmpd="thickThin" algn="ctr">
          <a:solidFill>
            <a:schemeClr val="lt1">
              <a:hueOff val="0"/>
              <a:satOff val="0"/>
              <a:lumOff val="0"/>
              <a:alphaOff val="0"/>
            </a:schemeClr>
          </a:solidFill>
          <a:prstDash val="solid"/>
        </a:ln>
        <a:effectLst>
          <a:outerShdw blurRad="50800" dist="38100" dir="5400000" rotWithShape="0">
            <a:srgbClr val="000000">
              <a:alpha val="35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156464" tIns="156464" rIns="156464" bIns="156464" numCol="1" spcCol="1270" anchor="ctr" anchorCtr="0">
          <a:noAutofit/>
        </a:bodyPr>
        <a:lstStyle/>
        <a:p>
          <a:pPr marL="0" lvl="0" indent="0" algn="ctr" defTabSz="977900">
            <a:lnSpc>
              <a:spcPct val="90000"/>
            </a:lnSpc>
            <a:spcBef>
              <a:spcPct val="0"/>
            </a:spcBef>
            <a:spcAft>
              <a:spcPct val="35000"/>
            </a:spcAft>
            <a:buNone/>
          </a:pPr>
          <a:r>
            <a:rPr lang="hr-HR" sz="2200" kern="1200"/>
            <a:t>Osnovni cilj revizija operacija je pribaviti (razumno) uvjerenje o zakonitosti i pravilnosti izdataka. Vezano uz dvostruko financiranje to bi značilo (pozitivno) potvrditi da nije bilo dvostrukog financiranja operacije/projekta/aktivnosti/troška koji su obuhvaćeni revizijom. </a:t>
          </a:r>
          <a:endParaRPr lang="en-US" sz="2200" kern="1200"/>
        </a:p>
      </dsp:txBody>
      <dsp:txXfrm rot="10800000">
        <a:off x="0" y="2657"/>
        <a:ext cx="8229600" cy="2332026"/>
      </dsp:txXfrm>
    </dsp:sp>
  </dsp:spTree>
</dsp:drawing>
</file>

<file path=ppt/diagrams/drawing2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14381D1-DFC1-43A6-AB54-1B5AD8AB3FB9}">
      <dsp:nvSpPr>
        <dsp:cNvPr id="0" name=""/>
        <dsp:cNvSpPr/>
      </dsp:nvSpPr>
      <dsp:spPr>
        <a:xfrm>
          <a:off x="0" y="335678"/>
          <a:ext cx="8229600" cy="1731600"/>
        </a:xfrm>
        <a:prstGeom prst="roundRect">
          <a:avLst/>
        </a:prstGeom>
        <a:gradFill rotWithShape="0">
          <a:gsLst>
            <a:gs pos="0">
              <a:schemeClr val="accent1">
                <a:hueOff val="0"/>
                <a:satOff val="0"/>
                <a:lumOff val="0"/>
                <a:alphaOff val="0"/>
                <a:shade val="15000"/>
                <a:satMod val="180000"/>
              </a:schemeClr>
            </a:gs>
            <a:gs pos="50000">
              <a:schemeClr val="accent1">
                <a:hueOff val="0"/>
                <a:satOff val="0"/>
                <a:lumOff val="0"/>
                <a:alphaOff val="0"/>
                <a:shade val="45000"/>
                <a:satMod val="170000"/>
              </a:schemeClr>
            </a:gs>
            <a:gs pos="70000">
              <a:schemeClr val="accent1">
                <a:hueOff val="0"/>
                <a:satOff val="0"/>
                <a:lumOff val="0"/>
                <a:alphaOff val="0"/>
                <a:tint val="99000"/>
                <a:shade val="65000"/>
                <a:satMod val="155000"/>
              </a:schemeClr>
            </a:gs>
            <a:gs pos="100000">
              <a:schemeClr val="accent1">
                <a:hueOff val="0"/>
                <a:satOff val="0"/>
                <a:lumOff val="0"/>
                <a:alphaOff val="0"/>
                <a:tint val="95500"/>
                <a:shade val="100000"/>
                <a:satMod val="155000"/>
              </a:schemeClr>
            </a:gs>
          </a:gsLst>
          <a:lin ang="16200000" scaled="0"/>
        </a:gradFill>
        <a:ln>
          <a:noFill/>
        </a:ln>
        <a:effectLst>
          <a:outerShdw blurRad="50800" dist="381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l" defTabSz="889000">
            <a:lnSpc>
              <a:spcPct val="90000"/>
            </a:lnSpc>
            <a:spcBef>
              <a:spcPct val="0"/>
            </a:spcBef>
            <a:spcAft>
              <a:spcPct val="35000"/>
            </a:spcAft>
            <a:buNone/>
          </a:pPr>
          <a:r>
            <a:rPr lang="hr-HR" sz="2000" kern="1200"/>
            <a:t>Osnovni kriterij za provjeru dvostrukog financiranja utvrđen je u „CPR Uredbi“, kojom je propisano da se isti troškovi (izdaci) koji su nastali u okviru programa koji se financira iz određenog „CPR fonda“ ne smiju financirati iz drugog „CPR fonda“, niti iz bilo kojeg drugog EU programa/instrumenta, kao niti iz drugog programa koji se financira iz istog „CPR fonda“. </a:t>
          </a:r>
        </a:p>
      </dsp:txBody>
      <dsp:txXfrm>
        <a:off x="84530" y="420208"/>
        <a:ext cx="8060540" cy="1562540"/>
      </dsp:txXfrm>
    </dsp:sp>
    <dsp:sp modelId="{E2204BA6-7E5C-4C3D-9EA2-1213C00C9C27}">
      <dsp:nvSpPr>
        <dsp:cNvPr id="0" name=""/>
        <dsp:cNvSpPr/>
      </dsp:nvSpPr>
      <dsp:spPr>
        <a:xfrm>
          <a:off x="0" y="2124878"/>
          <a:ext cx="8229600" cy="1731600"/>
        </a:xfrm>
        <a:prstGeom prst="roundRect">
          <a:avLst/>
        </a:prstGeom>
        <a:gradFill rotWithShape="0">
          <a:gsLst>
            <a:gs pos="0">
              <a:schemeClr val="accent1">
                <a:hueOff val="0"/>
                <a:satOff val="0"/>
                <a:lumOff val="0"/>
                <a:alphaOff val="0"/>
                <a:shade val="15000"/>
                <a:satMod val="180000"/>
              </a:schemeClr>
            </a:gs>
            <a:gs pos="50000">
              <a:schemeClr val="accent1">
                <a:hueOff val="0"/>
                <a:satOff val="0"/>
                <a:lumOff val="0"/>
                <a:alphaOff val="0"/>
                <a:shade val="45000"/>
                <a:satMod val="170000"/>
              </a:schemeClr>
            </a:gs>
            <a:gs pos="70000">
              <a:schemeClr val="accent1">
                <a:hueOff val="0"/>
                <a:satOff val="0"/>
                <a:lumOff val="0"/>
                <a:alphaOff val="0"/>
                <a:tint val="99000"/>
                <a:shade val="65000"/>
                <a:satMod val="155000"/>
              </a:schemeClr>
            </a:gs>
            <a:gs pos="100000">
              <a:schemeClr val="accent1">
                <a:hueOff val="0"/>
                <a:satOff val="0"/>
                <a:lumOff val="0"/>
                <a:alphaOff val="0"/>
                <a:tint val="95500"/>
                <a:shade val="100000"/>
                <a:satMod val="155000"/>
              </a:schemeClr>
            </a:gs>
          </a:gsLst>
          <a:lin ang="16200000" scaled="0"/>
        </a:gradFill>
        <a:ln>
          <a:noFill/>
        </a:ln>
        <a:effectLst>
          <a:outerShdw blurRad="50800" dist="381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l" defTabSz="889000">
            <a:lnSpc>
              <a:spcPct val="90000"/>
            </a:lnSpc>
            <a:spcBef>
              <a:spcPct val="0"/>
            </a:spcBef>
            <a:spcAft>
              <a:spcPct val="35000"/>
            </a:spcAft>
            <a:buNone/>
          </a:pPr>
          <a:r>
            <a:rPr lang="hr-HR" sz="2000" kern="1200"/>
            <a:t>Revizori se trebaju pobliže upoznati s pravilima za provedbu programa iz svoje nadležnosti kojima su uređena pitanja vezana uz dvostruko financiranje.</a:t>
          </a:r>
        </a:p>
      </dsp:txBody>
      <dsp:txXfrm>
        <a:off x="84530" y="2209408"/>
        <a:ext cx="8060540" cy="1562540"/>
      </dsp:txXfrm>
    </dsp:sp>
    <dsp:sp modelId="{C92BC8F5-6ADD-4A8F-BAA6-F4E332FB64DA}">
      <dsp:nvSpPr>
        <dsp:cNvPr id="0" name=""/>
        <dsp:cNvSpPr/>
      </dsp:nvSpPr>
      <dsp:spPr>
        <a:xfrm>
          <a:off x="0" y="3914078"/>
          <a:ext cx="8229600" cy="1731600"/>
        </a:xfrm>
        <a:prstGeom prst="roundRect">
          <a:avLst/>
        </a:prstGeom>
        <a:gradFill rotWithShape="0">
          <a:gsLst>
            <a:gs pos="0">
              <a:schemeClr val="accent1">
                <a:hueOff val="0"/>
                <a:satOff val="0"/>
                <a:lumOff val="0"/>
                <a:alphaOff val="0"/>
                <a:shade val="15000"/>
                <a:satMod val="180000"/>
              </a:schemeClr>
            </a:gs>
            <a:gs pos="50000">
              <a:schemeClr val="accent1">
                <a:hueOff val="0"/>
                <a:satOff val="0"/>
                <a:lumOff val="0"/>
                <a:alphaOff val="0"/>
                <a:shade val="45000"/>
                <a:satMod val="170000"/>
              </a:schemeClr>
            </a:gs>
            <a:gs pos="70000">
              <a:schemeClr val="accent1">
                <a:hueOff val="0"/>
                <a:satOff val="0"/>
                <a:lumOff val="0"/>
                <a:alphaOff val="0"/>
                <a:tint val="99000"/>
                <a:shade val="65000"/>
                <a:satMod val="155000"/>
              </a:schemeClr>
            </a:gs>
            <a:gs pos="100000">
              <a:schemeClr val="accent1">
                <a:hueOff val="0"/>
                <a:satOff val="0"/>
                <a:lumOff val="0"/>
                <a:alphaOff val="0"/>
                <a:tint val="95500"/>
                <a:shade val="100000"/>
                <a:satMod val="155000"/>
              </a:schemeClr>
            </a:gs>
          </a:gsLst>
          <a:lin ang="16200000" scaled="0"/>
        </a:gradFill>
        <a:ln>
          <a:noFill/>
        </a:ln>
        <a:effectLst>
          <a:outerShdw blurRad="50800" dist="381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l" defTabSz="889000">
            <a:lnSpc>
              <a:spcPct val="90000"/>
            </a:lnSpc>
            <a:spcBef>
              <a:spcPct val="0"/>
            </a:spcBef>
            <a:spcAft>
              <a:spcPct val="35000"/>
            </a:spcAft>
            <a:buNone/>
          </a:pPr>
          <a:r>
            <a:rPr lang="hr-HR" sz="2000" kern="1200"/>
            <a:t>Također, u slučaju dvostrukog financiranja jedan od kriterija je svakako i načelo dobrog financijskog upravljanja,  što bi u praktičnom smislu trebalo značiti da isti troškovi (izdaci) ne bi smjeli biti financirani dva (ili više) puta iz bilo kojih EU i nacionalnih javnih izvora.</a:t>
          </a:r>
        </a:p>
      </dsp:txBody>
      <dsp:txXfrm>
        <a:off x="84530" y="3998608"/>
        <a:ext cx="8060540" cy="1562540"/>
      </dsp:txXfrm>
    </dsp:sp>
  </dsp:spTree>
</dsp:drawing>
</file>

<file path=ppt/diagrams/drawing2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20459E7-D070-4E99-9960-D82970906513}">
      <dsp:nvSpPr>
        <dsp:cNvPr id="0" name=""/>
        <dsp:cNvSpPr/>
      </dsp:nvSpPr>
      <dsp:spPr>
        <a:xfrm>
          <a:off x="0" y="4722003"/>
          <a:ext cx="8642555" cy="1549866"/>
        </a:xfrm>
        <a:prstGeom prst="rect">
          <a:avLst/>
        </a:prstGeom>
        <a:gradFill rotWithShape="0">
          <a:gsLst>
            <a:gs pos="0">
              <a:schemeClr val="accent1">
                <a:hueOff val="0"/>
                <a:satOff val="0"/>
                <a:lumOff val="0"/>
                <a:alphaOff val="0"/>
                <a:shade val="15000"/>
                <a:satMod val="180000"/>
              </a:schemeClr>
            </a:gs>
            <a:gs pos="50000">
              <a:schemeClr val="accent1">
                <a:hueOff val="0"/>
                <a:satOff val="0"/>
                <a:lumOff val="0"/>
                <a:alphaOff val="0"/>
                <a:shade val="45000"/>
                <a:satMod val="170000"/>
              </a:schemeClr>
            </a:gs>
            <a:gs pos="70000">
              <a:schemeClr val="accent1">
                <a:hueOff val="0"/>
                <a:satOff val="0"/>
                <a:lumOff val="0"/>
                <a:alphaOff val="0"/>
                <a:tint val="99000"/>
                <a:shade val="65000"/>
                <a:satMod val="155000"/>
              </a:schemeClr>
            </a:gs>
            <a:gs pos="100000">
              <a:schemeClr val="accent1">
                <a:hueOff val="0"/>
                <a:satOff val="0"/>
                <a:lumOff val="0"/>
                <a:alphaOff val="0"/>
                <a:tint val="95500"/>
                <a:shade val="100000"/>
                <a:satMod val="155000"/>
              </a:schemeClr>
            </a:gs>
          </a:gsLst>
          <a:lin ang="16200000" scaled="0"/>
        </a:gradFill>
        <a:ln>
          <a:noFill/>
        </a:ln>
        <a:effectLst>
          <a:outerShdw blurRad="50800" dist="381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28016" tIns="128016" rIns="128016" bIns="128016" numCol="1" spcCol="1270" anchor="ctr" anchorCtr="0">
          <a:noAutofit/>
        </a:bodyPr>
        <a:lstStyle/>
        <a:p>
          <a:pPr marL="0" lvl="0" indent="0" algn="ctr" defTabSz="800100">
            <a:lnSpc>
              <a:spcPct val="90000"/>
            </a:lnSpc>
            <a:spcBef>
              <a:spcPct val="0"/>
            </a:spcBef>
            <a:spcAft>
              <a:spcPct val="35000"/>
            </a:spcAft>
            <a:buNone/>
          </a:pPr>
          <a:r>
            <a:rPr lang="hr-HR" sz="1800" kern="1200"/>
            <a:t>Zbog toga se u planskoj fazi revizije pojedine operacije, odnosno u fazi razumijevanja revizijskog okruženja i predmetne operacije, za potrebe provjera dvostrukog financiranja potrebno upoznati s rezultatima provjera koje su već obavila tijela u sustavima upravljanja i kontrola kako u fazi odabira operacija tako i u fazi provedbe.  Rezultati provjera i raspoložive relevantne informacije i dokumentacija mogu se potom koristiti u fazi provjere dvostrukog financiranja. </a:t>
          </a:r>
          <a:endParaRPr lang="en-US" sz="1800" kern="1200"/>
        </a:p>
      </dsp:txBody>
      <dsp:txXfrm>
        <a:off x="0" y="4722003"/>
        <a:ext cx="8642555" cy="1549866"/>
      </dsp:txXfrm>
    </dsp:sp>
    <dsp:sp modelId="{F585D6D9-08C9-4B0D-B838-29FD5E587DB8}">
      <dsp:nvSpPr>
        <dsp:cNvPr id="0" name=""/>
        <dsp:cNvSpPr/>
      </dsp:nvSpPr>
      <dsp:spPr>
        <a:xfrm rot="10800000">
          <a:off x="0" y="2361556"/>
          <a:ext cx="8642555" cy="2383695"/>
        </a:xfrm>
        <a:prstGeom prst="upArrowCallout">
          <a:avLst/>
        </a:prstGeom>
        <a:gradFill rotWithShape="0">
          <a:gsLst>
            <a:gs pos="0">
              <a:schemeClr val="accent1">
                <a:hueOff val="0"/>
                <a:satOff val="0"/>
                <a:lumOff val="0"/>
                <a:alphaOff val="0"/>
                <a:shade val="15000"/>
                <a:satMod val="180000"/>
              </a:schemeClr>
            </a:gs>
            <a:gs pos="50000">
              <a:schemeClr val="accent1">
                <a:hueOff val="0"/>
                <a:satOff val="0"/>
                <a:lumOff val="0"/>
                <a:alphaOff val="0"/>
                <a:shade val="45000"/>
                <a:satMod val="170000"/>
              </a:schemeClr>
            </a:gs>
            <a:gs pos="70000">
              <a:schemeClr val="accent1">
                <a:hueOff val="0"/>
                <a:satOff val="0"/>
                <a:lumOff val="0"/>
                <a:alphaOff val="0"/>
                <a:tint val="99000"/>
                <a:shade val="65000"/>
                <a:satMod val="155000"/>
              </a:schemeClr>
            </a:gs>
            <a:gs pos="100000">
              <a:schemeClr val="accent1">
                <a:hueOff val="0"/>
                <a:satOff val="0"/>
                <a:lumOff val="0"/>
                <a:alphaOff val="0"/>
                <a:tint val="95500"/>
                <a:shade val="100000"/>
                <a:satMod val="155000"/>
              </a:schemeClr>
            </a:gs>
          </a:gsLst>
          <a:lin ang="16200000" scaled="0"/>
        </a:gradFill>
        <a:ln>
          <a:noFill/>
        </a:ln>
        <a:effectLst>
          <a:outerShdw blurRad="50800" dist="381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28016" tIns="128016" rIns="128016" bIns="128016" numCol="1" spcCol="1270" anchor="ctr" anchorCtr="0">
          <a:noAutofit/>
        </a:bodyPr>
        <a:lstStyle/>
        <a:p>
          <a:pPr marL="0" lvl="0" indent="0" algn="ctr" defTabSz="800100">
            <a:lnSpc>
              <a:spcPct val="90000"/>
            </a:lnSpc>
            <a:spcBef>
              <a:spcPct val="0"/>
            </a:spcBef>
            <a:spcAft>
              <a:spcPct val="35000"/>
            </a:spcAft>
            <a:buNone/>
          </a:pPr>
          <a:r>
            <a:rPr lang="hr-HR" sz="1800" kern="1200"/>
            <a:t>Kako je već naglašeno, obavljanje provjera dvostrukog financiranja ima svoje specifičnosti i ograničenja, od kojih je svakako najveće nepostojanje odgovarajućih integriranih i interoperabilnih IT rješenja, naročito vezano uz sredstva iz nacionalnih javnih izvora.</a:t>
          </a:r>
          <a:endParaRPr lang="en-US" sz="1800" kern="1200"/>
        </a:p>
      </dsp:txBody>
      <dsp:txXfrm rot="10800000">
        <a:off x="0" y="2361556"/>
        <a:ext cx="8642555" cy="1548854"/>
      </dsp:txXfrm>
    </dsp:sp>
    <dsp:sp modelId="{202FD3E0-6700-4B3C-8788-91ED302B5CF9}">
      <dsp:nvSpPr>
        <dsp:cNvPr id="0" name=""/>
        <dsp:cNvSpPr/>
      </dsp:nvSpPr>
      <dsp:spPr>
        <a:xfrm rot="10800000">
          <a:off x="0" y="1108"/>
          <a:ext cx="8642555" cy="2383695"/>
        </a:xfrm>
        <a:prstGeom prst="upArrowCallout">
          <a:avLst/>
        </a:prstGeom>
        <a:gradFill rotWithShape="0">
          <a:gsLst>
            <a:gs pos="0">
              <a:schemeClr val="accent1">
                <a:hueOff val="0"/>
                <a:satOff val="0"/>
                <a:lumOff val="0"/>
                <a:alphaOff val="0"/>
                <a:shade val="15000"/>
                <a:satMod val="180000"/>
              </a:schemeClr>
            </a:gs>
            <a:gs pos="50000">
              <a:schemeClr val="accent1">
                <a:hueOff val="0"/>
                <a:satOff val="0"/>
                <a:lumOff val="0"/>
                <a:alphaOff val="0"/>
                <a:shade val="45000"/>
                <a:satMod val="170000"/>
              </a:schemeClr>
            </a:gs>
            <a:gs pos="70000">
              <a:schemeClr val="accent1">
                <a:hueOff val="0"/>
                <a:satOff val="0"/>
                <a:lumOff val="0"/>
                <a:alphaOff val="0"/>
                <a:tint val="99000"/>
                <a:shade val="65000"/>
                <a:satMod val="155000"/>
              </a:schemeClr>
            </a:gs>
            <a:gs pos="100000">
              <a:schemeClr val="accent1">
                <a:hueOff val="0"/>
                <a:satOff val="0"/>
                <a:lumOff val="0"/>
                <a:alphaOff val="0"/>
                <a:tint val="95500"/>
                <a:shade val="100000"/>
                <a:satMod val="155000"/>
              </a:schemeClr>
            </a:gs>
          </a:gsLst>
          <a:lin ang="16200000" scaled="0"/>
        </a:gradFill>
        <a:ln>
          <a:noFill/>
        </a:ln>
        <a:effectLst>
          <a:outerShdw blurRad="50800" dist="381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28016" tIns="128016" rIns="128016" bIns="128016" numCol="1" spcCol="1270" anchor="ctr" anchorCtr="0">
          <a:noAutofit/>
        </a:bodyPr>
        <a:lstStyle/>
        <a:p>
          <a:pPr marL="0" lvl="0" indent="0" algn="ctr" defTabSz="800100">
            <a:lnSpc>
              <a:spcPct val="90000"/>
            </a:lnSpc>
            <a:spcBef>
              <a:spcPct val="0"/>
            </a:spcBef>
            <a:spcAft>
              <a:spcPct val="35000"/>
            </a:spcAft>
            <a:buNone/>
          </a:pPr>
          <a:r>
            <a:rPr lang="hr-HR" sz="1800" kern="1200"/>
            <a:t>Korištenje rezultata već obavljenih provjera tijela u sustavima upravljanja i kontrola</a:t>
          </a:r>
          <a:endParaRPr lang="en-US" sz="1800" kern="1200"/>
        </a:p>
      </dsp:txBody>
      <dsp:txXfrm rot="10800000">
        <a:off x="0" y="1108"/>
        <a:ext cx="8642555" cy="1548854"/>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742AE04-4E67-4B78-BDB6-AB39B0127F17}">
      <dsp:nvSpPr>
        <dsp:cNvPr id="0" name=""/>
        <dsp:cNvSpPr/>
      </dsp:nvSpPr>
      <dsp:spPr>
        <a:xfrm>
          <a:off x="647454" y="0"/>
          <a:ext cx="7337814" cy="6470291"/>
        </a:xfrm>
        <a:prstGeom prst="rightArrow">
          <a:avLst/>
        </a:prstGeom>
        <a:solidFill>
          <a:schemeClr val="accent1">
            <a:tint val="40000"/>
            <a:hueOff val="0"/>
            <a:satOff val="0"/>
            <a:lumOff val="0"/>
            <a:alphaOff val="0"/>
          </a:schemeClr>
        </a:solidFill>
        <a:ln>
          <a:noFill/>
        </a:ln>
        <a:effectLst>
          <a:outerShdw blurRad="50800" dist="38100" dir="5400000" rotWithShape="0">
            <a:srgbClr val="000000">
              <a:alpha val="35000"/>
            </a:srgbClr>
          </a:outerShdw>
        </a:effectLst>
      </dsp:spPr>
      <dsp:style>
        <a:lnRef idx="0">
          <a:scrgbClr r="0" g="0" b="0"/>
        </a:lnRef>
        <a:fillRef idx="1">
          <a:scrgbClr r="0" g="0" b="0"/>
        </a:fillRef>
        <a:effectRef idx="2">
          <a:scrgbClr r="0" g="0" b="0"/>
        </a:effectRef>
        <a:fontRef idx="minor"/>
      </dsp:style>
    </dsp:sp>
    <dsp:sp modelId="{C7ED984A-B7B6-4EAA-A194-236746F15CA1}">
      <dsp:nvSpPr>
        <dsp:cNvPr id="0" name=""/>
        <dsp:cNvSpPr/>
      </dsp:nvSpPr>
      <dsp:spPr>
        <a:xfrm>
          <a:off x="223124" y="1941087"/>
          <a:ext cx="2484386" cy="2588116"/>
        </a:xfrm>
        <a:prstGeom prst="roundRect">
          <a:avLst/>
        </a:prstGeom>
        <a:gradFill rotWithShape="0">
          <a:gsLst>
            <a:gs pos="0">
              <a:schemeClr val="accent1">
                <a:hueOff val="0"/>
                <a:satOff val="0"/>
                <a:lumOff val="0"/>
                <a:alphaOff val="0"/>
                <a:shade val="15000"/>
                <a:satMod val="180000"/>
              </a:schemeClr>
            </a:gs>
            <a:gs pos="50000">
              <a:schemeClr val="accent1">
                <a:hueOff val="0"/>
                <a:satOff val="0"/>
                <a:lumOff val="0"/>
                <a:alphaOff val="0"/>
                <a:shade val="45000"/>
                <a:satMod val="170000"/>
              </a:schemeClr>
            </a:gs>
            <a:gs pos="70000">
              <a:schemeClr val="accent1">
                <a:hueOff val="0"/>
                <a:satOff val="0"/>
                <a:lumOff val="0"/>
                <a:alphaOff val="0"/>
                <a:tint val="99000"/>
                <a:shade val="65000"/>
                <a:satMod val="155000"/>
              </a:schemeClr>
            </a:gs>
            <a:gs pos="100000">
              <a:schemeClr val="accent1">
                <a:hueOff val="0"/>
                <a:satOff val="0"/>
                <a:lumOff val="0"/>
                <a:alphaOff val="0"/>
                <a:tint val="95500"/>
                <a:shade val="100000"/>
                <a:satMod val="155000"/>
              </a:schemeClr>
            </a:gs>
          </a:gsLst>
          <a:lin ang="16200000" scaled="0"/>
        </a:gradFill>
        <a:ln>
          <a:noFill/>
        </a:ln>
        <a:effectLst>
          <a:outerShdw blurRad="50800" dist="381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hr-HR" sz="1800" kern="1200" dirty="0"/>
            <a:t>EU regulativom je jasno propisano da se isti troškovi ne smiju financirati iz više različitih EU izvora.  </a:t>
          </a:r>
        </a:p>
      </dsp:txBody>
      <dsp:txXfrm>
        <a:off x="344402" y="2062365"/>
        <a:ext cx="2241830" cy="2345560"/>
      </dsp:txXfrm>
    </dsp:sp>
    <dsp:sp modelId="{88A171E3-40DB-4075-863E-60E2775E2EF9}">
      <dsp:nvSpPr>
        <dsp:cNvPr id="0" name=""/>
        <dsp:cNvSpPr/>
      </dsp:nvSpPr>
      <dsp:spPr>
        <a:xfrm>
          <a:off x="3069596" y="679095"/>
          <a:ext cx="2484386" cy="5112099"/>
        </a:xfrm>
        <a:prstGeom prst="roundRect">
          <a:avLst/>
        </a:prstGeom>
        <a:gradFill rotWithShape="0">
          <a:gsLst>
            <a:gs pos="0">
              <a:schemeClr val="accent1">
                <a:hueOff val="0"/>
                <a:satOff val="0"/>
                <a:lumOff val="0"/>
                <a:alphaOff val="0"/>
                <a:shade val="15000"/>
                <a:satMod val="180000"/>
              </a:schemeClr>
            </a:gs>
            <a:gs pos="50000">
              <a:schemeClr val="accent1">
                <a:hueOff val="0"/>
                <a:satOff val="0"/>
                <a:lumOff val="0"/>
                <a:alphaOff val="0"/>
                <a:shade val="45000"/>
                <a:satMod val="170000"/>
              </a:schemeClr>
            </a:gs>
            <a:gs pos="70000">
              <a:schemeClr val="accent1">
                <a:hueOff val="0"/>
                <a:satOff val="0"/>
                <a:lumOff val="0"/>
                <a:alphaOff val="0"/>
                <a:tint val="99000"/>
                <a:shade val="65000"/>
                <a:satMod val="155000"/>
              </a:schemeClr>
            </a:gs>
            <a:gs pos="100000">
              <a:schemeClr val="accent1">
                <a:hueOff val="0"/>
                <a:satOff val="0"/>
                <a:lumOff val="0"/>
                <a:alphaOff val="0"/>
                <a:tint val="95500"/>
                <a:shade val="100000"/>
                <a:satMod val="155000"/>
              </a:schemeClr>
            </a:gs>
          </a:gsLst>
          <a:lin ang="16200000" scaled="0"/>
        </a:gradFill>
        <a:ln>
          <a:noFill/>
        </a:ln>
        <a:effectLst>
          <a:outerShdw blurRad="50800" dist="381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hr-HR" sz="1800" kern="1200" dirty="0"/>
            <a:t>Uzimajući u obzir načelo dobrog financijskog upravljanja (te zdravorazumsko promišljanje), isti troškovi ne bi smjeli biti nadoknađeni iz bilo kojeg oblika javnih sredstava, uključujući bilo koje druge vanjske izvore (osim EU izvora) i sredstva iz nacionalnih javnih izvora. </a:t>
          </a:r>
        </a:p>
      </dsp:txBody>
      <dsp:txXfrm>
        <a:off x="3190874" y="800373"/>
        <a:ext cx="2241830" cy="4869543"/>
      </dsp:txXfrm>
    </dsp:sp>
    <dsp:sp modelId="{3387DF10-2FEE-4199-BE04-D21BF60332E3}">
      <dsp:nvSpPr>
        <dsp:cNvPr id="0" name=""/>
        <dsp:cNvSpPr/>
      </dsp:nvSpPr>
      <dsp:spPr>
        <a:xfrm>
          <a:off x="5916069" y="639769"/>
          <a:ext cx="2493529" cy="5190752"/>
        </a:xfrm>
        <a:prstGeom prst="roundRect">
          <a:avLst/>
        </a:prstGeom>
        <a:gradFill rotWithShape="0">
          <a:gsLst>
            <a:gs pos="0">
              <a:schemeClr val="accent1">
                <a:hueOff val="0"/>
                <a:satOff val="0"/>
                <a:lumOff val="0"/>
                <a:alphaOff val="0"/>
                <a:shade val="15000"/>
                <a:satMod val="180000"/>
              </a:schemeClr>
            </a:gs>
            <a:gs pos="50000">
              <a:schemeClr val="accent1">
                <a:hueOff val="0"/>
                <a:satOff val="0"/>
                <a:lumOff val="0"/>
                <a:alphaOff val="0"/>
                <a:shade val="45000"/>
                <a:satMod val="170000"/>
              </a:schemeClr>
            </a:gs>
            <a:gs pos="70000">
              <a:schemeClr val="accent1">
                <a:hueOff val="0"/>
                <a:satOff val="0"/>
                <a:lumOff val="0"/>
                <a:alphaOff val="0"/>
                <a:tint val="99000"/>
                <a:shade val="65000"/>
                <a:satMod val="155000"/>
              </a:schemeClr>
            </a:gs>
            <a:gs pos="100000">
              <a:schemeClr val="accent1">
                <a:hueOff val="0"/>
                <a:satOff val="0"/>
                <a:lumOff val="0"/>
                <a:alphaOff val="0"/>
                <a:tint val="95500"/>
                <a:shade val="100000"/>
                <a:satMod val="155000"/>
              </a:schemeClr>
            </a:gs>
          </a:gsLst>
          <a:lin ang="16200000" scaled="0"/>
        </a:gradFill>
        <a:ln>
          <a:noFill/>
        </a:ln>
        <a:effectLst>
          <a:outerShdw blurRad="50800" dist="381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hr-HR" sz="1600" kern="1200" dirty="0"/>
            <a:t>Smjernice imaju za cilj revizorima skrenuti pozornost na određena pitanja i pružiti potporu u obavljanju provjera vezanih uz dvostruko financiranje, širiti dobru praksu i potaknuti međusobnu suradnju i razmjenu informacija između službi nadležnih za reviziju „CPR fondova“, te, koliko god je to moguće ujednačiti pristup različitih službi u obavljanju provjera vezanih uz dvostruko financiranje.</a:t>
          </a:r>
        </a:p>
      </dsp:txBody>
      <dsp:txXfrm>
        <a:off x="6037793" y="761493"/>
        <a:ext cx="2250081" cy="4947304"/>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D6EDE6E-7AB2-4287-90B3-7D04315C95A3}">
      <dsp:nvSpPr>
        <dsp:cNvPr id="0" name=""/>
        <dsp:cNvSpPr/>
      </dsp:nvSpPr>
      <dsp:spPr>
        <a:xfrm>
          <a:off x="0" y="174364"/>
          <a:ext cx="8519652" cy="1392299"/>
        </a:xfrm>
        <a:prstGeom prst="roundRect">
          <a:avLst/>
        </a:prstGeom>
        <a:solidFill>
          <a:schemeClr val="accent1">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3350" tIns="133350" rIns="133350" bIns="133350" numCol="1" spcCol="1270" anchor="ctr" anchorCtr="0">
          <a:noAutofit/>
        </a:bodyPr>
        <a:lstStyle/>
        <a:p>
          <a:pPr marL="0" lvl="0" indent="0" algn="l" defTabSz="1555750">
            <a:lnSpc>
              <a:spcPct val="90000"/>
            </a:lnSpc>
            <a:spcBef>
              <a:spcPct val="0"/>
            </a:spcBef>
            <a:spcAft>
              <a:spcPct val="35000"/>
            </a:spcAft>
            <a:buNone/>
          </a:pPr>
          <a:r>
            <a:rPr lang="hr-HR" sz="3500" kern="1200"/>
            <a:t>Provjera dvostrukog financiranja ima svoje specifičnosti, koje se primjerice ogledaju u: </a:t>
          </a:r>
        </a:p>
      </dsp:txBody>
      <dsp:txXfrm>
        <a:off x="67966" y="242330"/>
        <a:ext cx="8383720" cy="1256367"/>
      </dsp:txXfrm>
    </dsp:sp>
    <dsp:sp modelId="{69C628BD-E412-4E96-87B7-98844539E0BD}">
      <dsp:nvSpPr>
        <dsp:cNvPr id="0" name=""/>
        <dsp:cNvSpPr/>
      </dsp:nvSpPr>
      <dsp:spPr>
        <a:xfrm>
          <a:off x="0" y="1566664"/>
          <a:ext cx="8519652" cy="39123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70499" tIns="44450" rIns="248920" bIns="44450" numCol="1" spcCol="1270" anchor="t" anchorCtr="0">
          <a:noAutofit/>
        </a:bodyPr>
        <a:lstStyle/>
        <a:p>
          <a:pPr marL="228600" lvl="1" indent="-228600" algn="l" defTabSz="1200150">
            <a:lnSpc>
              <a:spcPct val="90000"/>
            </a:lnSpc>
            <a:spcBef>
              <a:spcPct val="0"/>
            </a:spcBef>
            <a:spcAft>
              <a:spcPct val="20000"/>
            </a:spcAft>
            <a:buChar char="•"/>
          </a:pPr>
          <a:r>
            <a:rPr lang="hr-HR" sz="2700" kern="1200" dirty="0"/>
            <a:t>(i) načinima na koji se mogu obavljati provjere; </a:t>
          </a:r>
        </a:p>
        <a:p>
          <a:pPr marL="228600" lvl="1" indent="-228600" algn="l" defTabSz="1200150">
            <a:lnSpc>
              <a:spcPct val="90000"/>
            </a:lnSpc>
            <a:spcBef>
              <a:spcPct val="0"/>
            </a:spcBef>
            <a:spcAft>
              <a:spcPct val="20000"/>
            </a:spcAft>
            <a:buChar char="•"/>
          </a:pPr>
          <a:r>
            <a:rPr lang="hr-HR" sz="2700" kern="1200"/>
            <a:t>(ii) ciljevima koji se žele postići provjerama; </a:t>
          </a:r>
        </a:p>
        <a:p>
          <a:pPr marL="228600" lvl="1" indent="-228600" algn="l" defTabSz="1200150">
            <a:lnSpc>
              <a:spcPct val="90000"/>
            </a:lnSpc>
            <a:spcBef>
              <a:spcPct val="0"/>
            </a:spcBef>
            <a:spcAft>
              <a:spcPct val="20000"/>
            </a:spcAft>
            <a:buChar char="•"/>
          </a:pPr>
          <a:r>
            <a:rPr lang="hr-HR" sz="2700" kern="1200"/>
            <a:t>(iii) kriterijima u odnosu na koje se provjere obavljaju; </a:t>
          </a:r>
        </a:p>
        <a:p>
          <a:pPr marL="228600" lvl="1" indent="-228600" algn="l" defTabSz="1200150">
            <a:lnSpc>
              <a:spcPct val="90000"/>
            </a:lnSpc>
            <a:spcBef>
              <a:spcPct val="0"/>
            </a:spcBef>
            <a:spcAft>
              <a:spcPct val="20000"/>
            </a:spcAft>
            <a:buChar char="•"/>
          </a:pPr>
          <a:r>
            <a:rPr lang="hr-HR" sz="2700" kern="1200"/>
            <a:t>(iv) razini uvjerenja koja se pribavlja provjerama; </a:t>
          </a:r>
        </a:p>
        <a:p>
          <a:pPr marL="228600" lvl="1" indent="-228600" algn="l" defTabSz="1200150">
            <a:lnSpc>
              <a:spcPct val="90000"/>
            </a:lnSpc>
            <a:spcBef>
              <a:spcPct val="0"/>
            </a:spcBef>
            <a:spcAft>
              <a:spcPct val="20000"/>
            </a:spcAft>
            <a:buChar char="•"/>
          </a:pPr>
          <a:r>
            <a:rPr lang="hr-HR" sz="2700" kern="1200"/>
            <a:t>(v) vrstama provjera (metodama/tehnikama) koje se trebaju obaviti radi prikupljanja revizijskih dokaza; te </a:t>
          </a:r>
        </a:p>
        <a:p>
          <a:pPr marL="228600" lvl="1" indent="-228600" algn="l" defTabSz="1200150">
            <a:lnSpc>
              <a:spcPct val="90000"/>
            </a:lnSpc>
            <a:spcBef>
              <a:spcPct val="0"/>
            </a:spcBef>
            <a:spcAft>
              <a:spcPct val="20000"/>
            </a:spcAft>
            <a:buChar char="•"/>
          </a:pPr>
          <a:r>
            <a:rPr lang="hr-HR" sz="2700" kern="1200"/>
            <a:t>(vi) načinu dokumentiranja obavljenih provjera i pribavljenih dokaza (osiguranje odgovarajućeg revizijskog traga). </a:t>
          </a:r>
        </a:p>
      </dsp:txBody>
      <dsp:txXfrm>
        <a:off x="0" y="1566664"/>
        <a:ext cx="8519652" cy="3912300"/>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9884C4D-DA87-4345-9B9C-C5D83AFFF00E}">
      <dsp:nvSpPr>
        <dsp:cNvPr id="0" name=""/>
        <dsp:cNvSpPr/>
      </dsp:nvSpPr>
      <dsp:spPr>
        <a:xfrm>
          <a:off x="644504" y="0"/>
          <a:ext cx="7304384" cy="5437021"/>
        </a:xfrm>
        <a:prstGeom prst="rightArrow">
          <a:avLst/>
        </a:prstGeom>
        <a:gradFill rotWithShape="0">
          <a:gsLst>
            <a:gs pos="0">
              <a:schemeClr val="accent1">
                <a:tint val="40000"/>
                <a:hueOff val="0"/>
                <a:satOff val="0"/>
                <a:lumOff val="0"/>
                <a:alphaOff val="0"/>
                <a:shade val="15000"/>
                <a:satMod val="180000"/>
              </a:schemeClr>
            </a:gs>
            <a:gs pos="50000">
              <a:schemeClr val="accent1">
                <a:tint val="40000"/>
                <a:hueOff val="0"/>
                <a:satOff val="0"/>
                <a:lumOff val="0"/>
                <a:alphaOff val="0"/>
                <a:shade val="45000"/>
                <a:satMod val="170000"/>
              </a:schemeClr>
            </a:gs>
            <a:gs pos="70000">
              <a:schemeClr val="accent1">
                <a:tint val="40000"/>
                <a:hueOff val="0"/>
                <a:satOff val="0"/>
                <a:lumOff val="0"/>
                <a:alphaOff val="0"/>
                <a:tint val="99000"/>
                <a:shade val="65000"/>
                <a:satMod val="155000"/>
              </a:schemeClr>
            </a:gs>
            <a:gs pos="100000">
              <a:schemeClr val="accent1">
                <a:tint val="40000"/>
                <a:hueOff val="0"/>
                <a:satOff val="0"/>
                <a:lumOff val="0"/>
                <a:alphaOff val="0"/>
                <a:tint val="95500"/>
                <a:shade val="100000"/>
                <a:satMod val="155000"/>
              </a:schemeClr>
            </a:gs>
          </a:gsLst>
          <a:lin ang="16200000" scaled="0"/>
        </a:gradFill>
        <a:ln>
          <a:noFill/>
        </a:ln>
        <a:effectLst/>
        <a:scene3d>
          <a:camera prst="orthographicFront"/>
          <a:lightRig rig="flat" dir="t"/>
        </a:scene3d>
        <a:sp3d z="-190500" extrusionH="12700" prstMaterial="plastic">
          <a:bevelT w="50800" h="50800"/>
        </a:sp3d>
      </dsp:spPr>
      <dsp:style>
        <a:lnRef idx="0">
          <a:scrgbClr r="0" g="0" b="0"/>
        </a:lnRef>
        <a:fillRef idx="3">
          <a:scrgbClr r="0" g="0" b="0"/>
        </a:fillRef>
        <a:effectRef idx="0">
          <a:scrgbClr r="0" g="0" b="0"/>
        </a:effectRef>
        <a:fontRef idx="minor"/>
      </dsp:style>
    </dsp:sp>
    <dsp:sp modelId="{94D55BF8-E53D-42D6-A855-68C493D4CAD6}">
      <dsp:nvSpPr>
        <dsp:cNvPr id="0" name=""/>
        <dsp:cNvSpPr/>
      </dsp:nvSpPr>
      <dsp:spPr>
        <a:xfrm>
          <a:off x="187980" y="1631106"/>
          <a:ext cx="8217433" cy="2174808"/>
        </a:xfrm>
        <a:prstGeom prst="roundRect">
          <a:avLst/>
        </a:prstGeom>
        <a:gradFill rotWithShape="0">
          <a:gsLst>
            <a:gs pos="0">
              <a:schemeClr val="accent1">
                <a:hueOff val="0"/>
                <a:satOff val="0"/>
                <a:lumOff val="0"/>
                <a:alphaOff val="0"/>
                <a:shade val="15000"/>
                <a:satMod val="180000"/>
              </a:schemeClr>
            </a:gs>
            <a:gs pos="50000">
              <a:schemeClr val="accent1">
                <a:hueOff val="0"/>
                <a:satOff val="0"/>
                <a:lumOff val="0"/>
                <a:alphaOff val="0"/>
                <a:shade val="45000"/>
                <a:satMod val="170000"/>
              </a:schemeClr>
            </a:gs>
            <a:gs pos="70000">
              <a:schemeClr val="accent1">
                <a:hueOff val="0"/>
                <a:satOff val="0"/>
                <a:lumOff val="0"/>
                <a:alphaOff val="0"/>
                <a:tint val="99000"/>
                <a:shade val="65000"/>
                <a:satMod val="155000"/>
              </a:schemeClr>
            </a:gs>
            <a:gs pos="100000">
              <a:schemeClr val="accent1">
                <a:hueOff val="0"/>
                <a:satOff val="0"/>
                <a:lumOff val="0"/>
                <a:alphaOff val="0"/>
                <a:tint val="95500"/>
                <a:shade val="100000"/>
                <a:satMod val="155000"/>
              </a:schemeClr>
            </a:gs>
          </a:gsLst>
          <a:lin ang="16200000" scaled="0"/>
        </a:gradFill>
        <a:ln>
          <a:noFill/>
        </a:ln>
        <a:effectLst>
          <a:outerShdw blurRad="50800" dist="381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14300" tIns="114300" rIns="114300" bIns="114300" numCol="1" spcCol="1270" anchor="t" anchorCtr="0">
          <a:noAutofit/>
        </a:bodyPr>
        <a:lstStyle/>
        <a:p>
          <a:pPr marL="0" lvl="0" indent="0" algn="l" defTabSz="1333500">
            <a:lnSpc>
              <a:spcPct val="90000"/>
            </a:lnSpc>
            <a:spcBef>
              <a:spcPct val="0"/>
            </a:spcBef>
            <a:spcAft>
              <a:spcPct val="35000"/>
            </a:spcAft>
            <a:buNone/>
          </a:pPr>
          <a:r>
            <a:rPr lang="hr-HR" sz="3000" kern="1200" dirty="0"/>
            <a:t>Dvostruko financiranje se s obzirom na njegovu važnost može i treba obuhvatiti:</a:t>
          </a:r>
        </a:p>
        <a:p>
          <a:pPr marL="228600" lvl="1" indent="-228600" algn="l" defTabSz="1022350">
            <a:lnSpc>
              <a:spcPct val="90000"/>
            </a:lnSpc>
            <a:spcBef>
              <a:spcPct val="0"/>
            </a:spcBef>
            <a:spcAft>
              <a:spcPct val="15000"/>
            </a:spcAft>
            <a:buChar char="•"/>
          </a:pPr>
          <a:r>
            <a:rPr lang="hr-HR" sz="2300" kern="1200"/>
            <a:t>revizijama sustava (uključujući i specifične tematske revizije),  te</a:t>
          </a:r>
        </a:p>
        <a:p>
          <a:pPr marL="228600" lvl="1" indent="-228600" algn="l" defTabSz="1022350">
            <a:lnSpc>
              <a:spcPct val="90000"/>
            </a:lnSpc>
            <a:spcBef>
              <a:spcPct val="0"/>
            </a:spcBef>
            <a:spcAft>
              <a:spcPct val="15000"/>
            </a:spcAft>
            <a:buChar char="•"/>
          </a:pPr>
          <a:r>
            <a:rPr lang="hr-HR" sz="2300" kern="1200"/>
            <a:t>revizijama operacija.</a:t>
          </a:r>
        </a:p>
      </dsp:txBody>
      <dsp:txXfrm>
        <a:off x="294145" y="1737271"/>
        <a:ext cx="8005103" cy="1962478"/>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58B52B6-1BAF-4AAA-8319-0115B0BDC4BC}">
      <dsp:nvSpPr>
        <dsp:cNvPr id="0" name=""/>
        <dsp:cNvSpPr/>
      </dsp:nvSpPr>
      <dsp:spPr>
        <a:xfrm>
          <a:off x="-303812" y="557488"/>
          <a:ext cx="5108841" cy="5108841"/>
        </a:xfrm>
        <a:prstGeom prst="pie">
          <a:avLst>
            <a:gd name="adj1" fmla="val 5400000"/>
            <a:gd name="adj2" fmla="val 16200000"/>
          </a:avLst>
        </a:prstGeom>
        <a:gradFill rotWithShape="0">
          <a:gsLst>
            <a:gs pos="0">
              <a:schemeClr val="accent1">
                <a:hueOff val="0"/>
                <a:satOff val="0"/>
                <a:lumOff val="0"/>
                <a:alphaOff val="0"/>
                <a:shade val="15000"/>
                <a:satMod val="180000"/>
              </a:schemeClr>
            </a:gs>
            <a:gs pos="50000">
              <a:schemeClr val="accent1">
                <a:hueOff val="0"/>
                <a:satOff val="0"/>
                <a:lumOff val="0"/>
                <a:alphaOff val="0"/>
                <a:shade val="45000"/>
                <a:satMod val="170000"/>
              </a:schemeClr>
            </a:gs>
            <a:gs pos="70000">
              <a:schemeClr val="accent1">
                <a:hueOff val="0"/>
                <a:satOff val="0"/>
                <a:lumOff val="0"/>
                <a:alphaOff val="0"/>
                <a:tint val="99000"/>
                <a:shade val="65000"/>
                <a:satMod val="155000"/>
              </a:schemeClr>
            </a:gs>
            <a:gs pos="100000">
              <a:schemeClr val="accent1">
                <a:hueOff val="0"/>
                <a:satOff val="0"/>
                <a:lumOff val="0"/>
                <a:alphaOff val="0"/>
                <a:tint val="95500"/>
                <a:shade val="100000"/>
                <a:satMod val="155000"/>
              </a:schemeClr>
            </a:gs>
          </a:gsLst>
          <a:lin ang="16200000" scaled="0"/>
        </a:gradFill>
        <a:ln>
          <a:noFill/>
        </a:ln>
        <a:effectLst>
          <a:outerShdw blurRad="50800" dist="381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sp>
    <dsp:sp modelId="{2B55C1DF-4309-41E1-970C-3FBAC0572ED5}">
      <dsp:nvSpPr>
        <dsp:cNvPr id="0" name=""/>
        <dsp:cNvSpPr/>
      </dsp:nvSpPr>
      <dsp:spPr>
        <a:xfrm>
          <a:off x="1642984" y="275301"/>
          <a:ext cx="7175563" cy="5673215"/>
        </a:xfrm>
        <a:prstGeom prst="rect">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hr-HR" sz="1400" kern="1200" dirty="0"/>
            <a:t>Dvostruko financiranje jasno je propisano EU regulativom („CPR Uredbom“), te su stoga i jasno određeni kriteriji na temelju kojih se provjerava (ne)postojanje dvostrukog financiranja iz različitih EU fondova/programa/instrumenata.</a:t>
          </a:r>
        </a:p>
      </dsp:txBody>
      <dsp:txXfrm>
        <a:off x="1642984" y="275301"/>
        <a:ext cx="7175563" cy="1205558"/>
      </dsp:txXfrm>
    </dsp:sp>
    <dsp:sp modelId="{4C8908E2-7EDC-4248-9409-5F609B744C66}">
      <dsp:nvSpPr>
        <dsp:cNvPr id="0" name=""/>
        <dsp:cNvSpPr/>
      </dsp:nvSpPr>
      <dsp:spPr>
        <a:xfrm>
          <a:off x="366723" y="1643117"/>
          <a:ext cx="3767770" cy="3767770"/>
        </a:xfrm>
        <a:prstGeom prst="pie">
          <a:avLst>
            <a:gd name="adj1" fmla="val 5400000"/>
            <a:gd name="adj2" fmla="val 16200000"/>
          </a:avLst>
        </a:prstGeom>
        <a:gradFill rotWithShape="0">
          <a:gsLst>
            <a:gs pos="0">
              <a:schemeClr val="accent1">
                <a:hueOff val="0"/>
                <a:satOff val="0"/>
                <a:lumOff val="0"/>
                <a:alphaOff val="0"/>
                <a:shade val="15000"/>
                <a:satMod val="180000"/>
              </a:schemeClr>
            </a:gs>
            <a:gs pos="50000">
              <a:schemeClr val="accent1">
                <a:hueOff val="0"/>
                <a:satOff val="0"/>
                <a:lumOff val="0"/>
                <a:alphaOff val="0"/>
                <a:shade val="45000"/>
                <a:satMod val="170000"/>
              </a:schemeClr>
            </a:gs>
            <a:gs pos="70000">
              <a:schemeClr val="accent1">
                <a:hueOff val="0"/>
                <a:satOff val="0"/>
                <a:lumOff val="0"/>
                <a:alphaOff val="0"/>
                <a:tint val="99000"/>
                <a:shade val="65000"/>
                <a:satMod val="155000"/>
              </a:schemeClr>
            </a:gs>
            <a:gs pos="100000">
              <a:schemeClr val="accent1">
                <a:hueOff val="0"/>
                <a:satOff val="0"/>
                <a:lumOff val="0"/>
                <a:alphaOff val="0"/>
                <a:tint val="95500"/>
                <a:shade val="100000"/>
                <a:satMod val="155000"/>
              </a:schemeClr>
            </a:gs>
          </a:gsLst>
          <a:lin ang="16200000" scaled="0"/>
        </a:gradFill>
        <a:ln>
          <a:noFill/>
        </a:ln>
        <a:effectLst>
          <a:outerShdw blurRad="50800" dist="381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sp>
    <dsp:sp modelId="{7316EBA3-C434-46A1-8CD0-10A9600D52E6}">
      <dsp:nvSpPr>
        <dsp:cNvPr id="0" name=""/>
        <dsp:cNvSpPr/>
      </dsp:nvSpPr>
      <dsp:spPr>
        <a:xfrm>
          <a:off x="2250608" y="1643117"/>
          <a:ext cx="5960315" cy="3767770"/>
        </a:xfrm>
        <a:prstGeom prst="rect">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hr-HR" sz="1400" kern="1200"/>
            <a:t>Dvostruko financiranje nije uređeno (propisano) na nacionalnoj razini, te su stoga pravila vezana uz izbjegavanje dvostrukog financiranja iz nacionalnih javnih izvora (sredstava) u nadležnosti upravljačkog tijela. </a:t>
          </a:r>
        </a:p>
      </dsp:txBody>
      <dsp:txXfrm>
        <a:off x="2250608" y="1643117"/>
        <a:ext cx="5960315" cy="1085628"/>
      </dsp:txXfrm>
    </dsp:sp>
    <dsp:sp modelId="{5162415B-CE17-4A41-B67B-D7A0081551ED}">
      <dsp:nvSpPr>
        <dsp:cNvPr id="0" name=""/>
        <dsp:cNvSpPr/>
      </dsp:nvSpPr>
      <dsp:spPr>
        <a:xfrm>
          <a:off x="1037258" y="2728746"/>
          <a:ext cx="2426699" cy="2426699"/>
        </a:xfrm>
        <a:prstGeom prst="pie">
          <a:avLst>
            <a:gd name="adj1" fmla="val 5400000"/>
            <a:gd name="adj2" fmla="val 16200000"/>
          </a:avLst>
        </a:prstGeom>
        <a:gradFill rotWithShape="0">
          <a:gsLst>
            <a:gs pos="0">
              <a:schemeClr val="accent1">
                <a:hueOff val="0"/>
                <a:satOff val="0"/>
                <a:lumOff val="0"/>
                <a:alphaOff val="0"/>
                <a:shade val="15000"/>
                <a:satMod val="180000"/>
              </a:schemeClr>
            </a:gs>
            <a:gs pos="50000">
              <a:schemeClr val="accent1">
                <a:hueOff val="0"/>
                <a:satOff val="0"/>
                <a:lumOff val="0"/>
                <a:alphaOff val="0"/>
                <a:shade val="45000"/>
                <a:satMod val="170000"/>
              </a:schemeClr>
            </a:gs>
            <a:gs pos="70000">
              <a:schemeClr val="accent1">
                <a:hueOff val="0"/>
                <a:satOff val="0"/>
                <a:lumOff val="0"/>
                <a:alphaOff val="0"/>
                <a:tint val="99000"/>
                <a:shade val="65000"/>
                <a:satMod val="155000"/>
              </a:schemeClr>
            </a:gs>
            <a:gs pos="100000">
              <a:schemeClr val="accent1">
                <a:hueOff val="0"/>
                <a:satOff val="0"/>
                <a:lumOff val="0"/>
                <a:alphaOff val="0"/>
                <a:tint val="95500"/>
                <a:shade val="100000"/>
                <a:satMod val="155000"/>
              </a:schemeClr>
            </a:gs>
          </a:gsLst>
          <a:lin ang="16200000" scaled="0"/>
        </a:gradFill>
        <a:ln>
          <a:noFill/>
        </a:ln>
        <a:effectLst>
          <a:outerShdw blurRad="50800" dist="381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sp>
    <dsp:sp modelId="{07297D79-256A-465E-83A9-0E0C7F8EE89D}">
      <dsp:nvSpPr>
        <dsp:cNvPr id="0" name=""/>
        <dsp:cNvSpPr/>
      </dsp:nvSpPr>
      <dsp:spPr>
        <a:xfrm>
          <a:off x="2250608" y="2728746"/>
          <a:ext cx="5960315" cy="2426699"/>
        </a:xfrm>
        <a:prstGeom prst="rect">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hr-HR" sz="1400" kern="1200" dirty="0"/>
            <a:t>Ako pojedino upravljačko tijelo za određeni program/fond nije donijelo pravila vezano uz izbjegavanje dvostrukog financiranja u odnosu na sredstva iz nacionalnih javnih izvora, ili donesena pravila nisu dovoljno jasna, tada revizori kod provođenja provjera i donošenja zaključaka trebaju uzeti u obzir načelo dobrog financijskog upravljanja. </a:t>
          </a:r>
        </a:p>
      </dsp:txBody>
      <dsp:txXfrm>
        <a:off x="2250608" y="2728746"/>
        <a:ext cx="5960315" cy="1085628"/>
      </dsp:txXfrm>
    </dsp:sp>
    <dsp:sp modelId="{83D9E056-5CB0-4BE1-BCD9-A058EF46D37A}">
      <dsp:nvSpPr>
        <dsp:cNvPr id="0" name=""/>
        <dsp:cNvSpPr/>
      </dsp:nvSpPr>
      <dsp:spPr>
        <a:xfrm>
          <a:off x="1707794" y="3814375"/>
          <a:ext cx="1085628" cy="1085628"/>
        </a:xfrm>
        <a:prstGeom prst="pie">
          <a:avLst>
            <a:gd name="adj1" fmla="val 5400000"/>
            <a:gd name="adj2" fmla="val 16200000"/>
          </a:avLst>
        </a:prstGeom>
        <a:gradFill rotWithShape="0">
          <a:gsLst>
            <a:gs pos="0">
              <a:schemeClr val="accent1">
                <a:hueOff val="0"/>
                <a:satOff val="0"/>
                <a:lumOff val="0"/>
                <a:alphaOff val="0"/>
                <a:shade val="15000"/>
                <a:satMod val="180000"/>
              </a:schemeClr>
            </a:gs>
            <a:gs pos="50000">
              <a:schemeClr val="accent1">
                <a:hueOff val="0"/>
                <a:satOff val="0"/>
                <a:lumOff val="0"/>
                <a:alphaOff val="0"/>
                <a:shade val="45000"/>
                <a:satMod val="170000"/>
              </a:schemeClr>
            </a:gs>
            <a:gs pos="70000">
              <a:schemeClr val="accent1">
                <a:hueOff val="0"/>
                <a:satOff val="0"/>
                <a:lumOff val="0"/>
                <a:alphaOff val="0"/>
                <a:tint val="99000"/>
                <a:shade val="65000"/>
                <a:satMod val="155000"/>
              </a:schemeClr>
            </a:gs>
            <a:gs pos="100000">
              <a:schemeClr val="accent1">
                <a:hueOff val="0"/>
                <a:satOff val="0"/>
                <a:lumOff val="0"/>
                <a:alphaOff val="0"/>
                <a:tint val="95500"/>
                <a:shade val="100000"/>
                <a:satMod val="155000"/>
              </a:schemeClr>
            </a:gs>
          </a:gsLst>
          <a:lin ang="16200000" scaled="0"/>
        </a:gradFill>
        <a:ln>
          <a:noFill/>
        </a:ln>
        <a:effectLst>
          <a:outerShdw blurRad="50800" dist="381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sp>
    <dsp:sp modelId="{2833C0AA-42E4-408A-8875-F0544BF3C1D5}">
      <dsp:nvSpPr>
        <dsp:cNvPr id="0" name=""/>
        <dsp:cNvSpPr/>
      </dsp:nvSpPr>
      <dsp:spPr>
        <a:xfrm>
          <a:off x="2250608" y="3814375"/>
          <a:ext cx="5960315" cy="1085628"/>
        </a:xfrm>
        <a:prstGeom prst="rect">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hr-HR" sz="1400" kern="1200"/>
            <a:t>U praktičnom smislu to bi značilo da nije prihvatljivo da se isti trošak (izdatak) financira dva (ili više) puta iz bilo kojeg javnog izvora, odnosno iz EU fondova/programa/instrumenata ili nacionalnog javnog izvora financiranja. </a:t>
          </a:r>
        </a:p>
      </dsp:txBody>
      <dsp:txXfrm>
        <a:off x="2250608" y="3814375"/>
        <a:ext cx="5960315" cy="1085628"/>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A51D162-76AE-437C-92A0-498C169B7070}">
      <dsp:nvSpPr>
        <dsp:cNvPr id="0" name=""/>
        <dsp:cNvSpPr/>
      </dsp:nvSpPr>
      <dsp:spPr>
        <a:xfrm>
          <a:off x="904557" y="0"/>
          <a:ext cx="5732652" cy="5732652"/>
        </a:xfrm>
        <a:prstGeom prst="triangle">
          <a:avLst/>
        </a:prstGeom>
        <a:gradFill rotWithShape="0">
          <a:gsLst>
            <a:gs pos="0">
              <a:schemeClr val="accent1">
                <a:hueOff val="0"/>
                <a:satOff val="0"/>
                <a:lumOff val="0"/>
                <a:alphaOff val="0"/>
                <a:shade val="15000"/>
                <a:satMod val="180000"/>
              </a:schemeClr>
            </a:gs>
            <a:gs pos="50000">
              <a:schemeClr val="accent1">
                <a:hueOff val="0"/>
                <a:satOff val="0"/>
                <a:lumOff val="0"/>
                <a:alphaOff val="0"/>
                <a:shade val="45000"/>
                <a:satMod val="170000"/>
              </a:schemeClr>
            </a:gs>
            <a:gs pos="70000">
              <a:schemeClr val="accent1">
                <a:hueOff val="0"/>
                <a:satOff val="0"/>
                <a:lumOff val="0"/>
                <a:alphaOff val="0"/>
                <a:tint val="99000"/>
                <a:shade val="65000"/>
                <a:satMod val="155000"/>
              </a:schemeClr>
            </a:gs>
            <a:gs pos="100000">
              <a:schemeClr val="accent1">
                <a:hueOff val="0"/>
                <a:satOff val="0"/>
                <a:lumOff val="0"/>
                <a:alphaOff val="0"/>
                <a:tint val="95500"/>
                <a:shade val="100000"/>
                <a:satMod val="155000"/>
              </a:schemeClr>
            </a:gs>
          </a:gsLst>
          <a:lin ang="16200000" scaled="0"/>
        </a:gradFill>
        <a:ln>
          <a:noFill/>
        </a:ln>
        <a:effectLst>
          <a:outerShdw blurRad="50800" dist="381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sp>
    <dsp:sp modelId="{78475300-D897-405C-B938-E772A9BDCDF5}">
      <dsp:nvSpPr>
        <dsp:cNvPr id="0" name=""/>
        <dsp:cNvSpPr/>
      </dsp:nvSpPr>
      <dsp:spPr>
        <a:xfrm>
          <a:off x="3770883" y="573825"/>
          <a:ext cx="3726224" cy="4075557"/>
        </a:xfrm>
        <a:prstGeom prst="roundRect">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hr-HR" sz="1800" kern="1200"/>
            <a:t>Revizor može u radnim papirima izraziti svoj zaključak da nakon provjera provedenih na temelju raspoloživih informacija i dokumentacije nema indicija (dokaza) kako bi zaključio da je isti trošak/aktivnost/projekt/operacija dva puta financiran iz više različitih javnih izvora (EU ili nacionalnih).</a:t>
          </a:r>
        </a:p>
      </dsp:txBody>
      <dsp:txXfrm>
        <a:off x="3952782" y="755724"/>
        <a:ext cx="3362426" cy="3711759"/>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9308CB9-5866-46EC-AFAE-685ADBF17565}">
      <dsp:nvSpPr>
        <dsp:cNvPr id="0" name=""/>
        <dsp:cNvSpPr/>
      </dsp:nvSpPr>
      <dsp:spPr>
        <a:xfrm>
          <a:off x="6270" y="0"/>
          <a:ext cx="2535356" cy="5732652"/>
        </a:xfrm>
        <a:prstGeom prst="roundRect">
          <a:avLst>
            <a:gd name="adj" fmla="val 10000"/>
          </a:avLst>
        </a:prstGeom>
        <a:gradFill rotWithShape="0">
          <a:gsLst>
            <a:gs pos="0">
              <a:schemeClr val="accent1">
                <a:hueOff val="0"/>
                <a:satOff val="0"/>
                <a:lumOff val="0"/>
                <a:alphaOff val="0"/>
                <a:shade val="15000"/>
                <a:satMod val="180000"/>
              </a:schemeClr>
            </a:gs>
            <a:gs pos="50000">
              <a:schemeClr val="accent1">
                <a:hueOff val="0"/>
                <a:satOff val="0"/>
                <a:lumOff val="0"/>
                <a:alphaOff val="0"/>
                <a:shade val="45000"/>
                <a:satMod val="170000"/>
              </a:schemeClr>
            </a:gs>
            <a:gs pos="70000">
              <a:schemeClr val="accent1">
                <a:hueOff val="0"/>
                <a:satOff val="0"/>
                <a:lumOff val="0"/>
                <a:alphaOff val="0"/>
                <a:tint val="99000"/>
                <a:shade val="65000"/>
                <a:satMod val="155000"/>
              </a:schemeClr>
            </a:gs>
            <a:gs pos="100000">
              <a:schemeClr val="accent1">
                <a:hueOff val="0"/>
                <a:satOff val="0"/>
                <a:lumOff val="0"/>
                <a:alphaOff val="0"/>
                <a:tint val="95500"/>
                <a:shade val="100000"/>
                <a:satMod val="155000"/>
              </a:schemeClr>
            </a:gs>
          </a:gsLst>
          <a:lin ang="16200000" scaled="0"/>
        </a:gradFill>
        <a:ln>
          <a:noFill/>
        </a:ln>
        <a:effectLst>
          <a:outerShdw blurRad="50800" dist="381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hr-HR" sz="1800" kern="1200" dirty="0"/>
            <a:t>Svaka država članica odgovorna je za uspostavu i učinkovito funkcioniranje sustava upravljanja i kontrola koji trebaju pružiti razumno jamstvo vezano uz sprječavanje, otkrivanje i ispravljanje dvostrukog financiranja, koje se treba temeljiti na:</a:t>
          </a:r>
        </a:p>
      </dsp:txBody>
      <dsp:txXfrm>
        <a:off x="80528" y="74258"/>
        <a:ext cx="2386840" cy="5584136"/>
      </dsp:txXfrm>
    </dsp:sp>
    <dsp:sp modelId="{39994006-E566-467A-A16F-C55F6B245BA8}">
      <dsp:nvSpPr>
        <dsp:cNvPr id="0" name=""/>
        <dsp:cNvSpPr/>
      </dsp:nvSpPr>
      <dsp:spPr>
        <a:xfrm>
          <a:off x="2967566" y="0"/>
          <a:ext cx="2535356" cy="5732652"/>
        </a:xfrm>
        <a:prstGeom prst="roundRect">
          <a:avLst>
            <a:gd name="adj" fmla="val 10000"/>
          </a:avLst>
        </a:prstGeom>
        <a:gradFill rotWithShape="0">
          <a:gsLst>
            <a:gs pos="0">
              <a:schemeClr val="accent1">
                <a:hueOff val="0"/>
                <a:satOff val="0"/>
                <a:lumOff val="0"/>
                <a:alphaOff val="0"/>
                <a:shade val="15000"/>
                <a:satMod val="180000"/>
              </a:schemeClr>
            </a:gs>
            <a:gs pos="50000">
              <a:schemeClr val="accent1">
                <a:hueOff val="0"/>
                <a:satOff val="0"/>
                <a:lumOff val="0"/>
                <a:alphaOff val="0"/>
                <a:shade val="45000"/>
                <a:satMod val="170000"/>
              </a:schemeClr>
            </a:gs>
            <a:gs pos="70000">
              <a:schemeClr val="accent1">
                <a:hueOff val="0"/>
                <a:satOff val="0"/>
                <a:lumOff val="0"/>
                <a:alphaOff val="0"/>
                <a:tint val="99000"/>
                <a:shade val="65000"/>
                <a:satMod val="155000"/>
              </a:schemeClr>
            </a:gs>
            <a:gs pos="100000">
              <a:schemeClr val="accent1">
                <a:hueOff val="0"/>
                <a:satOff val="0"/>
                <a:lumOff val="0"/>
                <a:alphaOff val="0"/>
                <a:tint val="95500"/>
                <a:shade val="100000"/>
                <a:satMod val="155000"/>
              </a:schemeClr>
            </a:gs>
          </a:gsLst>
          <a:lin ang="16200000" scaled="0"/>
        </a:gradFill>
        <a:ln>
          <a:noFill/>
        </a:ln>
        <a:effectLst>
          <a:outerShdw blurRad="50800" dist="381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hr-HR" sz="1800" kern="1200"/>
            <a:t>(i)	preventivnim mjerama – koje provode tijela u sustavima upravljanja i kontrola, te</a:t>
          </a:r>
        </a:p>
      </dsp:txBody>
      <dsp:txXfrm>
        <a:off x="3041824" y="74258"/>
        <a:ext cx="2386840" cy="5584136"/>
      </dsp:txXfrm>
    </dsp:sp>
    <dsp:sp modelId="{02BA19AA-A8DD-4714-8AC1-FB9FDB2FBFC0}">
      <dsp:nvSpPr>
        <dsp:cNvPr id="0" name=""/>
        <dsp:cNvSpPr/>
      </dsp:nvSpPr>
      <dsp:spPr>
        <a:xfrm>
          <a:off x="5928863" y="0"/>
          <a:ext cx="2535356" cy="5732652"/>
        </a:xfrm>
        <a:prstGeom prst="roundRect">
          <a:avLst>
            <a:gd name="adj" fmla="val 10000"/>
          </a:avLst>
        </a:prstGeom>
        <a:gradFill rotWithShape="0">
          <a:gsLst>
            <a:gs pos="0">
              <a:schemeClr val="accent1">
                <a:hueOff val="0"/>
                <a:satOff val="0"/>
                <a:lumOff val="0"/>
                <a:alphaOff val="0"/>
                <a:shade val="15000"/>
                <a:satMod val="180000"/>
              </a:schemeClr>
            </a:gs>
            <a:gs pos="50000">
              <a:schemeClr val="accent1">
                <a:hueOff val="0"/>
                <a:satOff val="0"/>
                <a:lumOff val="0"/>
                <a:alphaOff val="0"/>
                <a:shade val="45000"/>
                <a:satMod val="170000"/>
              </a:schemeClr>
            </a:gs>
            <a:gs pos="70000">
              <a:schemeClr val="accent1">
                <a:hueOff val="0"/>
                <a:satOff val="0"/>
                <a:lumOff val="0"/>
                <a:alphaOff val="0"/>
                <a:tint val="99000"/>
                <a:shade val="65000"/>
                <a:satMod val="155000"/>
              </a:schemeClr>
            </a:gs>
            <a:gs pos="100000">
              <a:schemeClr val="accent1">
                <a:hueOff val="0"/>
                <a:satOff val="0"/>
                <a:lumOff val="0"/>
                <a:alphaOff val="0"/>
                <a:tint val="95500"/>
                <a:shade val="100000"/>
                <a:satMod val="155000"/>
              </a:schemeClr>
            </a:gs>
          </a:gsLst>
          <a:lin ang="16200000" scaled="0"/>
        </a:gradFill>
        <a:ln>
          <a:noFill/>
        </a:ln>
        <a:effectLst>
          <a:outerShdw blurRad="50800" dist="381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hr-HR" sz="1800" kern="1200"/>
            <a:t>(ii)	naknadnim provjerama – koje provode kako relevantna tijela u sustavima upravljanja i kontrola, tako i Agencija kao tijelo za reviziju.</a:t>
          </a:r>
        </a:p>
      </dsp:txBody>
      <dsp:txXfrm>
        <a:off x="6003121" y="74258"/>
        <a:ext cx="2386840" cy="5584136"/>
      </dsp:txXfrm>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357F3CF-7694-4F97-AF65-BEE24B8C027B}">
      <dsp:nvSpPr>
        <dsp:cNvPr id="0" name=""/>
        <dsp:cNvSpPr/>
      </dsp:nvSpPr>
      <dsp:spPr>
        <a:xfrm>
          <a:off x="0" y="83369"/>
          <a:ext cx="8490155" cy="647595"/>
        </a:xfrm>
        <a:prstGeom prst="roundRect">
          <a:avLst/>
        </a:prstGeom>
        <a:gradFill rotWithShape="0">
          <a:gsLst>
            <a:gs pos="0">
              <a:schemeClr val="accent1">
                <a:hueOff val="0"/>
                <a:satOff val="0"/>
                <a:lumOff val="0"/>
                <a:alphaOff val="0"/>
                <a:shade val="15000"/>
                <a:satMod val="180000"/>
              </a:schemeClr>
            </a:gs>
            <a:gs pos="50000">
              <a:schemeClr val="accent1">
                <a:hueOff val="0"/>
                <a:satOff val="0"/>
                <a:lumOff val="0"/>
                <a:alphaOff val="0"/>
                <a:shade val="45000"/>
                <a:satMod val="170000"/>
              </a:schemeClr>
            </a:gs>
            <a:gs pos="70000">
              <a:schemeClr val="accent1">
                <a:hueOff val="0"/>
                <a:satOff val="0"/>
                <a:lumOff val="0"/>
                <a:alphaOff val="0"/>
                <a:tint val="99000"/>
                <a:shade val="65000"/>
                <a:satMod val="155000"/>
              </a:schemeClr>
            </a:gs>
            <a:gs pos="100000">
              <a:schemeClr val="accent1">
                <a:hueOff val="0"/>
                <a:satOff val="0"/>
                <a:lumOff val="0"/>
                <a:alphaOff val="0"/>
                <a:tint val="95500"/>
                <a:shade val="100000"/>
                <a:satMod val="155000"/>
              </a:schemeClr>
            </a:gs>
          </a:gsLst>
          <a:lin ang="16200000" scaled="0"/>
        </a:gradFill>
        <a:ln>
          <a:noFill/>
        </a:ln>
        <a:effectLst>
          <a:outerShdw blurRad="50800" dist="381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02870" tIns="102870" rIns="102870" bIns="102870" numCol="1" spcCol="1270" anchor="ctr" anchorCtr="0">
          <a:noAutofit/>
        </a:bodyPr>
        <a:lstStyle/>
        <a:p>
          <a:pPr marL="0" lvl="0" indent="0" algn="l" defTabSz="1200150">
            <a:lnSpc>
              <a:spcPct val="90000"/>
            </a:lnSpc>
            <a:spcBef>
              <a:spcPct val="0"/>
            </a:spcBef>
            <a:spcAft>
              <a:spcPct val="35000"/>
            </a:spcAft>
            <a:buNone/>
          </a:pPr>
          <a:r>
            <a:rPr lang="hr-HR" sz="2700" kern="1200" dirty="0"/>
            <a:t>Strateško usmjerenje / programiranje</a:t>
          </a:r>
        </a:p>
      </dsp:txBody>
      <dsp:txXfrm>
        <a:off x="31613" y="114982"/>
        <a:ext cx="8426929" cy="584369"/>
      </dsp:txXfrm>
    </dsp:sp>
    <dsp:sp modelId="{CCC0A56F-C1FB-40F8-8CF2-99B7F0E268FE}">
      <dsp:nvSpPr>
        <dsp:cNvPr id="0" name=""/>
        <dsp:cNvSpPr/>
      </dsp:nvSpPr>
      <dsp:spPr>
        <a:xfrm>
          <a:off x="0" y="730964"/>
          <a:ext cx="8490155" cy="491831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69562" tIns="34290" rIns="192024" bIns="34290" numCol="1" spcCol="1270" anchor="t" anchorCtr="0">
          <a:noAutofit/>
        </a:bodyPr>
        <a:lstStyle/>
        <a:p>
          <a:pPr marL="228600" lvl="1" indent="-228600" algn="ctr" defTabSz="933450">
            <a:lnSpc>
              <a:spcPct val="90000"/>
            </a:lnSpc>
            <a:spcBef>
              <a:spcPct val="0"/>
            </a:spcBef>
            <a:spcAft>
              <a:spcPct val="20000"/>
            </a:spcAft>
            <a:buChar char="•"/>
          </a:pPr>
          <a:r>
            <a:rPr lang="hr-HR" sz="2100" kern="1200" dirty="0"/>
            <a:t>Preventivne mjere odnose se na mjere koje država članica poduzima već pri strateškom planiranju, odnosno samoj pripremi sporazuma o partnerstvu (u kojem se utvrđuju strateško usmjerenje za programiranje te mehanizmi za učinkovitu i djelotvornu upotrebu „CPR fondova“), te u postupku programiranja (izrada programa za provedbu „CPR fondova“),  na način da se u tim dokumentima treba opisati koordinacija, razgraničenje i komplementarnost korištenja različitih EU fondova, programa i instrumenata.</a:t>
          </a:r>
        </a:p>
        <a:p>
          <a:pPr marL="228600" lvl="1" indent="-228600" algn="ctr" defTabSz="933450">
            <a:lnSpc>
              <a:spcPct val="90000"/>
            </a:lnSpc>
            <a:spcBef>
              <a:spcPct val="0"/>
            </a:spcBef>
            <a:spcAft>
              <a:spcPct val="20000"/>
            </a:spcAft>
            <a:buChar char="•"/>
          </a:pPr>
          <a:r>
            <a:rPr lang="hr-HR" sz="2100" kern="1200" dirty="0"/>
            <a:t>Na taj način se već u strateškim/programskim dokumentima, odnosno procesu programiranja nastoje utvrditi glavna načela razgraničenja („demarkacije“) ulaganja, kako bi se različiti EU izvori međusobno nadopunjavali, a ne udvostručavali.  </a:t>
          </a:r>
        </a:p>
        <a:p>
          <a:pPr marL="228600" lvl="1" indent="-228600" algn="ctr" defTabSz="933450">
            <a:lnSpc>
              <a:spcPct val="90000"/>
            </a:lnSpc>
            <a:spcBef>
              <a:spcPct val="0"/>
            </a:spcBef>
            <a:spcAft>
              <a:spcPct val="20000"/>
            </a:spcAft>
            <a:buChar char="•"/>
          </a:pPr>
          <a:r>
            <a:rPr lang="hr-HR" sz="2100" b="1" kern="1200" dirty="0"/>
            <a:t>Ipak, važno je naglasiti da se time nikako ne uklanja potreba za daljnjom koordinacijom i razgraničenjem na nacionalnoj, regionalnoj i lokalnoj razini, te na razini operacija/projekata tijekom provedbe s obzirom na uvijek postojeći rizik od preklapanja ulaganja.</a:t>
          </a:r>
          <a:endParaRPr lang="hr-HR" sz="2100" kern="1200" dirty="0"/>
        </a:p>
      </dsp:txBody>
      <dsp:txXfrm>
        <a:off x="0" y="730964"/>
        <a:ext cx="8490155" cy="4918319"/>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0.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3.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layout14.xml><?xml version="1.0" encoding="utf-8"?>
<dgm:layoutDef xmlns:dgm="http://schemas.openxmlformats.org/drawingml/2006/diagram" xmlns:a="http://schemas.openxmlformats.org/drawingml/2006/main" uniqueId="urn:microsoft.com/office/officeart/2005/8/layout/process4">
  <dgm:title val=""/>
  <dgm:desc val=""/>
  <dgm:catLst>
    <dgm:cat type="process" pri="16000"/>
    <dgm:cat type="list" pri="20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lin">
      <dgm:param type="linDir" val="fromB"/>
    </dgm:alg>
    <dgm:shape xmlns:r="http://schemas.openxmlformats.org/officeDocument/2006/relationships" r:blip="">
      <dgm:adjLst/>
    </dgm:shape>
    <dgm:presOf/>
    <dgm:constrLst>
      <dgm:constr type="h" for="ch" forName="boxAndChildren" refType="h"/>
      <dgm:constr type="h" for="ch" forName="arrowAndChildren" refType="h" refFor="ch" refForName="boxAndChildren" op="equ" fact="1.538"/>
      <dgm:constr type="w" for="ch" forName="arrowAndChildren" refType="w"/>
      <dgm:constr type="w" for="ch" forName="boxAndChildren" refType="w"/>
      <dgm:constr type="h" for="ch" forName="sp" refType="h" fact="-0.015"/>
      <dgm:constr type="primFontSz" for="des" forName="parentTextBox" val="65"/>
      <dgm:constr type="primFontSz" for="des" forName="parentTextArrow" refType="primFontSz" refFor="des" refForName="parentTextBox" op="equ"/>
      <dgm:constr type="primFontSz" for="des" forName="childTextArrow" val="65"/>
      <dgm:constr type="primFontSz" for="des" forName="childTextBox" refType="primFontSz" refFor="des" refForName="childTextArrow" op="equ"/>
    </dgm:constrLst>
    <dgm:ruleLst/>
    <dgm:forEach name="Name1" axis="ch" ptType="node" st="-1" step="-1">
      <dgm:choose name="Name2">
        <dgm:if name="Name3" axis="self" ptType="node" func="revPos" op="equ" val="1">
          <dgm:layoutNode name="boxAndChildren">
            <dgm:alg type="composite"/>
            <dgm:shape xmlns:r="http://schemas.openxmlformats.org/officeDocument/2006/relationships" r:blip="">
              <dgm:adjLst/>
            </dgm:shape>
            <dgm:presOf/>
            <dgm:choose name="Name4">
              <dgm:if name="Name5" axis="ch" ptType="node" func="cnt" op="gte" val="1">
                <dgm:constrLst>
                  <dgm:constr type="w" for="ch" forName="parentTextBox" refType="w"/>
                  <dgm:constr type="h" for="ch" forName="parentTextBox" refType="h" fact="0.54"/>
                  <dgm:constr type="t" for="ch" forName="parentTextBox"/>
                  <dgm:constr type="w" for="ch" forName="entireBox" refType="w"/>
                  <dgm:constr type="h" for="ch" forName="entireBox" refType="h"/>
                  <dgm:constr type="w" for="ch" forName="descendantBox" refType="w"/>
                  <dgm:constr type="b" for="ch" forName="descendantBox" refType="h" fact="0.98"/>
                  <dgm:constr type="h" for="ch" forName="descendantBox" refType="h" fact="0.46"/>
                </dgm:constrLst>
              </dgm:if>
              <dgm:else name="Name6">
                <dgm:constrLst>
                  <dgm:constr type="w" for="ch" forName="parentTextBox" refType="w"/>
                  <dgm:constr type="h" for="ch" forName="parentTextBox" refType="h"/>
                </dgm:constrLst>
              </dgm:else>
            </dgm:choose>
            <dgm:ruleLst/>
            <dgm:layoutNode name="parentTextBox">
              <dgm:alg type="tx"/>
              <dgm:choose name="Name7">
                <dgm:if name="Name8" axis="ch" ptType="node" func="cnt" op="gte" val="1">
                  <dgm:shape xmlns:r="http://schemas.openxmlformats.org/officeDocument/2006/relationships" type="rect" r:blip="" zOrderOff="1" hideGeom="1">
                    <dgm:adjLst/>
                  </dgm:shape>
                </dgm:if>
                <dgm:else name="Name9">
                  <dgm:shape xmlns:r="http://schemas.openxmlformats.org/officeDocument/2006/relationships" type="rect" r:blip="">
                    <dgm:adjLst/>
                  </dgm:shape>
                </dgm:else>
              </dgm:choose>
              <dgm:presOf axis="self"/>
              <dgm:constrLst/>
              <dgm:ruleLst>
                <dgm:rule type="primFontSz" val="5" fact="NaN" max="NaN"/>
              </dgm:ruleLst>
            </dgm:layoutNode>
            <dgm:choose name="Name10">
              <dgm:if name="Name11" axis="ch" ptType="node" func="cnt" op="gte" val="1">
                <dgm:layoutNode name="entireBox">
                  <dgm:alg type="sp"/>
                  <dgm:shape xmlns:r="http://schemas.openxmlformats.org/officeDocument/2006/relationships" type="rect" r:blip="">
                    <dgm:adjLst/>
                  </dgm:shape>
                  <dgm:presOf axis="self"/>
                  <dgm:constrLst/>
                  <dgm:ruleLst/>
                </dgm:layoutNode>
                <dgm:layoutNode name="descendantBox" styleLbl="fgAccFollowNode1">
                  <dgm:choose name="Name12">
                    <dgm:if name="Name13" func="var" arg="dir" op="equ" val="norm">
                      <dgm:alg type="lin"/>
                    </dgm:if>
                    <dgm:else name="Name14">
                      <dgm:alg type="lin">
                        <dgm:param type="linDir" val="fromR"/>
                      </dgm:alg>
                    </dgm:else>
                  </dgm:choose>
                  <dgm:shape xmlns:r="http://schemas.openxmlformats.org/officeDocument/2006/relationships" r:blip="">
                    <dgm:adjLst/>
                  </dgm:shape>
                  <dgm:presOf/>
                  <dgm:constrLst>
                    <dgm:constr type="w" for="ch" forName="childTextBox" refType="w"/>
                    <dgm:constr type="h" for="ch" forName="childTextBox" refType="h"/>
                  </dgm:constrLst>
                  <dgm:ruleLst/>
                  <dgm:forEach name="Name15" axis="ch" ptType="node">
                    <dgm:layoutNode name="childTextBox"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16"/>
            </dgm:choose>
          </dgm:layoutNode>
        </dgm:if>
        <dgm:else name="Name17">
          <dgm:layoutNode name="arrowAndChildren">
            <dgm:alg type="composite"/>
            <dgm:shape xmlns:r="http://schemas.openxmlformats.org/officeDocument/2006/relationships" r:blip="">
              <dgm:adjLst/>
            </dgm:shape>
            <dgm:presOf/>
            <dgm:choose name="Name18">
              <dgm:if name="Name19" axis="ch" ptType="node" func="cnt" op="gte" val="1">
                <dgm:constrLst>
                  <dgm:constr type="w" for="ch" forName="parentTextArrow" refType="w"/>
                  <dgm:constr type="t" for="ch" forName="parentTextArrow"/>
                  <dgm:constr type="h" for="ch" forName="parentTextArrow" refType="h" fact="0.351"/>
                  <dgm:constr type="w" for="ch" forName="arrow" refType="w"/>
                  <dgm:constr type="h" for="ch" forName="arrow" refType="h"/>
                  <dgm:constr type="w" for="ch" forName="descendantArrow" refType="w"/>
                  <dgm:constr type="b" for="ch" forName="descendantArrow" refType="h" fact="0.65"/>
                  <dgm:constr type="h" for="ch" forName="descendantArrow" refType="h" fact="0.299"/>
                </dgm:constrLst>
              </dgm:if>
              <dgm:else name="Name20">
                <dgm:constrLst>
                  <dgm:constr type="w" for="ch" forName="parentTextArrow" refType="w"/>
                  <dgm:constr type="h" for="ch" forName="parentTextArrow" refType="h"/>
                </dgm:constrLst>
              </dgm:else>
            </dgm:choose>
            <dgm:ruleLst/>
            <dgm:layoutNode name="parentTextArrow">
              <dgm:alg type="tx"/>
              <dgm:choose name="Name21">
                <dgm:if name="Name22" axis="ch" ptType="node" func="cnt" op="gte" val="1">
                  <dgm:shape xmlns:r="http://schemas.openxmlformats.org/officeDocument/2006/relationships" type="rect" r:blip="" zOrderOff="1" hideGeom="1">
                    <dgm:adjLst/>
                  </dgm:shape>
                </dgm:if>
                <dgm:else name="Name23">
                  <dgm:shape xmlns:r="http://schemas.openxmlformats.org/officeDocument/2006/relationships" rot="180" type="upArrowCallout" r:blip="">
                    <dgm:adjLst/>
                  </dgm:shape>
                </dgm:else>
              </dgm:choose>
              <dgm:presOf axis="self"/>
              <dgm:constrLst/>
              <dgm:ruleLst>
                <dgm:rule type="primFontSz" val="5" fact="NaN" max="NaN"/>
              </dgm:ruleLst>
            </dgm:layoutNode>
            <dgm:choose name="Name24">
              <dgm:if name="Name25" axis="ch" ptType="node" func="cnt" op="gte" val="1">
                <dgm:layoutNode name="arrow">
                  <dgm:alg type="sp"/>
                  <dgm:shape xmlns:r="http://schemas.openxmlformats.org/officeDocument/2006/relationships" rot="180" type="upArrowCallout" r:blip="">
                    <dgm:adjLst/>
                  </dgm:shape>
                  <dgm:presOf axis="self"/>
                  <dgm:constrLst/>
                  <dgm:ruleLst/>
                </dgm:layoutNode>
                <dgm:layoutNode name="descendantArrow">
                  <dgm:choose name="Name26">
                    <dgm:if name="Name27" func="var" arg="dir" op="equ" val="norm">
                      <dgm:alg type="lin"/>
                    </dgm:if>
                    <dgm:else name="Name28">
                      <dgm:alg type="lin">
                        <dgm:param type="linDir" val="fromR"/>
                      </dgm:alg>
                    </dgm:else>
                  </dgm:choose>
                  <dgm:shape xmlns:r="http://schemas.openxmlformats.org/officeDocument/2006/relationships" r:blip="">
                    <dgm:adjLst/>
                  </dgm:shape>
                  <dgm:presOf/>
                  <dgm:constrLst>
                    <dgm:constr type="w" for="ch" forName="childTextArrow" refType="w"/>
                    <dgm:constr type="h" for="ch" forName="childTextArrow" refType="h"/>
                  </dgm:constrLst>
                  <dgm:ruleLst/>
                  <dgm:forEach name="Name29" axis="ch" ptType="node">
                    <dgm:layoutNode name="childTextArrow"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30"/>
            </dgm:choose>
          </dgm:layoutNode>
        </dgm:else>
      </dgm:choose>
      <dgm:forEach name="Name31" axis="precedSib" ptType="sibTrans" st="-1" cnt="1">
        <dgm:layoutNode name="sp">
          <dgm:alg type="sp"/>
          <dgm:shape xmlns:r="http://schemas.openxmlformats.org/officeDocument/2006/relationships" r:blip="">
            <dgm:adjLst/>
          </dgm:shape>
          <dgm:presOf axis="self"/>
          <dgm:constrLst/>
          <dgm:ruleLst/>
        </dgm:layoutNode>
      </dgm:forEach>
    </dgm:forEach>
  </dgm:layoutNode>
</dgm:layoutDef>
</file>

<file path=ppt/diagrams/layout15.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6.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7.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18.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9.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2.xml><?xml version="1.0" encoding="utf-8"?>
<dgm:layoutDef xmlns:dgm="http://schemas.openxmlformats.org/drawingml/2006/diagram" xmlns:a="http://schemas.openxmlformats.org/drawingml/2006/main" uniqueId="urn:microsoft.com/office/officeart/2005/8/layout/pyramid2">
  <dgm:title val=""/>
  <dgm:desc val=""/>
  <dgm:catLst>
    <dgm:cat type="pyramid" pri="3000"/>
    <dgm:cat type="list" pri="21000"/>
    <dgm:cat type="convert" pri="17000"/>
  </dgm:catLst>
  <dgm:sampData useDef="1">
    <dgm:dataModel>
      <dgm:ptLst/>
      <dgm:bg/>
      <dgm:whole/>
    </dgm:dataModel>
  </dgm:sampData>
  <dgm:styleData useDef="1">
    <dgm:dataModel>
      <dgm:ptLst/>
      <dgm:bg/>
      <dgm:whole/>
    </dgm:dataModel>
  </dgm:styleData>
  <dgm:clrData useDef="1">
    <dgm:dataModel>
      <dgm:ptLst/>
      <dgm:bg/>
      <dgm:whole/>
    </dgm:dataModel>
  </dgm:clrData>
  <dgm:layoutNode name="compositeShape">
    <dgm:alg type="composite"/>
    <dgm:shape xmlns:r="http://schemas.openxmlformats.org/officeDocument/2006/relationships" r:blip="">
      <dgm:adjLst/>
    </dgm:shape>
    <dgm:presOf/>
    <dgm:varLst>
      <dgm:dir/>
      <dgm:resizeHandles/>
    </dgm:varLst>
    <dgm:choose name="Name0">
      <dgm:if name="Name1" func="var" arg="dir" op="equ" val="norm">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l" for="ch" forName="theList" refType="w" refFor="ch" refForName="pyramid" fact="0.5"/>
          <dgm:constr type="h" for="des" forName="aSpace" refType="h" fact="0.1"/>
        </dgm:constrLst>
      </dgm:if>
      <dgm:else name="Name2">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r" for="ch" forName="theList" refType="w" refFor="ch" refForName="pyramid" fact="0.5"/>
          <dgm:constr type="h" for="des" forName="aSpace" refType="h" fact="0.1"/>
        </dgm:constrLst>
      </dgm:else>
    </dgm:choose>
    <dgm:ruleLst/>
    <dgm:choose name="Name3">
      <dgm:if name="Name4" axis="ch" ptType="node" func="cnt" op="gte" val="1">
        <dgm:layoutNode name="pyramid" styleLbl="node1">
          <dgm:alg type="sp"/>
          <dgm:shape xmlns:r="http://schemas.openxmlformats.org/officeDocument/2006/relationships" type="triangle" r:blip="">
            <dgm:adjLst/>
          </dgm:shape>
          <dgm:presOf/>
          <dgm:constrLst/>
          <dgm:ruleLst/>
        </dgm:layoutNode>
        <dgm:layoutNode name="theList">
          <dgm:alg type="lin">
            <dgm:param type="linDir" val="fromT"/>
          </dgm:alg>
          <dgm:shape xmlns:r="http://schemas.openxmlformats.org/officeDocument/2006/relationships" r:blip="">
            <dgm:adjLst/>
          </dgm:shape>
          <dgm:presOf/>
          <dgm:constrLst>
            <dgm:constr type="w" for="ch" forName="aNode" refType="w"/>
            <dgm:constr type="h" for="ch" forName="aNode" refType="h"/>
            <dgm:constr type="primFontSz" for="ch" ptType="node" op="equ"/>
          </dgm:constrLst>
          <dgm:ruleLst/>
          <dgm:forEach name="aNodeForEach" axis="ch" ptType="node">
            <dgm:layoutNode name="aNode" styleLbl="fgAcc1">
              <dgm:varLst>
                <dgm:bulletEnabled val="1"/>
              </dgm:varLst>
              <dgm:alg type="tx"/>
              <dgm:shape xmlns:r="http://schemas.openxmlformats.org/officeDocument/2006/relationships" type="roundRect" r:blip="">
                <dgm:adjLst/>
              </dgm:shape>
              <dgm:presOf axis="desOrSelf" ptType="node"/>
              <dgm:constrLst>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aSpace">
              <dgm:alg type="sp"/>
              <dgm:shape xmlns:r="http://schemas.openxmlformats.org/officeDocument/2006/relationships" r:blip="">
                <dgm:adjLst/>
              </dgm:shape>
              <dgm:presOf/>
              <dgm:constrLst/>
              <dgm:ruleLst/>
            </dgm:layoutNode>
          </dgm:forEach>
        </dgm:layoutNode>
      </dgm:if>
      <dgm:else name="Name5"/>
    </dgm:choose>
  </dgm:layoutNode>
</dgm:layoutDef>
</file>

<file path=ppt/diagrams/layout20.xml><?xml version="1.0" encoding="utf-8"?>
<dgm:layoutDef xmlns:dgm="http://schemas.openxmlformats.org/drawingml/2006/diagram" xmlns:a="http://schemas.openxmlformats.org/drawingml/2006/main" uniqueId="urn:microsoft.com/office/officeart/2005/8/layout/process4">
  <dgm:title val=""/>
  <dgm:desc val=""/>
  <dgm:catLst>
    <dgm:cat type="process" pri="16000"/>
    <dgm:cat type="list" pri="20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lin">
      <dgm:param type="linDir" val="fromB"/>
    </dgm:alg>
    <dgm:shape xmlns:r="http://schemas.openxmlformats.org/officeDocument/2006/relationships" r:blip="">
      <dgm:adjLst/>
    </dgm:shape>
    <dgm:presOf/>
    <dgm:constrLst>
      <dgm:constr type="h" for="ch" forName="boxAndChildren" refType="h"/>
      <dgm:constr type="h" for="ch" forName="arrowAndChildren" refType="h" refFor="ch" refForName="boxAndChildren" op="equ" fact="1.538"/>
      <dgm:constr type="w" for="ch" forName="arrowAndChildren" refType="w"/>
      <dgm:constr type="w" for="ch" forName="boxAndChildren" refType="w"/>
      <dgm:constr type="h" for="ch" forName="sp" refType="h" fact="-0.015"/>
      <dgm:constr type="primFontSz" for="des" forName="parentTextBox" val="65"/>
      <dgm:constr type="primFontSz" for="des" forName="parentTextArrow" refType="primFontSz" refFor="des" refForName="parentTextBox" op="equ"/>
      <dgm:constr type="primFontSz" for="des" forName="childTextArrow" val="65"/>
      <dgm:constr type="primFontSz" for="des" forName="childTextBox" refType="primFontSz" refFor="des" refForName="childTextArrow" op="equ"/>
    </dgm:constrLst>
    <dgm:ruleLst/>
    <dgm:forEach name="Name1" axis="ch" ptType="node" st="-1" step="-1">
      <dgm:choose name="Name2">
        <dgm:if name="Name3" axis="self" ptType="node" func="revPos" op="equ" val="1">
          <dgm:layoutNode name="boxAndChildren">
            <dgm:alg type="composite"/>
            <dgm:shape xmlns:r="http://schemas.openxmlformats.org/officeDocument/2006/relationships" r:blip="">
              <dgm:adjLst/>
            </dgm:shape>
            <dgm:presOf/>
            <dgm:choose name="Name4">
              <dgm:if name="Name5" axis="ch" ptType="node" func="cnt" op="gte" val="1">
                <dgm:constrLst>
                  <dgm:constr type="w" for="ch" forName="parentTextBox" refType="w"/>
                  <dgm:constr type="h" for="ch" forName="parentTextBox" refType="h" fact="0.54"/>
                  <dgm:constr type="t" for="ch" forName="parentTextBox"/>
                  <dgm:constr type="w" for="ch" forName="entireBox" refType="w"/>
                  <dgm:constr type="h" for="ch" forName="entireBox" refType="h"/>
                  <dgm:constr type="w" for="ch" forName="descendantBox" refType="w"/>
                  <dgm:constr type="b" for="ch" forName="descendantBox" refType="h" fact="0.98"/>
                  <dgm:constr type="h" for="ch" forName="descendantBox" refType="h" fact="0.46"/>
                </dgm:constrLst>
              </dgm:if>
              <dgm:else name="Name6">
                <dgm:constrLst>
                  <dgm:constr type="w" for="ch" forName="parentTextBox" refType="w"/>
                  <dgm:constr type="h" for="ch" forName="parentTextBox" refType="h"/>
                </dgm:constrLst>
              </dgm:else>
            </dgm:choose>
            <dgm:ruleLst/>
            <dgm:layoutNode name="parentTextBox">
              <dgm:alg type="tx"/>
              <dgm:choose name="Name7">
                <dgm:if name="Name8" axis="ch" ptType="node" func="cnt" op="gte" val="1">
                  <dgm:shape xmlns:r="http://schemas.openxmlformats.org/officeDocument/2006/relationships" type="rect" r:blip="" zOrderOff="1" hideGeom="1">
                    <dgm:adjLst/>
                  </dgm:shape>
                </dgm:if>
                <dgm:else name="Name9">
                  <dgm:shape xmlns:r="http://schemas.openxmlformats.org/officeDocument/2006/relationships" type="rect" r:blip="">
                    <dgm:adjLst/>
                  </dgm:shape>
                </dgm:else>
              </dgm:choose>
              <dgm:presOf axis="self"/>
              <dgm:constrLst/>
              <dgm:ruleLst>
                <dgm:rule type="primFontSz" val="5" fact="NaN" max="NaN"/>
              </dgm:ruleLst>
            </dgm:layoutNode>
            <dgm:choose name="Name10">
              <dgm:if name="Name11" axis="ch" ptType="node" func="cnt" op="gte" val="1">
                <dgm:layoutNode name="entireBox">
                  <dgm:alg type="sp"/>
                  <dgm:shape xmlns:r="http://schemas.openxmlformats.org/officeDocument/2006/relationships" type="rect" r:blip="">
                    <dgm:adjLst/>
                  </dgm:shape>
                  <dgm:presOf axis="self"/>
                  <dgm:constrLst/>
                  <dgm:ruleLst/>
                </dgm:layoutNode>
                <dgm:layoutNode name="descendantBox" styleLbl="fgAccFollowNode1">
                  <dgm:choose name="Name12">
                    <dgm:if name="Name13" func="var" arg="dir" op="equ" val="norm">
                      <dgm:alg type="lin"/>
                    </dgm:if>
                    <dgm:else name="Name14">
                      <dgm:alg type="lin">
                        <dgm:param type="linDir" val="fromR"/>
                      </dgm:alg>
                    </dgm:else>
                  </dgm:choose>
                  <dgm:shape xmlns:r="http://schemas.openxmlformats.org/officeDocument/2006/relationships" r:blip="">
                    <dgm:adjLst/>
                  </dgm:shape>
                  <dgm:presOf/>
                  <dgm:constrLst>
                    <dgm:constr type="w" for="ch" forName="childTextBox" refType="w"/>
                    <dgm:constr type="h" for="ch" forName="childTextBox" refType="h"/>
                  </dgm:constrLst>
                  <dgm:ruleLst/>
                  <dgm:forEach name="Name15" axis="ch" ptType="node">
                    <dgm:layoutNode name="childTextBox"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16"/>
            </dgm:choose>
          </dgm:layoutNode>
        </dgm:if>
        <dgm:else name="Name17">
          <dgm:layoutNode name="arrowAndChildren">
            <dgm:alg type="composite"/>
            <dgm:shape xmlns:r="http://schemas.openxmlformats.org/officeDocument/2006/relationships" r:blip="">
              <dgm:adjLst/>
            </dgm:shape>
            <dgm:presOf/>
            <dgm:choose name="Name18">
              <dgm:if name="Name19" axis="ch" ptType="node" func="cnt" op="gte" val="1">
                <dgm:constrLst>
                  <dgm:constr type="w" for="ch" forName="parentTextArrow" refType="w"/>
                  <dgm:constr type="t" for="ch" forName="parentTextArrow"/>
                  <dgm:constr type="h" for="ch" forName="parentTextArrow" refType="h" fact="0.351"/>
                  <dgm:constr type="w" for="ch" forName="arrow" refType="w"/>
                  <dgm:constr type="h" for="ch" forName="arrow" refType="h"/>
                  <dgm:constr type="w" for="ch" forName="descendantArrow" refType="w"/>
                  <dgm:constr type="b" for="ch" forName="descendantArrow" refType="h" fact="0.65"/>
                  <dgm:constr type="h" for="ch" forName="descendantArrow" refType="h" fact="0.299"/>
                </dgm:constrLst>
              </dgm:if>
              <dgm:else name="Name20">
                <dgm:constrLst>
                  <dgm:constr type="w" for="ch" forName="parentTextArrow" refType="w"/>
                  <dgm:constr type="h" for="ch" forName="parentTextArrow" refType="h"/>
                </dgm:constrLst>
              </dgm:else>
            </dgm:choose>
            <dgm:ruleLst/>
            <dgm:layoutNode name="parentTextArrow">
              <dgm:alg type="tx"/>
              <dgm:choose name="Name21">
                <dgm:if name="Name22" axis="ch" ptType="node" func="cnt" op="gte" val="1">
                  <dgm:shape xmlns:r="http://schemas.openxmlformats.org/officeDocument/2006/relationships" type="rect" r:blip="" zOrderOff="1" hideGeom="1">
                    <dgm:adjLst/>
                  </dgm:shape>
                </dgm:if>
                <dgm:else name="Name23">
                  <dgm:shape xmlns:r="http://schemas.openxmlformats.org/officeDocument/2006/relationships" rot="180" type="upArrowCallout" r:blip="">
                    <dgm:adjLst/>
                  </dgm:shape>
                </dgm:else>
              </dgm:choose>
              <dgm:presOf axis="self"/>
              <dgm:constrLst/>
              <dgm:ruleLst>
                <dgm:rule type="primFontSz" val="5" fact="NaN" max="NaN"/>
              </dgm:ruleLst>
            </dgm:layoutNode>
            <dgm:choose name="Name24">
              <dgm:if name="Name25" axis="ch" ptType="node" func="cnt" op="gte" val="1">
                <dgm:layoutNode name="arrow">
                  <dgm:alg type="sp"/>
                  <dgm:shape xmlns:r="http://schemas.openxmlformats.org/officeDocument/2006/relationships" rot="180" type="upArrowCallout" r:blip="">
                    <dgm:adjLst/>
                  </dgm:shape>
                  <dgm:presOf axis="self"/>
                  <dgm:constrLst/>
                  <dgm:ruleLst/>
                </dgm:layoutNode>
                <dgm:layoutNode name="descendantArrow">
                  <dgm:choose name="Name26">
                    <dgm:if name="Name27" func="var" arg="dir" op="equ" val="norm">
                      <dgm:alg type="lin"/>
                    </dgm:if>
                    <dgm:else name="Name28">
                      <dgm:alg type="lin">
                        <dgm:param type="linDir" val="fromR"/>
                      </dgm:alg>
                    </dgm:else>
                  </dgm:choose>
                  <dgm:shape xmlns:r="http://schemas.openxmlformats.org/officeDocument/2006/relationships" r:blip="">
                    <dgm:adjLst/>
                  </dgm:shape>
                  <dgm:presOf/>
                  <dgm:constrLst>
                    <dgm:constr type="w" for="ch" forName="childTextArrow" refType="w"/>
                    <dgm:constr type="h" for="ch" forName="childTextArrow" refType="h"/>
                  </dgm:constrLst>
                  <dgm:ruleLst/>
                  <dgm:forEach name="Name29" axis="ch" ptType="node">
                    <dgm:layoutNode name="childTextArrow"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30"/>
            </dgm:choose>
          </dgm:layoutNode>
        </dgm:else>
      </dgm:choose>
      <dgm:forEach name="Name31" axis="precedSib" ptType="sibTrans" st="-1" cnt="1">
        <dgm:layoutNode name="sp">
          <dgm:alg type="sp"/>
          <dgm:shape xmlns:r="http://schemas.openxmlformats.org/officeDocument/2006/relationships" r:blip="">
            <dgm:adjLst/>
          </dgm:shape>
          <dgm:presOf axis="self"/>
          <dgm:constrLst/>
          <dgm:ruleLst/>
        </dgm:layoutNode>
      </dgm:forEach>
    </dgm:forEach>
  </dgm:layoutNode>
</dgm:layoutDef>
</file>

<file path=ppt/diagrams/layout21.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22.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23.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4.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5.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6.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7.xml><?xml version="1.0" encoding="utf-8"?>
<dgm:layoutDef xmlns:dgm="http://schemas.openxmlformats.org/drawingml/2006/diagram" xmlns:a="http://schemas.openxmlformats.org/drawingml/2006/main" uniqueId="urn:microsoft.com/office/officeart/2005/8/layout/process4">
  <dgm:title val=""/>
  <dgm:desc val=""/>
  <dgm:catLst>
    <dgm:cat type="process" pri="16000"/>
    <dgm:cat type="list" pri="20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lin">
      <dgm:param type="linDir" val="fromB"/>
    </dgm:alg>
    <dgm:shape xmlns:r="http://schemas.openxmlformats.org/officeDocument/2006/relationships" r:blip="">
      <dgm:adjLst/>
    </dgm:shape>
    <dgm:presOf/>
    <dgm:constrLst>
      <dgm:constr type="h" for="ch" forName="boxAndChildren" refType="h"/>
      <dgm:constr type="h" for="ch" forName="arrowAndChildren" refType="h" refFor="ch" refForName="boxAndChildren" op="equ" fact="1.538"/>
      <dgm:constr type="w" for="ch" forName="arrowAndChildren" refType="w"/>
      <dgm:constr type="w" for="ch" forName="boxAndChildren" refType="w"/>
      <dgm:constr type="h" for="ch" forName="sp" refType="h" fact="-0.015"/>
      <dgm:constr type="primFontSz" for="des" forName="parentTextBox" val="65"/>
      <dgm:constr type="primFontSz" for="des" forName="parentTextArrow" refType="primFontSz" refFor="des" refForName="parentTextBox" op="equ"/>
      <dgm:constr type="primFontSz" for="des" forName="childTextArrow" val="65"/>
      <dgm:constr type="primFontSz" for="des" forName="childTextBox" refType="primFontSz" refFor="des" refForName="childTextArrow" op="equ"/>
    </dgm:constrLst>
    <dgm:ruleLst/>
    <dgm:forEach name="Name1" axis="ch" ptType="node" st="-1" step="-1">
      <dgm:choose name="Name2">
        <dgm:if name="Name3" axis="self" ptType="node" func="revPos" op="equ" val="1">
          <dgm:layoutNode name="boxAndChildren">
            <dgm:alg type="composite"/>
            <dgm:shape xmlns:r="http://schemas.openxmlformats.org/officeDocument/2006/relationships" r:blip="">
              <dgm:adjLst/>
            </dgm:shape>
            <dgm:presOf/>
            <dgm:choose name="Name4">
              <dgm:if name="Name5" axis="ch" ptType="node" func="cnt" op="gte" val="1">
                <dgm:constrLst>
                  <dgm:constr type="w" for="ch" forName="parentTextBox" refType="w"/>
                  <dgm:constr type="h" for="ch" forName="parentTextBox" refType="h" fact="0.54"/>
                  <dgm:constr type="t" for="ch" forName="parentTextBox"/>
                  <dgm:constr type="w" for="ch" forName="entireBox" refType="w"/>
                  <dgm:constr type="h" for="ch" forName="entireBox" refType="h"/>
                  <dgm:constr type="w" for="ch" forName="descendantBox" refType="w"/>
                  <dgm:constr type="b" for="ch" forName="descendantBox" refType="h" fact="0.98"/>
                  <dgm:constr type="h" for="ch" forName="descendantBox" refType="h" fact="0.46"/>
                </dgm:constrLst>
              </dgm:if>
              <dgm:else name="Name6">
                <dgm:constrLst>
                  <dgm:constr type="w" for="ch" forName="parentTextBox" refType="w"/>
                  <dgm:constr type="h" for="ch" forName="parentTextBox" refType="h"/>
                </dgm:constrLst>
              </dgm:else>
            </dgm:choose>
            <dgm:ruleLst/>
            <dgm:layoutNode name="parentTextBox">
              <dgm:alg type="tx"/>
              <dgm:choose name="Name7">
                <dgm:if name="Name8" axis="ch" ptType="node" func="cnt" op="gte" val="1">
                  <dgm:shape xmlns:r="http://schemas.openxmlformats.org/officeDocument/2006/relationships" type="rect" r:blip="" zOrderOff="1" hideGeom="1">
                    <dgm:adjLst/>
                  </dgm:shape>
                </dgm:if>
                <dgm:else name="Name9">
                  <dgm:shape xmlns:r="http://schemas.openxmlformats.org/officeDocument/2006/relationships" type="rect" r:blip="">
                    <dgm:adjLst/>
                  </dgm:shape>
                </dgm:else>
              </dgm:choose>
              <dgm:presOf axis="self"/>
              <dgm:constrLst/>
              <dgm:ruleLst>
                <dgm:rule type="primFontSz" val="5" fact="NaN" max="NaN"/>
              </dgm:ruleLst>
            </dgm:layoutNode>
            <dgm:choose name="Name10">
              <dgm:if name="Name11" axis="ch" ptType="node" func="cnt" op="gte" val="1">
                <dgm:layoutNode name="entireBox">
                  <dgm:alg type="sp"/>
                  <dgm:shape xmlns:r="http://schemas.openxmlformats.org/officeDocument/2006/relationships" type="rect" r:blip="">
                    <dgm:adjLst/>
                  </dgm:shape>
                  <dgm:presOf axis="self"/>
                  <dgm:constrLst/>
                  <dgm:ruleLst/>
                </dgm:layoutNode>
                <dgm:layoutNode name="descendantBox" styleLbl="fgAccFollowNode1">
                  <dgm:choose name="Name12">
                    <dgm:if name="Name13" func="var" arg="dir" op="equ" val="norm">
                      <dgm:alg type="lin"/>
                    </dgm:if>
                    <dgm:else name="Name14">
                      <dgm:alg type="lin">
                        <dgm:param type="linDir" val="fromR"/>
                      </dgm:alg>
                    </dgm:else>
                  </dgm:choose>
                  <dgm:shape xmlns:r="http://schemas.openxmlformats.org/officeDocument/2006/relationships" r:blip="">
                    <dgm:adjLst/>
                  </dgm:shape>
                  <dgm:presOf/>
                  <dgm:constrLst>
                    <dgm:constr type="w" for="ch" forName="childTextBox" refType="w"/>
                    <dgm:constr type="h" for="ch" forName="childTextBox" refType="h"/>
                  </dgm:constrLst>
                  <dgm:ruleLst/>
                  <dgm:forEach name="Name15" axis="ch" ptType="node">
                    <dgm:layoutNode name="childTextBox"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16"/>
            </dgm:choose>
          </dgm:layoutNode>
        </dgm:if>
        <dgm:else name="Name17">
          <dgm:layoutNode name="arrowAndChildren">
            <dgm:alg type="composite"/>
            <dgm:shape xmlns:r="http://schemas.openxmlformats.org/officeDocument/2006/relationships" r:blip="">
              <dgm:adjLst/>
            </dgm:shape>
            <dgm:presOf/>
            <dgm:choose name="Name18">
              <dgm:if name="Name19" axis="ch" ptType="node" func="cnt" op="gte" val="1">
                <dgm:constrLst>
                  <dgm:constr type="w" for="ch" forName="parentTextArrow" refType="w"/>
                  <dgm:constr type="t" for="ch" forName="parentTextArrow"/>
                  <dgm:constr type="h" for="ch" forName="parentTextArrow" refType="h" fact="0.351"/>
                  <dgm:constr type="w" for="ch" forName="arrow" refType="w"/>
                  <dgm:constr type="h" for="ch" forName="arrow" refType="h"/>
                  <dgm:constr type="w" for="ch" forName="descendantArrow" refType="w"/>
                  <dgm:constr type="b" for="ch" forName="descendantArrow" refType="h" fact="0.65"/>
                  <dgm:constr type="h" for="ch" forName="descendantArrow" refType="h" fact="0.299"/>
                </dgm:constrLst>
              </dgm:if>
              <dgm:else name="Name20">
                <dgm:constrLst>
                  <dgm:constr type="w" for="ch" forName="parentTextArrow" refType="w"/>
                  <dgm:constr type="h" for="ch" forName="parentTextArrow" refType="h"/>
                </dgm:constrLst>
              </dgm:else>
            </dgm:choose>
            <dgm:ruleLst/>
            <dgm:layoutNode name="parentTextArrow">
              <dgm:alg type="tx"/>
              <dgm:choose name="Name21">
                <dgm:if name="Name22" axis="ch" ptType="node" func="cnt" op="gte" val="1">
                  <dgm:shape xmlns:r="http://schemas.openxmlformats.org/officeDocument/2006/relationships" type="rect" r:blip="" zOrderOff="1" hideGeom="1">
                    <dgm:adjLst/>
                  </dgm:shape>
                </dgm:if>
                <dgm:else name="Name23">
                  <dgm:shape xmlns:r="http://schemas.openxmlformats.org/officeDocument/2006/relationships" rot="180" type="upArrowCallout" r:blip="">
                    <dgm:adjLst/>
                  </dgm:shape>
                </dgm:else>
              </dgm:choose>
              <dgm:presOf axis="self"/>
              <dgm:constrLst/>
              <dgm:ruleLst>
                <dgm:rule type="primFontSz" val="5" fact="NaN" max="NaN"/>
              </dgm:ruleLst>
            </dgm:layoutNode>
            <dgm:choose name="Name24">
              <dgm:if name="Name25" axis="ch" ptType="node" func="cnt" op="gte" val="1">
                <dgm:layoutNode name="arrow">
                  <dgm:alg type="sp"/>
                  <dgm:shape xmlns:r="http://schemas.openxmlformats.org/officeDocument/2006/relationships" rot="180" type="upArrowCallout" r:blip="">
                    <dgm:adjLst/>
                  </dgm:shape>
                  <dgm:presOf axis="self"/>
                  <dgm:constrLst/>
                  <dgm:ruleLst/>
                </dgm:layoutNode>
                <dgm:layoutNode name="descendantArrow">
                  <dgm:choose name="Name26">
                    <dgm:if name="Name27" func="var" arg="dir" op="equ" val="norm">
                      <dgm:alg type="lin"/>
                    </dgm:if>
                    <dgm:else name="Name28">
                      <dgm:alg type="lin">
                        <dgm:param type="linDir" val="fromR"/>
                      </dgm:alg>
                    </dgm:else>
                  </dgm:choose>
                  <dgm:shape xmlns:r="http://schemas.openxmlformats.org/officeDocument/2006/relationships" r:blip="">
                    <dgm:adjLst/>
                  </dgm:shape>
                  <dgm:presOf/>
                  <dgm:constrLst>
                    <dgm:constr type="w" for="ch" forName="childTextArrow" refType="w"/>
                    <dgm:constr type="h" for="ch" forName="childTextArrow" refType="h"/>
                  </dgm:constrLst>
                  <dgm:ruleLst/>
                  <dgm:forEach name="Name29" axis="ch" ptType="node">
                    <dgm:layoutNode name="childTextArrow"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30"/>
            </dgm:choose>
          </dgm:layoutNode>
        </dgm:else>
      </dgm:choose>
      <dgm:forEach name="Name31" axis="precedSib" ptType="sibTrans" st="-1" cnt="1">
        <dgm:layoutNode name="sp">
          <dgm:alg type="sp"/>
          <dgm:shape xmlns:r="http://schemas.openxmlformats.org/officeDocument/2006/relationships" r:blip="">
            <dgm:adjLst/>
          </dgm:shape>
          <dgm:presOf axis="self"/>
          <dgm:constrLst/>
          <dgm:ruleLst/>
        </dgm:layoutNode>
      </dgm:forEach>
    </dgm:forEach>
  </dgm:layoutNode>
</dgm:layoutDef>
</file>

<file path=ppt/diagrams/layout28.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9.xml><?xml version="1.0" encoding="utf-8"?>
<dgm:layoutDef xmlns:dgm="http://schemas.openxmlformats.org/drawingml/2006/diagram" xmlns:a="http://schemas.openxmlformats.org/drawingml/2006/main" uniqueId="urn:microsoft.com/office/officeart/2005/8/layout/process4">
  <dgm:title val=""/>
  <dgm:desc val=""/>
  <dgm:catLst>
    <dgm:cat type="process" pri="16000"/>
    <dgm:cat type="list" pri="20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lin">
      <dgm:param type="linDir" val="fromB"/>
    </dgm:alg>
    <dgm:shape xmlns:r="http://schemas.openxmlformats.org/officeDocument/2006/relationships" r:blip="">
      <dgm:adjLst/>
    </dgm:shape>
    <dgm:presOf/>
    <dgm:constrLst>
      <dgm:constr type="h" for="ch" forName="boxAndChildren" refType="h"/>
      <dgm:constr type="h" for="ch" forName="arrowAndChildren" refType="h" refFor="ch" refForName="boxAndChildren" op="equ" fact="1.538"/>
      <dgm:constr type="w" for="ch" forName="arrowAndChildren" refType="w"/>
      <dgm:constr type="w" for="ch" forName="boxAndChildren" refType="w"/>
      <dgm:constr type="h" for="ch" forName="sp" refType="h" fact="-0.015"/>
      <dgm:constr type="primFontSz" for="des" forName="parentTextBox" val="65"/>
      <dgm:constr type="primFontSz" for="des" forName="parentTextArrow" refType="primFontSz" refFor="des" refForName="parentTextBox" op="equ"/>
      <dgm:constr type="primFontSz" for="des" forName="childTextArrow" val="65"/>
      <dgm:constr type="primFontSz" for="des" forName="childTextBox" refType="primFontSz" refFor="des" refForName="childTextArrow" op="equ"/>
    </dgm:constrLst>
    <dgm:ruleLst/>
    <dgm:forEach name="Name1" axis="ch" ptType="node" st="-1" step="-1">
      <dgm:choose name="Name2">
        <dgm:if name="Name3" axis="self" ptType="node" func="revPos" op="equ" val="1">
          <dgm:layoutNode name="boxAndChildren">
            <dgm:alg type="composite"/>
            <dgm:shape xmlns:r="http://schemas.openxmlformats.org/officeDocument/2006/relationships" r:blip="">
              <dgm:adjLst/>
            </dgm:shape>
            <dgm:presOf/>
            <dgm:choose name="Name4">
              <dgm:if name="Name5" axis="ch" ptType="node" func="cnt" op="gte" val="1">
                <dgm:constrLst>
                  <dgm:constr type="w" for="ch" forName="parentTextBox" refType="w"/>
                  <dgm:constr type="h" for="ch" forName="parentTextBox" refType="h" fact="0.54"/>
                  <dgm:constr type="t" for="ch" forName="parentTextBox"/>
                  <dgm:constr type="w" for="ch" forName="entireBox" refType="w"/>
                  <dgm:constr type="h" for="ch" forName="entireBox" refType="h"/>
                  <dgm:constr type="w" for="ch" forName="descendantBox" refType="w"/>
                  <dgm:constr type="b" for="ch" forName="descendantBox" refType="h" fact="0.98"/>
                  <dgm:constr type="h" for="ch" forName="descendantBox" refType="h" fact="0.46"/>
                </dgm:constrLst>
              </dgm:if>
              <dgm:else name="Name6">
                <dgm:constrLst>
                  <dgm:constr type="w" for="ch" forName="parentTextBox" refType="w"/>
                  <dgm:constr type="h" for="ch" forName="parentTextBox" refType="h"/>
                </dgm:constrLst>
              </dgm:else>
            </dgm:choose>
            <dgm:ruleLst/>
            <dgm:layoutNode name="parentTextBox">
              <dgm:alg type="tx"/>
              <dgm:choose name="Name7">
                <dgm:if name="Name8" axis="ch" ptType="node" func="cnt" op="gte" val="1">
                  <dgm:shape xmlns:r="http://schemas.openxmlformats.org/officeDocument/2006/relationships" type="rect" r:blip="" zOrderOff="1" hideGeom="1">
                    <dgm:adjLst/>
                  </dgm:shape>
                </dgm:if>
                <dgm:else name="Name9">
                  <dgm:shape xmlns:r="http://schemas.openxmlformats.org/officeDocument/2006/relationships" type="rect" r:blip="">
                    <dgm:adjLst/>
                  </dgm:shape>
                </dgm:else>
              </dgm:choose>
              <dgm:presOf axis="self"/>
              <dgm:constrLst/>
              <dgm:ruleLst>
                <dgm:rule type="primFontSz" val="5" fact="NaN" max="NaN"/>
              </dgm:ruleLst>
            </dgm:layoutNode>
            <dgm:choose name="Name10">
              <dgm:if name="Name11" axis="ch" ptType="node" func="cnt" op="gte" val="1">
                <dgm:layoutNode name="entireBox">
                  <dgm:alg type="sp"/>
                  <dgm:shape xmlns:r="http://schemas.openxmlformats.org/officeDocument/2006/relationships" type="rect" r:blip="">
                    <dgm:adjLst/>
                  </dgm:shape>
                  <dgm:presOf axis="self"/>
                  <dgm:constrLst/>
                  <dgm:ruleLst/>
                </dgm:layoutNode>
                <dgm:layoutNode name="descendantBox" styleLbl="fgAccFollowNode1">
                  <dgm:choose name="Name12">
                    <dgm:if name="Name13" func="var" arg="dir" op="equ" val="norm">
                      <dgm:alg type="lin"/>
                    </dgm:if>
                    <dgm:else name="Name14">
                      <dgm:alg type="lin">
                        <dgm:param type="linDir" val="fromR"/>
                      </dgm:alg>
                    </dgm:else>
                  </dgm:choose>
                  <dgm:shape xmlns:r="http://schemas.openxmlformats.org/officeDocument/2006/relationships" r:blip="">
                    <dgm:adjLst/>
                  </dgm:shape>
                  <dgm:presOf/>
                  <dgm:constrLst>
                    <dgm:constr type="w" for="ch" forName="childTextBox" refType="w"/>
                    <dgm:constr type="h" for="ch" forName="childTextBox" refType="h"/>
                  </dgm:constrLst>
                  <dgm:ruleLst/>
                  <dgm:forEach name="Name15" axis="ch" ptType="node">
                    <dgm:layoutNode name="childTextBox"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16"/>
            </dgm:choose>
          </dgm:layoutNode>
        </dgm:if>
        <dgm:else name="Name17">
          <dgm:layoutNode name="arrowAndChildren">
            <dgm:alg type="composite"/>
            <dgm:shape xmlns:r="http://schemas.openxmlformats.org/officeDocument/2006/relationships" r:blip="">
              <dgm:adjLst/>
            </dgm:shape>
            <dgm:presOf/>
            <dgm:choose name="Name18">
              <dgm:if name="Name19" axis="ch" ptType="node" func="cnt" op="gte" val="1">
                <dgm:constrLst>
                  <dgm:constr type="w" for="ch" forName="parentTextArrow" refType="w"/>
                  <dgm:constr type="t" for="ch" forName="parentTextArrow"/>
                  <dgm:constr type="h" for="ch" forName="parentTextArrow" refType="h" fact="0.351"/>
                  <dgm:constr type="w" for="ch" forName="arrow" refType="w"/>
                  <dgm:constr type="h" for="ch" forName="arrow" refType="h"/>
                  <dgm:constr type="w" for="ch" forName="descendantArrow" refType="w"/>
                  <dgm:constr type="b" for="ch" forName="descendantArrow" refType="h" fact="0.65"/>
                  <dgm:constr type="h" for="ch" forName="descendantArrow" refType="h" fact="0.299"/>
                </dgm:constrLst>
              </dgm:if>
              <dgm:else name="Name20">
                <dgm:constrLst>
                  <dgm:constr type="w" for="ch" forName="parentTextArrow" refType="w"/>
                  <dgm:constr type="h" for="ch" forName="parentTextArrow" refType="h"/>
                </dgm:constrLst>
              </dgm:else>
            </dgm:choose>
            <dgm:ruleLst/>
            <dgm:layoutNode name="parentTextArrow">
              <dgm:alg type="tx"/>
              <dgm:choose name="Name21">
                <dgm:if name="Name22" axis="ch" ptType="node" func="cnt" op="gte" val="1">
                  <dgm:shape xmlns:r="http://schemas.openxmlformats.org/officeDocument/2006/relationships" type="rect" r:blip="" zOrderOff="1" hideGeom="1">
                    <dgm:adjLst/>
                  </dgm:shape>
                </dgm:if>
                <dgm:else name="Name23">
                  <dgm:shape xmlns:r="http://schemas.openxmlformats.org/officeDocument/2006/relationships" rot="180" type="upArrowCallout" r:blip="">
                    <dgm:adjLst/>
                  </dgm:shape>
                </dgm:else>
              </dgm:choose>
              <dgm:presOf axis="self"/>
              <dgm:constrLst/>
              <dgm:ruleLst>
                <dgm:rule type="primFontSz" val="5" fact="NaN" max="NaN"/>
              </dgm:ruleLst>
            </dgm:layoutNode>
            <dgm:choose name="Name24">
              <dgm:if name="Name25" axis="ch" ptType="node" func="cnt" op="gte" val="1">
                <dgm:layoutNode name="arrow">
                  <dgm:alg type="sp"/>
                  <dgm:shape xmlns:r="http://schemas.openxmlformats.org/officeDocument/2006/relationships" rot="180" type="upArrowCallout" r:blip="">
                    <dgm:adjLst/>
                  </dgm:shape>
                  <dgm:presOf axis="self"/>
                  <dgm:constrLst/>
                  <dgm:ruleLst/>
                </dgm:layoutNode>
                <dgm:layoutNode name="descendantArrow">
                  <dgm:choose name="Name26">
                    <dgm:if name="Name27" func="var" arg="dir" op="equ" val="norm">
                      <dgm:alg type="lin"/>
                    </dgm:if>
                    <dgm:else name="Name28">
                      <dgm:alg type="lin">
                        <dgm:param type="linDir" val="fromR"/>
                      </dgm:alg>
                    </dgm:else>
                  </dgm:choose>
                  <dgm:shape xmlns:r="http://schemas.openxmlformats.org/officeDocument/2006/relationships" r:blip="">
                    <dgm:adjLst/>
                  </dgm:shape>
                  <dgm:presOf/>
                  <dgm:constrLst>
                    <dgm:constr type="w" for="ch" forName="childTextArrow" refType="w"/>
                    <dgm:constr type="h" for="ch" forName="childTextArrow" refType="h"/>
                  </dgm:constrLst>
                  <dgm:ruleLst/>
                  <dgm:forEach name="Name29" axis="ch" ptType="node">
                    <dgm:layoutNode name="childTextArrow"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30"/>
            </dgm:choose>
          </dgm:layoutNode>
        </dgm:else>
      </dgm:choose>
      <dgm:forEach name="Name31" axis="precedSib" ptType="sibTrans" st="-1" cnt="1">
        <dgm:layoutNode name="sp">
          <dgm:alg type="sp"/>
          <dgm:shape xmlns:r="http://schemas.openxmlformats.org/officeDocument/2006/relationships" r:blip="">
            <dgm:adjLst/>
          </dgm:shape>
          <dgm:presOf axis="sel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layout4.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5.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layout6.xml><?xml version="1.0" encoding="utf-8"?>
<dgm:layoutDef xmlns:dgm="http://schemas.openxmlformats.org/drawingml/2006/diagram" xmlns:a="http://schemas.openxmlformats.org/drawingml/2006/main" uniqueId="urn:microsoft.com/office/officeart/2005/8/layout/target3">
  <dgm:title val=""/>
  <dgm:desc val=""/>
  <dgm:catLst>
    <dgm:cat type="relationship" pri="11000"/>
    <dgm:cat type="list" pri="22000"/>
    <dgm:cat type="convert" pri="4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ampData>
  <dgm:style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tyleData>
  <dgm:clr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clrData>
  <dgm:layoutNode name="Name0">
    <dgm:varLst>
      <dgm:chMax val="7"/>
      <dgm:dir/>
      <dgm:animLvl val="lvl"/>
      <dgm:resizeHandles val="exact"/>
    </dgm:varLst>
    <dgm:alg type="composite"/>
    <dgm:shape xmlns:r="http://schemas.openxmlformats.org/officeDocument/2006/relationships" r:blip="">
      <dgm:adjLst/>
    </dgm:shape>
    <dgm:presOf/>
    <dgm:choose name="Name1">
      <dgm:if name="Name2" func="var" arg="dir" op="equ" val="norm">
        <dgm:choose name="Name3">
          <dgm:if name="Name4" axis="ch" ptType="node" func="cnt" op="equ" val="1">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rect1ParTx" refType="r" refFor="ch" refForName="space"/>
              <dgm:constr type="w" for="ch" forName="rect1ParTx" refType="w" refFor="ch" refForName="rect1" fact="0.5"/>
              <dgm:constr type="t" for="ch" forName="rect1ParTx" refType="t" refFor="ch" refForName="rect1"/>
              <dgm:constr type="b" for="ch" forName="rect1ParTx" refType="b" refFor="ch" refForName="rect1"/>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5" axis="ch" ptType="node" func="cnt" op="equ" val="2">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rect2ParTx" refType="r" refFor="ch" refForName="space"/>
              <dgm:constr type="w" for="ch" forName="rect2ParTx" refType="w" refFor="ch" refForName="rect2" fact="0.5"/>
              <dgm:constr type="t" for="ch" forName="rect2ParTx" refType="t" refFor="ch" refForName="rect2"/>
              <dgm:constr type="b" for="ch" forName="rect2ParTx" refType="b" refFor="ch" refForName="rect2"/>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b" refFor="ch" refForName="rect2"/>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6" axis="ch" ptType="node" func="cnt" op="equ" val="3">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rect3ParTx" refType="r" refFor="ch" refForName="space"/>
              <dgm:constr type="w" for="ch" forName="rect3ParTx" refType="w" refFor="ch" refForName="rect3" fact="0.5"/>
              <dgm:constr type="t" for="ch" forName="rect3ParTx" refType="t" refFor="ch" refForName="rect3"/>
              <dgm:constr type="b" for="ch" forName="rect3ParTx" refType="b" refFor="ch" refForName="rect3"/>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b" refFor="ch" refForName="rect3"/>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7" axis="ch" ptType="node" func="cnt" op="equ" val="4">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rect4ParTx" refType="r" refFor="ch" refForName="space"/>
              <dgm:constr type="w" for="ch" forName="rect4ParTx" refType="w" refFor="ch" refForName="rect4" fact="0.5"/>
              <dgm:constr type="t" for="ch" forName="rect4ParTx" refType="t" refFor="ch" refForName="rect4"/>
              <dgm:constr type="b" for="ch" forName="rect4ParTx" refType="b" refFor="ch" refForName="rect4"/>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b" refFor="ch" refForName="rect4"/>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8" axis="ch" ptType="node" func="cnt" op="equ" val="5">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rect5ParTx" refType="r" refFor="ch" refForName="space"/>
              <dgm:constr type="w" for="ch" forName="rect5ParTx" refType="w" refFor="ch" refForName="rect5" fact="0.5"/>
              <dgm:constr type="t" for="ch" forName="rect5ParTx" refType="t" refFor="ch" refForName="rect5"/>
              <dgm:constr type="b" for="ch" forName="rect5ParTx" refType="b" refFor="ch" refForName="rect5"/>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b" refFor="ch" refForName="rect5"/>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9" axis="ch" ptType="node" func="cnt" op="equ" val="6">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rect6ParTx" refType="r" refFor="ch" refForName="space"/>
              <dgm:constr type="w" for="ch" forName="rect6ParTx" refType="w" refFor="ch" refForName="rect6" fact="0.5"/>
              <dgm:constr type="t" for="ch" forName="rect6ParTx" refType="t" refFor="ch" refForName="rect6"/>
              <dgm:constr type="b" for="ch" forName="rect6ParTx" refType="b" refFor="ch" refForName="rect6"/>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b" refFor="ch" refForName="rect6"/>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10" axis="ch" ptType="node" func="cnt" op="gte" val="7">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l"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l" for="ch" forName="rect7" refType="r" refFor="ch" refForName="space"/>
              <dgm:constr type="r" for="ch" forName="rect7" refType="w"/>
              <dgm:constr type="h" for="ch" forName="rect7" refType="h" refFor="ch" refForName="circle7"/>
              <dgm:constr type="hOff" for="ch" forName="rect7" refType="hOff" refFor="ch" refForName="circle7"/>
              <dgm:constr type="b" for="ch" forName="rect7" refType="b" refFor="ch" refForName="circle7"/>
              <dgm:constr type="l" for="ch" forName="rect7ParTx" refType="r" refFor="ch" refForName="space"/>
              <dgm:constr type="w" for="ch" forName="rect7ParTx" refType="w" refFor="ch" refForName="rect7" fact="0.5"/>
              <dgm:constr type="t" for="ch" forName="rect7ParTx" refType="t" refFor="ch" refForName="rect7"/>
              <dgm:constr type="b" for="ch" forName="rect7ParTx" refType="b" refFor="ch" refForName="rect7"/>
              <dgm:constr type="l" for="ch" forName="rect7ChTx" refType="r" refFor="ch" refForName="rect7ParTx"/>
              <dgm:constr type="w" for="ch" forName="rect7ChTx" refType="w" refFor="ch" refForName="rect7ParTx"/>
              <dgm:constr type="t" for="ch" forName="rect7ChTx" refType="t" refFor="ch" refForName="rect7ParTx"/>
              <dgm:constr type="b" for="ch" forName="rect7ChTx" refType="b" refFor="ch" refForName="rect7ParTx"/>
              <dgm:constr type="l" for="ch" forName="rect7ParTxNoCh" refType="r" refFor="ch" refForName="space"/>
              <dgm:constr type="w" for="ch" forName="rect7ParTxNoCh" refType="w" refFor="ch" refForName="rect7"/>
              <dgm:constr type="t" for="ch" forName="rect7ParTxNoCh" refType="t" refFor="ch" refForName="rect7"/>
              <dgm:constr type="b" for="ch" forName="rect7ParTxNoCh" refType="b" refFor="ch" refForName="rect7"/>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l" for="ch" forName="rect6ParTx" refType="r" refFor="ch" refForName="space"/>
              <dgm:constr type="w" for="ch" forName="rect6ParTx" refType="w" refFor="ch" refForName="rect6" fact="0.5"/>
              <dgm:constr type="t" for="ch" forName="rect6ParTx" refType="t" refFor="ch" refForName="rect6"/>
              <dgm:constr type="b" for="ch" forName="rect6ParTx" refType="t" refFor="ch" refForName="rect7"/>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11">
            <dgm:constrLst/>
          </dgm:else>
        </dgm:choose>
      </dgm:if>
      <dgm:else name="Name12">
        <dgm:choose name="Name13">
          <dgm:if name="Name14" axis="ch" ptType="node" func="cnt" op="equ" val="1">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r" for="ch" forName="rect1ParTx" refType="l" refFor="ch" refForName="space"/>
              <dgm:constr type="w" for="ch" forName="rect1ParTx" refType="w" refFor="ch" refForName="rect1" fact="0.5"/>
              <dgm:constr type="t" for="ch" forName="rect1ParTx" refType="t" refFor="ch" refForName="rect1"/>
              <dgm:constr type="b" for="ch" forName="rect1ParTx" refType="b" refFor="ch" refForName="rect1"/>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15" axis="ch" ptType="node" func="cnt" op="equ" val="2">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r" for="ch" forName="rect2ParTx" refType="l" refFor="ch" refForName="space"/>
              <dgm:constr type="w" for="ch" forName="rect2ParTx" refType="w" refFor="ch" refForName="rect2" fact="0.5"/>
              <dgm:constr type="t" for="ch" forName="rect2ParTx" refType="t" refFor="ch" refForName="rect2"/>
              <dgm:constr type="b" for="ch" forName="rect2ParTx" refType="b" refFor="ch" refForName="rect2"/>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b" refFor="ch" refForName="rect2"/>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16" axis="ch" ptType="node" func="cnt" op="equ" val="3">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r" for="ch" forName="rect3ParTx" refType="l" refFor="ch" refForName="space"/>
              <dgm:constr type="w" for="ch" forName="rect3ParTx" refType="w" refFor="ch" refForName="rect3" fact="0.5"/>
              <dgm:constr type="t" for="ch" forName="rect3ParTx" refType="t" refFor="ch" refForName="rect3"/>
              <dgm:constr type="b" for="ch" forName="rect3ParTx" refType="b" refFor="ch" refForName="rect3"/>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b" refFor="ch" refForName="rect3"/>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17" axis="ch" ptType="node" func="cnt" op="equ" val="4">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r" for="ch" forName="rect4ParTx" refType="l" refFor="ch" refForName="space"/>
              <dgm:constr type="w" for="ch" forName="rect4ParTx" refType="w" refFor="ch" refForName="rect4" fact="0.5"/>
              <dgm:constr type="t" for="ch" forName="rect4ParTx" refType="t" refFor="ch" refForName="rect4"/>
              <dgm:constr type="b" for="ch" forName="rect4ParTx" refType="b" refFor="ch" refForName="rect4"/>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b" refFor="ch" refForName="rect4"/>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18" axis="ch" ptType="node" func="cnt" op="equ" val="5">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r" for="ch" forName="rect5ParTx" refType="l" refFor="ch" refForName="space"/>
              <dgm:constr type="w" for="ch" forName="rect5ParTx" refType="w" refFor="ch" refForName="rect5" fact="0.5"/>
              <dgm:constr type="t" for="ch" forName="rect5ParTx" refType="t" refFor="ch" refForName="rect5"/>
              <dgm:constr type="b" for="ch" forName="rect5ParTx" refType="b" refFor="ch" refForName="rect5"/>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b" refFor="ch" refForName="rect5"/>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19" axis="ch" ptType="node" func="cnt" op="equ" val="6">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r" for="ch" forName="rect6ParTx" refType="l" refFor="ch" refForName="space"/>
              <dgm:constr type="w" for="ch" forName="rect6ParTx" refType="w" refFor="ch" refForName="rect6" fact="0.5"/>
              <dgm:constr type="t" for="ch" forName="rect6ParTx" refType="t" refFor="ch" refForName="rect6"/>
              <dgm:constr type="b" for="ch" forName="rect6ParTx" refType="b" refFor="ch" refForName="rect6"/>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b" refFor="ch" refForName="rect6"/>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20" axis="ch" ptType="node" func="cnt" op="gte" val="7">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r"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r" for="ch" forName="rect7" refType="l" refFor="ch" refForName="space"/>
              <dgm:constr type="l" for="ch" forName="rect7"/>
              <dgm:constr type="h" for="ch" forName="rect7" refType="h" refFor="ch" refForName="circle7"/>
              <dgm:constr type="hOff" for="ch" forName="rect7" refType="hOff" refFor="ch" refForName="circle7"/>
              <dgm:constr type="b" for="ch" forName="rect7" refType="b" refFor="ch" refForName="circle7"/>
              <dgm:constr type="r" for="ch" forName="rect7ParTx" refType="l" refFor="ch" refForName="space"/>
              <dgm:constr type="w" for="ch" forName="rect7ParTx" refType="w" refFor="ch" refForName="rect7" fact="0.5"/>
              <dgm:constr type="t" for="ch" forName="rect7ParTx" refType="t" refFor="ch" refForName="rect7"/>
              <dgm:constr type="b" for="ch" forName="rect7ParTx" refType="b" refFor="ch" refForName="rect7"/>
              <dgm:constr type="r" for="ch" forName="rect7ChTx" refType="l" refFor="ch" refForName="rect7ParTx"/>
              <dgm:constr type="w" for="ch" forName="rect7ChTx" refType="w" refFor="ch" refForName="rect7ParTx"/>
              <dgm:constr type="t" for="ch" forName="rect7ChTx" refType="t" refFor="ch" refForName="rect7ParTx"/>
              <dgm:constr type="b" for="ch" forName="rect7ChTx" refType="b" refFor="ch" refForName="rect7ParTx"/>
              <dgm:constr type="r" for="ch" forName="rect7ParTxNoCh" refType="l" refFor="ch" refForName="space"/>
              <dgm:constr type="w" for="ch" forName="rect7ParTxNoCh" refType="w" refFor="ch" refForName="rect7"/>
              <dgm:constr type="t" for="ch" forName="rect7ParTxNoCh" refType="t" refFor="ch" refForName="rect7"/>
              <dgm:constr type="b" for="ch" forName="rect7ParTxNoCh" refType="b" refFor="ch" refForName="rect7"/>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r" for="ch" forName="rect6ParTx" refType="l" refFor="ch" refForName="space"/>
              <dgm:constr type="w" for="ch" forName="rect6ParTx" refType="w" refFor="ch" refForName="rect6" fact="0.5"/>
              <dgm:constr type="t" for="ch" forName="rect6ParTx" refType="t" refFor="ch" refForName="rect6"/>
              <dgm:constr type="b" for="ch" forName="rect6ParTx" refType="t" refFor="ch" refForName="rect7"/>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21">
            <dgm:constrLst/>
          </dgm:else>
        </dgm:choose>
      </dgm:else>
    </dgm:choose>
    <dgm:ruleLst/>
    <dgm:forEach name="Name22" axis="ch" ptType="node" cnt="1">
      <dgm:layoutNode name="circle1" styleLbl="node1">
        <dgm:alg type="sp"/>
        <dgm:choose name="Name23">
          <dgm:if name="Name24" func="var" arg="dir" op="equ" val="norm">
            <dgm:shape xmlns:r="http://schemas.openxmlformats.org/officeDocument/2006/relationships" type="pie" r:blip="">
              <dgm:adjLst>
                <dgm:adj idx="1" val="90"/>
                <dgm:adj idx="2" val="270"/>
              </dgm:adjLst>
            </dgm:shape>
          </dgm:if>
          <dgm:else name="Name25">
            <dgm:shape xmlns:r="http://schemas.openxmlformats.org/officeDocument/2006/relationships" type="pie" r:blip="">
              <dgm:adjLst>
                <dgm:adj idx="1" val="270"/>
                <dgm:adj idx="2" val="90"/>
              </dgm:adjLst>
            </dgm:shape>
          </dgm:else>
        </dgm:choose>
        <dgm:presOf/>
        <dgm:constrLst/>
        <dgm:ruleLst/>
      </dgm:layoutNode>
      <dgm:layoutNode name="space">
        <dgm:alg type="sp"/>
        <dgm:shape xmlns:r="http://schemas.openxmlformats.org/officeDocument/2006/relationships" r:blip="">
          <dgm:adjLst/>
        </dgm:shape>
        <dgm:presOf/>
        <dgm:constrLst/>
        <dgm:ruleLst/>
      </dgm:layoutNode>
      <dgm:layoutNode name="rect1" styleLbl="alignAcc1">
        <dgm:alg type="sp"/>
        <dgm:shape xmlns:r="http://schemas.openxmlformats.org/officeDocument/2006/relationships" type="rect" r:blip="">
          <dgm:adjLst/>
        </dgm:shape>
        <dgm:presOf axis="self"/>
        <dgm:constrLst/>
        <dgm:ruleLst/>
      </dgm:layoutNode>
    </dgm:forEach>
    <dgm:forEach name="Name26" axis="ch" ptType="node" st="2" cnt="1">
      <dgm:layoutNode name="vertSpace2">
        <dgm:alg type="sp"/>
        <dgm:shape xmlns:r="http://schemas.openxmlformats.org/officeDocument/2006/relationships" type="rect" r:blip="" hideGeom="1">
          <dgm:adjLst/>
        </dgm:shape>
        <dgm:presOf/>
        <dgm:constrLst/>
        <dgm:ruleLst/>
      </dgm:layoutNode>
      <dgm:layoutNode name="circle2" styleLbl="node1">
        <dgm:alg type="sp"/>
        <dgm:choose name="Name27">
          <dgm:if name="Name28" func="var" arg="dir" op="equ" val="norm">
            <dgm:shape xmlns:r="http://schemas.openxmlformats.org/officeDocument/2006/relationships" type="pie" r:blip="">
              <dgm:adjLst>
                <dgm:adj idx="1" val="90"/>
                <dgm:adj idx="2" val="270"/>
              </dgm:adjLst>
            </dgm:shape>
          </dgm:if>
          <dgm:else name="Name29">
            <dgm:shape xmlns:r="http://schemas.openxmlformats.org/officeDocument/2006/relationships" type="pie" r:blip="">
              <dgm:adjLst>
                <dgm:adj idx="1" val="270"/>
                <dgm:adj idx="2" val="90"/>
              </dgm:adjLst>
            </dgm:shape>
          </dgm:else>
        </dgm:choose>
        <dgm:presOf/>
        <dgm:constrLst/>
        <dgm:ruleLst/>
      </dgm:layoutNode>
      <dgm:layoutNode name="rect2" styleLbl="alignAcc1">
        <dgm:alg type="sp"/>
        <dgm:shape xmlns:r="http://schemas.openxmlformats.org/officeDocument/2006/relationships" type="rect" r:blip="">
          <dgm:adjLst/>
        </dgm:shape>
        <dgm:presOf axis="self"/>
        <dgm:constrLst/>
        <dgm:ruleLst/>
      </dgm:layoutNode>
    </dgm:forEach>
    <dgm:forEach name="Name30" axis="ch" ptType="node" st="3" cnt="1">
      <dgm:layoutNode name="vertSpace3">
        <dgm:alg type="sp"/>
        <dgm:shape xmlns:r="http://schemas.openxmlformats.org/officeDocument/2006/relationships" type="rect" r:blip="" hideGeom="1">
          <dgm:adjLst/>
        </dgm:shape>
        <dgm:presOf/>
        <dgm:constrLst/>
        <dgm:ruleLst/>
      </dgm:layoutNode>
      <dgm:layoutNode name="circle3" styleLbl="node1">
        <dgm:alg type="sp"/>
        <dgm:choose name="Name31">
          <dgm:if name="Name32" func="var" arg="dir" op="equ" val="norm">
            <dgm:shape xmlns:r="http://schemas.openxmlformats.org/officeDocument/2006/relationships" type="pie" r:blip="">
              <dgm:adjLst>
                <dgm:adj idx="1" val="90"/>
                <dgm:adj idx="2" val="270"/>
              </dgm:adjLst>
            </dgm:shape>
          </dgm:if>
          <dgm:else name="Name33">
            <dgm:shape xmlns:r="http://schemas.openxmlformats.org/officeDocument/2006/relationships" type="pie" r:blip="">
              <dgm:adjLst>
                <dgm:adj idx="1" val="270"/>
                <dgm:adj idx="2" val="90"/>
              </dgm:adjLst>
            </dgm:shape>
          </dgm:else>
        </dgm:choose>
        <dgm:presOf/>
        <dgm:constrLst/>
        <dgm:ruleLst/>
      </dgm:layoutNode>
      <dgm:layoutNode name="rect3" styleLbl="alignAcc1">
        <dgm:alg type="sp"/>
        <dgm:shape xmlns:r="http://schemas.openxmlformats.org/officeDocument/2006/relationships" type="rect" r:blip="">
          <dgm:adjLst/>
        </dgm:shape>
        <dgm:presOf axis="self"/>
        <dgm:constrLst/>
        <dgm:ruleLst/>
      </dgm:layoutNode>
    </dgm:forEach>
    <dgm:forEach name="Name34" axis="ch" ptType="node" st="4" cnt="1">
      <dgm:layoutNode name="vertSpace4">
        <dgm:alg type="sp"/>
        <dgm:shape xmlns:r="http://schemas.openxmlformats.org/officeDocument/2006/relationships" type="rect" r:blip="" hideGeom="1">
          <dgm:adjLst/>
        </dgm:shape>
        <dgm:presOf/>
        <dgm:constrLst/>
        <dgm:ruleLst/>
      </dgm:layoutNode>
      <dgm:layoutNode name="circle4" styleLbl="node1">
        <dgm:alg type="sp"/>
        <dgm:choose name="Name35">
          <dgm:if name="Name36" func="var" arg="dir" op="equ" val="norm">
            <dgm:shape xmlns:r="http://schemas.openxmlformats.org/officeDocument/2006/relationships" type="pie" r:blip="">
              <dgm:adjLst>
                <dgm:adj idx="1" val="90"/>
                <dgm:adj idx="2" val="270"/>
              </dgm:adjLst>
            </dgm:shape>
          </dgm:if>
          <dgm:else name="Name37">
            <dgm:shape xmlns:r="http://schemas.openxmlformats.org/officeDocument/2006/relationships" type="pie" r:blip="">
              <dgm:adjLst>
                <dgm:adj idx="1" val="270"/>
                <dgm:adj idx="2" val="90"/>
              </dgm:adjLst>
            </dgm:shape>
          </dgm:else>
        </dgm:choose>
        <dgm:presOf/>
        <dgm:constrLst/>
        <dgm:ruleLst/>
      </dgm:layoutNode>
      <dgm:layoutNode name="rect4" styleLbl="alignAcc1">
        <dgm:alg type="sp"/>
        <dgm:shape xmlns:r="http://schemas.openxmlformats.org/officeDocument/2006/relationships" type="rect" r:blip="">
          <dgm:adjLst/>
        </dgm:shape>
        <dgm:presOf axis="self"/>
        <dgm:constrLst/>
        <dgm:ruleLst/>
      </dgm:layoutNode>
    </dgm:forEach>
    <dgm:forEach name="Name38" axis="ch" ptType="node" st="5" cnt="1">
      <dgm:layoutNode name="vertSpace5">
        <dgm:alg type="sp"/>
        <dgm:shape xmlns:r="http://schemas.openxmlformats.org/officeDocument/2006/relationships" type="rect" r:blip="" hideGeom="1">
          <dgm:adjLst/>
        </dgm:shape>
        <dgm:presOf/>
        <dgm:constrLst/>
        <dgm:ruleLst/>
      </dgm:layoutNode>
      <dgm:layoutNode name="circle5" styleLbl="node1">
        <dgm:alg type="sp"/>
        <dgm:choose name="Name39">
          <dgm:if name="Name40" func="var" arg="dir" op="equ" val="norm">
            <dgm:shape xmlns:r="http://schemas.openxmlformats.org/officeDocument/2006/relationships" type="pie" r:blip="">
              <dgm:adjLst>
                <dgm:adj idx="1" val="90"/>
                <dgm:adj idx="2" val="270"/>
              </dgm:adjLst>
            </dgm:shape>
          </dgm:if>
          <dgm:else name="Name41">
            <dgm:shape xmlns:r="http://schemas.openxmlformats.org/officeDocument/2006/relationships" type="pie" r:blip="">
              <dgm:adjLst>
                <dgm:adj idx="1" val="270"/>
                <dgm:adj idx="2" val="90"/>
              </dgm:adjLst>
            </dgm:shape>
          </dgm:else>
        </dgm:choose>
        <dgm:presOf/>
        <dgm:constrLst/>
        <dgm:ruleLst/>
      </dgm:layoutNode>
      <dgm:layoutNode name="rect5" styleLbl="alignAcc1">
        <dgm:alg type="sp"/>
        <dgm:shape xmlns:r="http://schemas.openxmlformats.org/officeDocument/2006/relationships" type="rect" r:blip="">
          <dgm:adjLst/>
        </dgm:shape>
        <dgm:presOf axis="self"/>
        <dgm:constrLst/>
        <dgm:ruleLst/>
      </dgm:layoutNode>
    </dgm:forEach>
    <dgm:forEach name="Name42" axis="ch" ptType="node" st="6" cnt="1">
      <dgm:layoutNode name="vertSpace6">
        <dgm:alg type="sp"/>
        <dgm:shape xmlns:r="http://schemas.openxmlformats.org/officeDocument/2006/relationships" type="rect" r:blip="" hideGeom="1">
          <dgm:adjLst/>
        </dgm:shape>
        <dgm:presOf/>
        <dgm:constrLst/>
        <dgm:ruleLst/>
      </dgm:layoutNode>
      <dgm:layoutNode name="circle6" styleLbl="node1">
        <dgm:alg type="sp"/>
        <dgm:choose name="Name43">
          <dgm:if name="Name44" func="var" arg="dir" op="equ" val="norm">
            <dgm:shape xmlns:r="http://schemas.openxmlformats.org/officeDocument/2006/relationships" type="pie" r:blip="">
              <dgm:adjLst>
                <dgm:adj idx="1" val="90"/>
                <dgm:adj idx="2" val="270"/>
              </dgm:adjLst>
            </dgm:shape>
          </dgm:if>
          <dgm:else name="Name45">
            <dgm:shape xmlns:r="http://schemas.openxmlformats.org/officeDocument/2006/relationships" type="pie" r:blip="">
              <dgm:adjLst>
                <dgm:adj idx="1" val="270"/>
                <dgm:adj idx="2" val="90"/>
              </dgm:adjLst>
            </dgm:shape>
          </dgm:else>
        </dgm:choose>
        <dgm:presOf/>
        <dgm:constrLst/>
        <dgm:ruleLst/>
      </dgm:layoutNode>
      <dgm:layoutNode name="rect6" styleLbl="alignAcc1">
        <dgm:alg type="sp"/>
        <dgm:shape xmlns:r="http://schemas.openxmlformats.org/officeDocument/2006/relationships" type="rect" r:blip="">
          <dgm:adjLst/>
        </dgm:shape>
        <dgm:presOf axis="self"/>
        <dgm:constrLst/>
        <dgm:ruleLst/>
      </dgm:layoutNode>
    </dgm:forEach>
    <dgm:forEach name="Name46" axis="ch" ptType="node" st="7" cnt="1">
      <dgm:layoutNode name="vertSpace7">
        <dgm:alg type="sp"/>
        <dgm:shape xmlns:r="http://schemas.openxmlformats.org/officeDocument/2006/relationships" type="rect" r:blip="" hideGeom="1">
          <dgm:adjLst/>
        </dgm:shape>
        <dgm:presOf/>
        <dgm:constrLst/>
        <dgm:ruleLst/>
      </dgm:layoutNode>
      <dgm:layoutNode name="circle7" styleLbl="node1">
        <dgm:alg type="sp"/>
        <dgm:choose name="Name47">
          <dgm:if name="Name48" func="var" arg="dir" op="equ" val="norm">
            <dgm:shape xmlns:r="http://schemas.openxmlformats.org/officeDocument/2006/relationships" type="pie" r:blip="">
              <dgm:adjLst>
                <dgm:adj idx="1" val="90"/>
                <dgm:adj idx="2" val="270"/>
              </dgm:adjLst>
            </dgm:shape>
          </dgm:if>
          <dgm:else name="Name49">
            <dgm:shape xmlns:r="http://schemas.openxmlformats.org/officeDocument/2006/relationships" type="pie" r:blip="">
              <dgm:adjLst>
                <dgm:adj idx="1" val="270"/>
                <dgm:adj idx="2" val="90"/>
              </dgm:adjLst>
            </dgm:shape>
          </dgm:else>
        </dgm:choose>
        <dgm:presOf/>
        <dgm:constrLst/>
        <dgm:ruleLst/>
      </dgm:layoutNode>
      <dgm:layoutNode name="rect7" styleLbl="alignAcc1">
        <dgm:alg type="sp"/>
        <dgm:shape xmlns:r="http://schemas.openxmlformats.org/officeDocument/2006/relationships" type="rect" r:blip="">
          <dgm:adjLst/>
        </dgm:shape>
        <dgm:presOf axis="self"/>
        <dgm:constrLst/>
        <dgm:ruleLst/>
      </dgm:layoutNode>
    </dgm:forEach>
    <dgm:forEach name="Name50" axis="ch" ptType="node" cnt="1">
      <dgm:choose name="Name51">
        <dgm:if name="Name52" axis="root des" ptType="all node" func="maxDepth" op="gte" val="2">
          <dgm:layoutNode name="rect1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1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3">
          <dgm:layoutNode name="rect1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4" axis="ch" ptType="node" st="2" cnt="1">
      <dgm:choose name="Name55">
        <dgm:if name="Name56" axis="root des" ptType="all node" func="maxDepth" op="gte" val="2">
          <dgm:layoutNode name="rect2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2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7">
          <dgm:layoutNode name="rect2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8" axis="ch" ptType="node" st="3" cnt="1">
      <dgm:choose name="Name59">
        <dgm:if name="Name60" axis="root des" ptType="all node" func="maxDepth" op="gte" val="2">
          <dgm:layoutNode name="rect3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3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1">
          <dgm:layoutNode name="rect3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2" axis="ch" ptType="node" st="4" cnt="1">
      <dgm:choose name="Name63">
        <dgm:if name="Name64" axis="root des" ptType="all node" func="maxDepth" op="gte" val="2">
          <dgm:layoutNode name="rect4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4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5">
          <dgm:layoutNode name="rect4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6" axis="ch" ptType="node" st="5" cnt="1">
      <dgm:choose name="Name67">
        <dgm:if name="Name68" axis="root des" ptType="all node" func="maxDepth" op="gte" val="2">
          <dgm:layoutNode name="rect5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5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9">
          <dgm:layoutNode name="rect5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0" axis="ch" ptType="node" st="6" cnt="1">
      <dgm:choose name="Name71">
        <dgm:if name="Name72" axis="root des" ptType="all node" func="maxDepth" op="gte" val="2">
          <dgm:layoutNode name="rect6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6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3">
          <dgm:layoutNode name="rect6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4" axis="ch" ptType="node" st="7" cnt="1">
      <dgm:choose name="Name75">
        <dgm:if name="Name76" axis="root des" ptType="all node" func="maxDepth" op="gte" val="2">
          <dgm:layoutNode name="rect7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7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7">
          <dgm:layoutNode name="rect7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layoutNode>
</dgm:layoutDef>
</file>

<file path=ppt/diagrams/layout7.xml><?xml version="1.0" encoding="utf-8"?>
<dgm:layoutDef xmlns:dgm="http://schemas.openxmlformats.org/drawingml/2006/diagram" xmlns:a="http://schemas.openxmlformats.org/drawingml/2006/main" uniqueId="urn:microsoft.com/office/officeart/2005/8/layout/pyramid2">
  <dgm:title val=""/>
  <dgm:desc val=""/>
  <dgm:catLst>
    <dgm:cat type="pyramid" pri="3000"/>
    <dgm:cat type="list" pri="21000"/>
    <dgm:cat type="convert" pri="17000"/>
  </dgm:catLst>
  <dgm:sampData useDef="1">
    <dgm:dataModel>
      <dgm:ptLst/>
      <dgm:bg/>
      <dgm:whole/>
    </dgm:dataModel>
  </dgm:sampData>
  <dgm:styleData useDef="1">
    <dgm:dataModel>
      <dgm:ptLst/>
      <dgm:bg/>
      <dgm:whole/>
    </dgm:dataModel>
  </dgm:styleData>
  <dgm:clrData useDef="1">
    <dgm:dataModel>
      <dgm:ptLst/>
      <dgm:bg/>
      <dgm:whole/>
    </dgm:dataModel>
  </dgm:clrData>
  <dgm:layoutNode name="compositeShape">
    <dgm:alg type="composite"/>
    <dgm:shape xmlns:r="http://schemas.openxmlformats.org/officeDocument/2006/relationships" r:blip="">
      <dgm:adjLst/>
    </dgm:shape>
    <dgm:presOf/>
    <dgm:varLst>
      <dgm:dir/>
      <dgm:resizeHandles/>
    </dgm:varLst>
    <dgm:choose name="Name0">
      <dgm:if name="Name1" func="var" arg="dir" op="equ" val="norm">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l" for="ch" forName="theList" refType="w" refFor="ch" refForName="pyramid" fact="0.5"/>
          <dgm:constr type="h" for="des" forName="aSpace" refType="h" fact="0.1"/>
        </dgm:constrLst>
      </dgm:if>
      <dgm:else name="Name2">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r" for="ch" forName="theList" refType="w" refFor="ch" refForName="pyramid" fact="0.5"/>
          <dgm:constr type="h" for="des" forName="aSpace" refType="h" fact="0.1"/>
        </dgm:constrLst>
      </dgm:else>
    </dgm:choose>
    <dgm:ruleLst/>
    <dgm:choose name="Name3">
      <dgm:if name="Name4" axis="ch" ptType="node" func="cnt" op="gte" val="1">
        <dgm:layoutNode name="pyramid" styleLbl="node1">
          <dgm:alg type="sp"/>
          <dgm:shape xmlns:r="http://schemas.openxmlformats.org/officeDocument/2006/relationships" type="triangle" r:blip="">
            <dgm:adjLst/>
          </dgm:shape>
          <dgm:presOf/>
          <dgm:constrLst/>
          <dgm:ruleLst/>
        </dgm:layoutNode>
        <dgm:layoutNode name="theList">
          <dgm:alg type="lin">
            <dgm:param type="linDir" val="fromT"/>
          </dgm:alg>
          <dgm:shape xmlns:r="http://schemas.openxmlformats.org/officeDocument/2006/relationships" r:blip="">
            <dgm:adjLst/>
          </dgm:shape>
          <dgm:presOf/>
          <dgm:constrLst>
            <dgm:constr type="w" for="ch" forName="aNode" refType="w"/>
            <dgm:constr type="h" for="ch" forName="aNode" refType="h"/>
            <dgm:constr type="primFontSz" for="ch" ptType="node" op="equ"/>
          </dgm:constrLst>
          <dgm:ruleLst/>
          <dgm:forEach name="aNodeForEach" axis="ch" ptType="node">
            <dgm:layoutNode name="aNode" styleLbl="fgAcc1">
              <dgm:varLst>
                <dgm:bulletEnabled val="1"/>
              </dgm:varLst>
              <dgm:alg type="tx"/>
              <dgm:shape xmlns:r="http://schemas.openxmlformats.org/officeDocument/2006/relationships" type="roundRect" r:blip="">
                <dgm:adjLst/>
              </dgm:shape>
              <dgm:presOf axis="desOrSelf" ptType="node"/>
              <dgm:constrLst>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aSpace">
              <dgm:alg type="sp"/>
              <dgm:shape xmlns:r="http://schemas.openxmlformats.org/officeDocument/2006/relationships" r:blip="">
                <dgm:adjLst/>
              </dgm:shape>
              <dgm:presOf/>
              <dgm:constrLst/>
              <dgm:ruleLst/>
            </dgm:layoutNode>
          </dgm:forEach>
        </dgm:layoutNode>
      </dgm:if>
      <dgm:else name="Name5"/>
    </dgm:choose>
  </dgm:layoutNode>
</dgm:layoutDef>
</file>

<file path=ppt/diagrams/layout8.xml><?xml version="1.0" encoding="utf-8"?>
<dgm:layoutDef xmlns:dgm="http://schemas.openxmlformats.org/drawingml/2006/diagram" xmlns:a="http://schemas.openxmlformats.org/drawingml/2006/main" uniqueId="urn:microsoft.com/office/officeart/2005/8/layout/hierarchy4">
  <dgm:title val=""/>
  <dgm:desc val=""/>
  <dgm:catLst>
    <dgm:cat type="hierarchy" pri="4000"/>
    <dgm:cat type="list" pri="24000"/>
    <dgm:cat type="relationship" pri="10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Name0">
    <dgm:varLst>
      <dgm:chPref val="1"/>
      <dgm:dir/>
      <dgm:animOne val="branch"/>
      <dgm:animLvl val="lvl"/>
      <dgm:resizeHandles/>
    </dgm:varLst>
    <dgm:choose name="Name1">
      <dgm:if name="Name2" func="var" arg="dir" op="equ" val="norm">
        <dgm:alg type="lin">
          <dgm:param type="linDir" val="fromL"/>
          <dgm:param type="nodeVertAlign" val="t"/>
        </dgm:alg>
      </dgm:if>
      <dgm:else name="Name3">
        <dgm:alg type="lin">
          <dgm:param type="linDir" val="fromR"/>
          <dgm:param type="nodeVertAlign" val="t"/>
        </dgm:alg>
      </dgm:else>
    </dgm:choose>
    <dgm:shape xmlns:r="http://schemas.openxmlformats.org/officeDocument/2006/relationships" r:blip="">
      <dgm:adjLst/>
    </dgm:shape>
    <dgm:presOf/>
    <dgm:constrLst>
      <dgm:constr type="w" for="ch" forName="vertOne" refType="w"/>
      <dgm:constr type="w" for="des" forName="horzOne" refType="w"/>
      <dgm:constr type="w" for="des" forName="txOne" refType="w"/>
      <dgm:constr type="w" for="des" forName="vertTwo" refType="w"/>
      <dgm:constr type="w" for="des" forName="horzTwo" refType="w"/>
      <dgm:constr type="w" for="des" forName="txTwo" refType="w"/>
      <dgm:constr type="w" for="des" forName="vertThree" refType="w"/>
      <dgm:constr type="w" for="des" forName="horzThree" refType="w"/>
      <dgm:constr type="w" for="des" forName="txThree" refType="w"/>
      <dgm:constr type="w" for="des" forName="vertFour" refType="w"/>
      <dgm:constr type="w" for="des" forName="horzFour" refType="w"/>
      <dgm:constr type="w" for="des" forName="txFour" refType="w"/>
      <dgm:constr type="h" for="des" ptType="node" op="equ"/>
      <dgm:constr type="h" for="des" forName="txOne" refType="h"/>
      <dgm:constr type="userH" for="des" ptType="node" refType="h" refFor="des" refForName="txOne"/>
      <dgm:constr type="primFontSz" for="des" forName="txOne" val="65"/>
      <dgm:constr type="primFontSz" for="des" forName="txTwo" val="65"/>
      <dgm:constr type="primFontSz" for="des" forName="txTwo" refType="primFontSz" refFor="des" refForName="txOne" op="lte"/>
      <dgm:constr type="primFontSz" for="des" forName="txThree" val="65"/>
      <dgm:constr type="primFontSz" for="des" forName="txThree" refType="primFontSz" refFor="des" refForName="txOne" op="lte"/>
      <dgm:constr type="primFontSz" for="des" forName="txThree" refType="primFontSz" refFor="des" refForName="txTwo" op="lte"/>
      <dgm:constr type="primFontSz" for="des" forName="txFour" val="65"/>
      <dgm:constr type="primFontSz" for="des" forName="txFour" refType="primFontSz" refFor="des" refForName="txOne" op="lte"/>
      <dgm:constr type="primFontSz" for="des" forName="txFour" refType="primFontSz" refFor="des" refForName="txTwo" op="lte"/>
      <dgm:constr type="primFontSz" for="des" forName="txFour" refType="primFontSz" refFor="des" refForName="txThree" op="lte"/>
      <dgm:constr type="w" for="des" forName="sibSpaceOne" refType="w" fact="0.168"/>
      <dgm:constr type="w" for="des" forName="sibSpaceTwo" refType="w" refFor="des" refForName="sibSpaceOne" op="equ" fact="0.5"/>
      <dgm:constr type="w" for="des" forName="sibSpaceThree" refType="w" refFor="des" refForName="sibSpaceTwo" op="equ" fact="0.5"/>
      <dgm:constr type="w" for="des" forName="sibSpaceFour" refType="w" refFor="des" refForName="sibSpaceThree" op="equ" fact="0.5"/>
      <dgm:constr type="h" for="des" forName="parTransOne" refType="w" fact="0.056"/>
      <dgm:constr type="h" for="des" forName="parTransTwo" refType="h" refFor="des" refForName="parTransOne" op="equ"/>
      <dgm:constr type="h" for="des" forName="parTransThree" refType="h" refFor="des" refForName="parTransTwo" op="equ"/>
      <dgm:constr type="h" for="des" forName="parTransFour" refType="h" refFor="des" refForName="parTransThree" op="equ"/>
    </dgm:constrLst>
    <dgm:ruleLst/>
    <dgm:forEach name="Name4" axis="ch" ptType="node">
      <dgm:layoutNode name="vertOne">
        <dgm:alg type="lin">
          <dgm:param type="linDir" val="fromT"/>
        </dgm:alg>
        <dgm:shape xmlns:r="http://schemas.openxmlformats.org/officeDocument/2006/relationships" r:blip="">
          <dgm:adjLst/>
        </dgm:shape>
        <dgm:presOf/>
        <dgm:constrLst>
          <dgm:constr type="w" for="ch" forName="txOne" refType="w" refFor="ch" refForName="horzOne" op="gte"/>
        </dgm:constrLst>
        <dgm:ruleLst/>
        <dgm:layoutNode name="txOn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5">
          <dgm:if name="Name6" axis="des" ptType="node" func="cnt" op="gt" val="0">
            <dgm:layoutNode name="parTransOne">
              <dgm:alg type="sp"/>
              <dgm:shape xmlns:r="http://schemas.openxmlformats.org/officeDocument/2006/relationships" r:blip="">
                <dgm:adjLst/>
              </dgm:shape>
              <dgm:presOf/>
              <dgm:constrLst/>
              <dgm:ruleLst/>
            </dgm:layoutNode>
          </dgm:if>
          <dgm:else name="Name7"/>
        </dgm:choose>
        <dgm:layoutNode name="horzOne">
          <dgm:choose name="Name8">
            <dgm:if name="Name9" func="var" arg="dir" op="equ" val="norm">
              <dgm:alg type="lin">
                <dgm:param type="linDir" val="fromL"/>
                <dgm:param type="nodeVertAlign" val="t"/>
              </dgm:alg>
            </dgm:if>
            <dgm:else name="Name10">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11" axis="ch" ptType="node">
            <dgm:layoutNode name="vertTwo">
              <dgm:alg type="lin">
                <dgm:param type="linDir" val="fromT"/>
              </dgm:alg>
              <dgm:shape xmlns:r="http://schemas.openxmlformats.org/officeDocument/2006/relationships" r:blip="">
                <dgm:adjLst/>
              </dgm:shape>
              <dgm:presOf/>
              <dgm:constrLst>
                <dgm:constr type="w" for="ch" forName="txTwo" refType="w" refFor="ch" refForName="horzTwo" op="gte"/>
              </dgm:constrLst>
              <dgm:ruleLst/>
              <dgm:layoutNode name="txTwo">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2">
                <dgm:if name="Name13" axis="des" ptType="node" func="cnt" op="gt" val="0">
                  <dgm:layoutNode name="parTransTwo">
                    <dgm:alg type="sp"/>
                    <dgm:shape xmlns:r="http://schemas.openxmlformats.org/officeDocument/2006/relationships" r:blip="">
                      <dgm:adjLst/>
                    </dgm:shape>
                    <dgm:presOf/>
                    <dgm:constrLst/>
                    <dgm:ruleLst/>
                  </dgm:layoutNode>
                </dgm:if>
                <dgm:else name="Name14"/>
              </dgm:choose>
              <dgm:layoutNode name="horzTwo">
                <dgm:choose name="Name15">
                  <dgm:if name="Name16" func="var" arg="dir" op="equ" val="norm">
                    <dgm:alg type="lin">
                      <dgm:param type="linDir" val="fromL"/>
                      <dgm:param type="nodeVertAlign" val="t"/>
                    </dgm:alg>
                  </dgm:if>
                  <dgm:else name="Name17">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18" axis="ch" ptType="node">
                  <dgm:layoutNode name="vertThree">
                    <dgm:alg type="lin">
                      <dgm:param type="linDir" val="fromT"/>
                    </dgm:alg>
                    <dgm:shape xmlns:r="http://schemas.openxmlformats.org/officeDocument/2006/relationships" r:blip="">
                      <dgm:adjLst/>
                    </dgm:shape>
                    <dgm:presOf/>
                    <dgm:constrLst>
                      <dgm:constr type="w" for="ch" forName="txThree" refType="w" refFor="ch" refForName="horzThree" op="gte"/>
                    </dgm:constrLst>
                    <dgm:ruleLst/>
                    <dgm:layoutNode name="txThree">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9">
                      <dgm:if name="Name20" axis="des" ptType="node" func="cnt" op="gt" val="0">
                        <dgm:layoutNode name="parTransThree">
                          <dgm:alg type="sp"/>
                          <dgm:shape xmlns:r="http://schemas.openxmlformats.org/officeDocument/2006/relationships" r:blip="">
                            <dgm:adjLst/>
                          </dgm:shape>
                          <dgm:presOf/>
                          <dgm:constrLst/>
                          <dgm:ruleLst/>
                        </dgm:layoutNode>
                      </dgm:if>
                      <dgm:else name="Name21"/>
                    </dgm:choose>
                    <dgm:layoutNode name="horzThree">
                      <dgm:choose name="Name22">
                        <dgm:if name="Name23" func="var" arg="dir" op="equ" val="norm">
                          <dgm:alg type="lin">
                            <dgm:param type="linDir" val="fromL"/>
                            <dgm:param type="nodeVertAlign" val="t"/>
                          </dgm:alg>
                        </dgm:if>
                        <dgm:else name="Name24">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repeat" axis="ch" ptType="node">
                        <dgm:layoutNode name="vertFour">
                          <dgm:varLst>
                            <dgm:chPref val="3"/>
                          </dgm:varLst>
                          <dgm:alg type="lin">
                            <dgm:param type="linDir" val="fromT"/>
                          </dgm:alg>
                          <dgm:shape xmlns:r="http://schemas.openxmlformats.org/officeDocument/2006/relationships" r:blip="">
                            <dgm:adjLst/>
                          </dgm:shape>
                          <dgm:presOf/>
                          <dgm:constrLst>
                            <dgm:constr type="w" for="ch" forName="txFour" refType="w" refFor="ch" refForName="horzFour" op="gte"/>
                          </dgm:constrLst>
                          <dgm:ruleLst/>
                          <dgm:layoutNode name="txFour">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25">
                            <dgm:if name="Name26" axis="des" ptType="node" func="cnt" op="gt" val="0">
                              <dgm:layoutNode name="parTransFour">
                                <dgm:alg type="sp"/>
                                <dgm:shape xmlns:r="http://schemas.openxmlformats.org/officeDocument/2006/relationships" r:blip="">
                                  <dgm:adjLst/>
                                </dgm:shape>
                                <dgm:presOf/>
                                <dgm:constrLst/>
                                <dgm:ruleLst/>
                              </dgm:layoutNode>
                            </dgm:if>
                            <dgm:else name="Name27"/>
                          </dgm:choose>
                          <dgm:layoutNode name="horzFour">
                            <dgm:choose name="Name28">
                              <dgm:if name="Name29" func="var" arg="dir" op="equ" val="norm">
                                <dgm:alg type="lin">
                                  <dgm:param type="linDir" val="fromL"/>
                                  <dgm:param type="nodeVertAlign" val="t"/>
                                </dgm:alg>
                              </dgm:if>
                              <dgm:else name="Name30">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31" ref="repeat"/>
                          </dgm:layoutNode>
                        </dgm:layoutNode>
                        <dgm:choose name="Name32">
                          <dgm:if name="Name33" axis="self" ptType="node" func="revPos" op="gte" val="2">
                            <dgm:forEach name="Name34" axis="followSib" ptType="sibTrans" cnt="1">
                              <dgm:layoutNode name="sibSpaceFour">
                                <dgm:alg type="sp"/>
                                <dgm:shape xmlns:r="http://schemas.openxmlformats.org/officeDocument/2006/relationships" r:blip="">
                                  <dgm:adjLst/>
                                </dgm:shape>
                                <dgm:presOf/>
                                <dgm:constrLst/>
                                <dgm:ruleLst/>
                              </dgm:layoutNode>
                            </dgm:forEach>
                          </dgm:if>
                          <dgm:else name="Name35"/>
                        </dgm:choose>
                      </dgm:forEach>
                    </dgm:layoutNode>
                  </dgm:layoutNode>
                  <dgm:choose name="Name36">
                    <dgm:if name="Name37" axis="self" ptType="node" func="revPos" op="gte" val="2">
                      <dgm:forEach name="Name38" axis="followSib" ptType="sibTrans" cnt="1">
                        <dgm:layoutNode name="sibSpaceThree">
                          <dgm:alg type="sp"/>
                          <dgm:shape xmlns:r="http://schemas.openxmlformats.org/officeDocument/2006/relationships" r:blip="">
                            <dgm:adjLst/>
                          </dgm:shape>
                          <dgm:presOf/>
                          <dgm:constrLst/>
                          <dgm:ruleLst/>
                        </dgm:layoutNode>
                      </dgm:forEach>
                    </dgm:if>
                    <dgm:else name="Name39"/>
                  </dgm:choose>
                </dgm:forEach>
              </dgm:layoutNode>
            </dgm:layoutNode>
            <dgm:choose name="Name40">
              <dgm:if name="Name41" axis="self" ptType="node" func="revPos" op="gte" val="2">
                <dgm:forEach name="Name42" axis="followSib" ptType="sibTrans" cnt="1">
                  <dgm:layoutNode name="sibSpaceTwo">
                    <dgm:alg type="sp"/>
                    <dgm:shape xmlns:r="http://schemas.openxmlformats.org/officeDocument/2006/relationships" r:blip="">
                      <dgm:adjLst/>
                    </dgm:shape>
                    <dgm:presOf/>
                    <dgm:constrLst/>
                    <dgm:ruleLst/>
                  </dgm:layoutNode>
                </dgm:forEach>
              </dgm:if>
              <dgm:else name="Name43"/>
            </dgm:choose>
          </dgm:forEach>
        </dgm:layoutNode>
      </dgm:layoutNode>
      <dgm:choose name="Name44">
        <dgm:if name="Name45" axis="self" ptType="node" func="revPos" op="gte" val="2">
          <dgm:forEach name="Name46" axis="followSib" ptType="sibTrans" cnt="1">
            <dgm:layoutNode name="sibSpaceOne">
              <dgm:alg type="sp"/>
              <dgm:shape xmlns:r="http://schemas.openxmlformats.org/officeDocument/2006/relationships" r:blip="">
                <dgm:adjLst/>
              </dgm:shape>
              <dgm:presOf/>
              <dgm:constrLst/>
              <dgm:ruleLst/>
            </dgm:layoutNode>
          </dgm:forEach>
        </dgm:if>
        <dgm:else name="Name47"/>
      </dgm:choose>
    </dgm:forEach>
  </dgm:layoutNode>
</dgm:layoutDef>
</file>

<file path=ppt/diagrams/layout9.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3.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5.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6.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8.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0.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4.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5.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6.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7.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8.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9.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Rezervirano mjesto zaglavlja 1"/>
          <p:cNvSpPr>
            <a:spLocks noGrp="1"/>
          </p:cNvSpPr>
          <p:nvPr>
            <p:ph type="hdr" sz="quarter"/>
          </p:nvPr>
        </p:nvSpPr>
        <p:spPr>
          <a:xfrm>
            <a:off x="0" y="0"/>
            <a:ext cx="2971800" cy="464820"/>
          </a:xfrm>
          <a:prstGeom prst="rect">
            <a:avLst/>
          </a:prstGeom>
        </p:spPr>
        <p:txBody>
          <a:bodyPr vert="horz" lIns="91440" tIns="45720" rIns="91440" bIns="45720" rtlCol="0"/>
          <a:lstStyle>
            <a:lvl1pPr algn="l">
              <a:defRPr sz="1200"/>
            </a:lvl1pPr>
          </a:lstStyle>
          <a:p>
            <a:endParaRPr lang="hr-HR"/>
          </a:p>
        </p:txBody>
      </p:sp>
      <p:sp>
        <p:nvSpPr>
          <p:cNvPr id="3" name="Rezervirano mjesto datuma 2"/>
          <p:cNvSpPr>
            <a:spLocks noGrp="1"/>
          </p:cNvSpPr>
          <p:nvPr>
            <p:ph type="dt" idx="1"/>
          </p:nvPr>
        </p:nvSpPr>
        <p:spPr>
          <a:xfrm>
            <a:off x="3884613" y="0"/>
            <a:ext cx="2971800" cy="464820"/>
          </a:xfrm>
          <a:prstGeom prst="rect">
            <a:avLst/>
          </a:prstGeom>
        </p:spPr>
        <p:txBody>
          <a:bodyPr vert="horz" lIns="91440" tIns="45720" rIns="91440" bIns="45720" rtlCol="0"/>
          <a:lstStyle>
            <a:lvl1pPr algn="r">
              <a:defRPr sz="1200"/>
            </a:lvl1pPr>
          </a:lstStyle>
          <a:p>
            <a:fld id="{55FA76FD-D1EA-48CA-84AB-8363A95B7426}" type="datetimeFigureOut">
              <a:rPr lang="hr-HR" smtClean="0"/>
              <a:t>16.12.2025.</a:t>
            </a:fld>
            <a:endParaRPr lang="hr-HR"/>
          </a:p>
        </p:txBody>
      </p:sp>
      <p:sp>
        <p:nvSpPr>
          <p:cNvPr id="4" name="Rezervirano mjesto slike slajda 3"/>
          <p:cNvSpPr>
            <a:spLocks noGrp="1" noRot="1" noChangeAspect="1"/>
          </p:cNvSpPr>
          <p:nvPr>
            <p:ph type="sldImg" idx="2"/>
          </p:nvPr>
        </p:nvSpPr>
        <p:spPr>
          <a:xfrm>
            <a:off x="1104900" y="696913"/>
            <a:ext cx="4648200" cy="3486150"/>
          </a:xfrm>
          <a:prstGeom prst="rect">
            <a:avLst/>
          </a:prstGeom>
          <a:noFill/>
          <a:ln w="12700">
            <a:solidFill>
              <a:prstClr val="black"/>
            </a:solidFill>
          </a:ln>
        </p:spPr>
        <p:txBody>
          <a:bodyPr vert="horz" lIns="91440" tIns="45720" rIns="91440" bIns="45720" rtlCol="0" anchor="ctr"/>
          <a:lstStyle/>
          <a:p>
            <a:endParaRPr lang="hr-HR"/>
          </a:p>
        </p:txBody>
      </p:sp>
      <p:sp>
        <p:nvSpPr>
          <p:cNvPr id="5" name="Rezervirano mjesto bilježaka 4"/>
          <p:cNvSpPr>
            <a:spLocks noGrp="1"/>
          </p:cNvSpPr>
          <p:nvPr>
            <p:ph type="body" sz="quarter" idx="3"/>
          </p:nvPr>
        </p:nvSpPr>
        <p:spPr>
          <a:xfrm>
            <a:off x="685800" y="4415790"/>
            <a:ext cx="5486400" cy="4183380"/>
          </a:xfrm>
          <a:prstGeom prst="rect">
            <a:avLst/>
          </a:prstGeom>
        </p:spPr>
        <p:txBody>
          <a:bodyPr vert="horz" lIns="91440" tIns="45720" rIns="91440" bIns="45720" rtlCol="0"/>
          <a:lstStyle/>
          <a:p>
            <a:pPr lvl="0"/>
            <a:r>
              <a:rPr lang="hr-HR"/>
              <a:t>Uredite stilove teksta matrice</a:t>
            </a:r>
          </a:p>
          <a:p>
            <a:pPr lvl="1"/>
            <a:r>
              <a:rPr lang="hr-HR"/>
              <a:t>Druga razina</a:t>
            </a:r>
          </a:p>
          <a:p>
            <a:pPr lvl="2"/>
            <a:r>
              <a:rPr lang="hr-HR"/>
              <a:t>Treća razina</a:t>
            </a:r>
          </a:p>
          <a:p>
            <a:pPr lvl="3"/>
            <a:r>
              <a:rPr lang="hr-HR"/>
              <a:t>Četvrta razina</a:t>
            </a:r>
          </a:p>
          <a:p>
            <a:pPr lvl="4"/>
            <a:r>
              <a:rPr lang="hr-HR"/>
              <a:t>Peta razina</a:t>
            </a:r>
          </a:p>
        </p:txBody>
      </p:sp>
      <p:sp>
        <p:nvSpPr>
          <p:cNvPr id="6" name="Rezervirano mjesto podnožja 5"/>
          <p:cNvSpPr>
            <a:spLocks noGrp="1"/>
          </p:cNvSpPr>
          <p:nvPr>
            <p:ph type="ftr" sz="quarter" idx="4"/>
          </p:nvPr>
        </p:nvSpPr>
        <p:spPr>
          <a:xfrm>
            <a:off x="0" y="8829967"/>
            <a:ext cx="2971800" cy="464820"/>
          </a:xfrm>
          <a:prstGeom prst="rect">
            <a:avLst/>
          </a:prstGeom>
        </p:spPr>
        <p:txBody>
          <a:bodyPr vert="horz" lIns="91440" tIns="45720" rIns="91440" bIns="45720" rtlCol="0" anchor="b"/>
          <a:lstStyle>
            <a:lvl1pPr algn="l">
              <a:defRPr sz="1200"/>
            </a:lvl1pPr>
          </a:lstStyle>
          <a:p>
            <a:endParaRPr lang="hr-HR"/>
          </a:p>
        </p:txBody>
      </p:sp>
      <p:sp>
        <p:nvSpPr>
          <p:cNvPr id="7" name="Rezervirano mjesto broja slajda 6"/>
          <p:cNvSpPr>
            <a:spLocks noGrp="1"/>
          </p:cNvSpPr>
          <p:nvPr>
            <p:ph type="sldNum" sz="quarter" idx="5"/>
          </p:nvPr>
        </p:nvSpPr>
        <p:spPr>
          <a:xfrm>
            <a:off x="3884613" y="8829967"/>
            <a:ext cx="2971800" cy="464820"/>
          </a:xfrm>
          <a:prstGeom prst="rect">
            <a:avLst/>
          </a:prstGeom>
        </p:spPr>
        <p:txBody>
          <a:bodyPr vert="horz" lIns="91440" tIns="45720" rIns="91440" bIns="45720" rtlCol="0" anchor="b"/>
          <a:lstStyle>
            <a:lvl1pPr algn="r">
              <a:defRPr sz="1200"/>
            </a:lvl1pPr>
          </a:lstStyle>
          <a:p>
            <a:fld id="{315DE188-0EEE-4A58-9A35-5BEE735B41EC}" type="slidenum">
              <a:rPr lang="hr-HR" smtClean="0"/>
              <a:t>‹#›</a:t>
            </a:fld>
            <a:endParaRPr lang="hr-HR"/>
          </a:p>
        </p:txBody>
      </p:sp>
    </p:spTree>
    <p:extLst>
      <p:ext uri="{BB962C8B-B14F-4D97-AF65-F5344CB8AC3E}">
        <p14:creationId xmlns:p14="http://schemas.microsoft.com/office/powerpoint/2010/main" val="113943165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zervirano mjesto slike slajda 1"/>
          <p:cNvSpPr>
            <a:spLocks noGrp="1" noRot="1" noChangeAspect="1"/>
          </p:cNvSpPr>
          <p:nvPr>
            <p:ph type="sldImg"/>
          </p:nvPr>
        </p:nvSpPr>
        <p:spPr/>
      </p:sp>
      <p:sp>
        <p:nvSpPr>
          <p:cNvPr id="3" name="Rezervirano mjesto bilježaka 2"/>
          <p:cNvSpPr>
            <a:spLocks noGrp="1"/>
          </p:cNvSpPr>
          <p:nvPr>
            <p:ph type="body" idx="1"/>
          </p:nvPr>
        </p:nvSpPr>
        <p:spPr/>
        <p:txBody>
          <a:bodyPr/>
          <a:lstStyle/>
          <a:p>
            <a:endParaRPr lang="hr-HR">
              <a:solidFill>
                <a:srgbClr val="FF0000"/>
              </a:solidFill>
            </a:endParaRPr>
          </a:p>
        </p:txBody>
      </p:sp>
      <p:sp>
        <p:nvSpPr>
          <p:cNvPr id="4" name="Rezervirano mjesto broja slajda 3"/>
          <p:cNvSpPr>
            <a:spLocks noGrp="1"/>
          </p:cNvSpPr>
          <p:nvPr>
            <p:ph type="sldNum" sz="quarter" idx="10"/>
          </p:nvPr>
        </p:nvSpPr>
        <p:spPr/>
        <p:txBody>
          <a:bodyPr/>
          <a:lstStyle/>
          <a:p>
            <a:fld id="{315DE188-0EEE-4A58-9A35-5BEE735B41EC}" type="slidenum">
              <a:rPr lang="hr-HR" smtClean="0"/>
              <a:t>1</a:t>
            </a:fld>
            <a:endParaRPr lang="hr-HR"/>
          </a:p>
        </p:txBody>
      </p:sp>
    </p:spTree>
    <p:extLst>
      <p:ext uri="{BB962C8B-B14F-4D97-AF65-F5344CB8AC3E}">
        <p14:creationId xmlns:p14="http://schemas.microsoft.com/office/powerpoint/2010/main" val="3036399813"/>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Naslovni slajd">
    <p:spTree>
      <p:nvGrpSpPr>
        <p:cNvPr id="1" name=""/>
        <p:cNvGrpSpPr/>
        <p:nvPr/>
      </p:nvGrpSpPr>
      <p:grpSpPr>
        <a:xfrm>
          <a:off x="0" y="0"/>
          <a:ext cx="0" cy="0"/>
          <a:chOff x="0" y="0"/>
          <a:chExt cx="0" cy="0"/>
        </a:xfrm>
      </p:grpSpPr>
      <p:sp>
        <p:nvSpPr>
          <p:cNvPr id="10" name="Pravokutni trokut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Naslov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hr-HR"/>
              <a:t>Uredite stil naslova matrice</a:t>
            </a:r>
            <a:endParaRPr kumimoji="0" lang="en-US"/>
          </a:p>
        </p:txBody>
      </p:sp>
      <p:sp>
        <p:nvSpPr>
          <p:cNvPr id="17" name="Podnaslov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hr-HR"/>
              <a:t>Uredite stil podnaslova matrice</a:t>
            </a:r>
            <a:endParaRPr kumimoji="0" lang="en-US"/>
          </a:p>
        </p:txBody>
      </p:sp>
      <p:grpSp>
        <p:nvGrpSpPr>
          <p:cNvPr id="2" name="Grupa 1"/>
          <p:cNvGrpSpPr/>
          <p:nvPr/>
        </p:nvGrpSpPr>
        <p:grpSpPr>
          <a:xfrm>
            <a:off x="-3765" y="4953000"/>
            <a:ext cx="9147765" cy="1912088"/>
            <a:chOff x="-3765" y="4832896"/>
            <a:chExt cx="9147765" cy="2032192"/>
          </a:xfrm>
        </p:grpSpPr>
        <p:sp>
          <p:nvSpPr>
            <p:cNvPr id="7" name="Prostoručno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Prostoručno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Prostoručno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2" name="Ravni poveznik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Rezervirano mjesto datuma 29"/>
          <p:cNvSpPr>
            <a:spLocks noGrp="1"/>
          </p:cNvSpPr>
          <p:nvPr>
            <p:ph type="dt" sz="half" idx="10"/>
          </p:nvPr>
        </p:nvSpPr>
        <p:spPr/>
        <p:txBody>
          <a:bodyPr/>
          <a:lstStyle>
            <a:lvl1pPr>
              <a:defRPr>
                <a:solidFill>
                  <a:srgbClr val="FFFFFF"/>
                </a:solidFill>
              </a:defRPr>
            </a:lvl1pPr>
            <a:extLst/>
          </a:lstStyle>
          <a:p>
            <a:fld id="{CCC9BA31-8C36-4D7A-8866-EF23D990395E}" type="datetimeFigureOut">
              <a:rPr lang="hr-HR" smtClean="0"/>
              <a:t>16.12.2025.</a:t>
            </a:fld>
            <a:endParaRPr lang="hr-HR"/>
          </a:p>
        </p:txBody>
      </p:sp>
      <p:sp>
        <p:nvSpPr>
          <p:cNvPr id="19" name="Rezervirano mjesto podnožja 18"/>
          <p:cNvSpPr>
            <a:spLocks noGrp="1"/>
          </p:cNvSpPr>
          <p:nvPr>
            <p:ph type="ftr" sz="quarter" idx="11"/>
          </p:nvPr>
        </p:nvSpPr>
        <p:spPr/>
        <p:txBody>
          <a:bodyPr/>
          <a:lstStyle>
            <a:lvl1pPr>
              <a:defRPr>
                <a:solidFill>
                  <a:schemeClr val="accent1">
                    <a:tint val="20000"/>
                  </a:schemeClr>
                </a:solidFill>
              </a:defRPr>
            </a:lvl1pPr>
            <a:extLst/>
          </a:lstStyle>
          <a:p>
            <a:endParaRPr lang="hr-HR"/>
          </a:p>
        </p:txBody>
      </p:sp>
      <p:sp>
        <p:nvSpPr>
          <p:cNvPr id="27" name="Rezervirano mjesto broja slajda 26"/>
          <p:cNvSpPr>
            <a:spLocks noGrp="1"/>
          </p:cNvSpPr>
          <p:nvPr>
            <p:ph type="sldNum" sz="quarter" idx="12"/>
          </p:nvPr>
        </p:nvSpPr>
        <p:spPr/>
        <p:txBody>
          <a:bodyPr/>
          <a:lstStyle>
            <a:lvl1pPr>
              <a:defRPr>
                <a:solidFill>
                  <a:srgbClr val="FFFFFF"/>
                </a:solidFill>
              </a:defRPr>
            </a:lvl1pPr>
            <a:extLst/>
          </a:lstStyle>
          <a:p>
            <a:fld id="{7D7EECF0-D3DE-4562-B3D5-76A8FAA35A26}" type="slidenum">
              <a:rPr lang="hr-HR" smtClean="0"/>
              <a:t>‹#›</a:t>
            </a:fld>
            <a:endParaRPr lang="hr-H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slov i okomiti tekst">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kumimoji="0" lang="hr-HR"/>
              <a:t>Uredite stil naslova matrice</a:t>
            </a:r>
            <a:endParaRPr kumimoji="0" lang="en-US"/>
          </a:p>
        </p:txBody>
      </p:sp>
      <p:sp>
        <p:nvSpPr>
          <p:cNvPr id="3" name="Rezervirano mjesto okomitog teksta 2"/>
          <p:cNvSpPr>
            <a:spLocks noGrp="1"/>
          </p:cNvSpPr>
          <p:nvPr>
            <p:ph type="body" orient="vert" idx="1"/>
          </p:nvPr>
        </p:nvSpPr>
        <p:spPr>
          <a:xfrm>
            <a:off x="457200" y="1481329"/>
            <a:ext cx="8229600" cy="4386071"/>
          </a:xfrm>
        </p:spPr>
        <p:txBody>
          <a:bodyPr vert="eaVert"/>
          <a:lstStyle/>
          <a:p>
            <a:pPr lvl="0" eaLnBrk="1" latinLnBrk="0" hangingPunct="1"/>
            <a:r>
              <a:rPr lang="hr-HR"/>
              <a:t>Uredite stilove teksta matrice</a:t>
            </a:r>
          </a:p>
          <a:p>
            <a:pPr lvl="1" eaLnBrk="1" latinLnBrk="0" hangingPunct="1"/>
            <a:r>
              <a:rPr lang="hr-HR"/>
              <a:t>Druga razina</a:t>
            </a:r>
          </a:p>
          <a:p>
            <a:pPr lvl="2" eaLnBrk="1" latinLnBrk="0" hangingPunct="1"/>
            <a:r>
              <a:rPr lang="hr-HR"/>
              <a:t>Treća razina</a:t>
            </a:r>
          </a:p>
          <a:p>
            <a:pPr lvl="3" eaLnBrk="1" latinLnBrk="0" hangingPunct="1"/>
            <a:r>
              <a:rPr lang="hr-HR"/>
              <a:t>Četvrta razina</a:t>
            </a:r>
          </a:p>
          <a:p>
            <a:pPr lvl="4" eaLnBrk="1" latinLnBrk="0" hangingPunct="1"/>
            <a:r>
              <a:rPr lang="hr-HR"/>
              <a:t>Peta razina</a:t>
            </a:r>
            <a:endParaRPr kumimoji="0" lang="en-US"/>
          </a:p>
        </p:txBody>
      </p:sp>
      <p:sp>
        <p:nvSpPr>
          <p:cNvPr id="4" name="Rezervirano mjesto datuma 3"/>
          <p:cNvSpPr>
            <a:spLocks noGrp="1"/>
          </p:cNvSpPr>
          <p:nvPr>
            <p:ph type="dt" sz="half" idx="10"/>
          </p:nvPr>
        </p:nvSpPr>
        <p:spPr/>
        <p:txBody>
          <a:bodyPr/>
          <a:lstStyle/>
          <a:p>
            <a:fld id="{CCC9BA31-8C36-4D7A-8866-EF23D990395E}" type="datetimeFigureOut">
              <a:rPr lang="hr-HR" smtClean="0"/>
              <a:t>16.12.2025.</a:t>
            </a:fld>
            <a:endParaRPr lang="hr-HR"/>
          </a:p>
        </p:txBody>
      </p:sp>
      <p:sp>
        <p:nvSpPr>
          <p:cNvPr id="5" name="Rezervirano mjesto podnožja 4"/>
          <p:cNvSpPr>
            <a:spLocks noGrp="1"/>
          </p:cNvSpPr>
          <p:nvPr>
            <p:ph type="ftr" sz="quarter" idx="11"/>
          </p:nvPr>
        </p:nvSpPr>
        <p:spPr/>
        <p:txBody>
          <a:bodyPr/>
          <a:lstStyle/>
          <a:p>
            <a:endParaRPr lang="hr-HR"/>
          </a:p>
        </p:txBody>
      </p:sp>
      <p:sp>
        <p:nvSpPr>
          <p:cNvPr id="6" name="Rezervirano mjesto broja slajda 5"/>
          <p:cNvSpPr>
            <a:spLocks noGrp="1"/>
          </p:cNvSpPr>
          <p:nvPr>
            <p:ph type="sldNum" sz="quarter" idx="12"/>
          </p:nvPr>
        </p:nvSpPr>
        <p:spPr/>
        <p:txBody>
          <a:bodyPr/>
          <a:lstStyle/>
          <a:p>
            <a:fld id="{7D7EECF0-D3DE-4562-B3D5-76A8FAA35A26}" type="slidenum">
              <a:rPr lang="hr-HR" smtClean="0"/>
              <a:t>‹#›</a:t>
            </a:fld>
            <a:endParaRPr lang="hr-H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Okomiti naslov i tekst">
    <p:spTree>
      <p:nvGrpSpPr>
        <p:cNvPr id="1" name=""/>
        <p:cNvGrpSpPr/>
        <p:nvPr/>
      </p:nvGrpSpPr>
      <p:grpSpPr>
        <a:xfrm>
          <a:off x="0" y="0"/>
          <a:ext cx="0" cy="0"/>
          <a:chOff x="0" y="0"/>
          <a:chExt cx="0" cy="0"/>
        </a:xfrm>
      </p:grpSpPr>
      <p:sp>
        <p:nvSpPr>
          <p:cNvPr id="2" name="Okomiti naslov 1"/>
          <p:cNvSpPr>
            <a:spLocks noGrp="1"/>
          </p:cNvSpPr>
          <p:nvPr>
            <p:ph type="title" orient="vert"/>
          </p:nvPr>
        </p:nvSpPr>
        <p:spPr>
          <a:xfrm>
            <a:off x="6844013" y="274640"/>
            <a:ext cx="1777470" cy="5592761"/>
          </a:xfrm>
        </p:spPr>
        <p:txBody>
          <a:bodyPr vert="eaVert"/>
          <a:lstStyle/>
          <a:p>
            <a:r>
              <a:rPr kumimoji="0" lang="hr-HR"/>
              <a:t>Uredite stil naslova matrice</a:t>
            </a:r>
            <a:endParaRPr kumimoji="0" lang="en-US"/>
          </a:p>
        </p:txBody>
      </p:sp>
      <p:sp>
        <p:nvSpPr>
          <p:cNvPr id="3" name="Rezervirano mjesto okomitog teksta 2"/>
          <p:cNvSpPr>
            <a:spLocks noGrp="1"/>
          </p:cNvSpPr>
          <p:nvPr>
            <p:ph type="body" orient="vert" idx="1"/>
          </p:nvPr>
        </p:nvSpPr>
        <p:spPr>
          <a:xfrm>
            <a:off x="457200" y="274641"/>
            <a:ext cx="6324600" cy="5592760"/>
          </a:xfrm>
        </p:spPr>
        <p:txBody>
          <a:bodyPr vert="eaVert"/>
          <a:lstStyle/>
          <a:p>
            <a:pPr lvl="0" eaLnBrk="1" latinLnBrk="0" hangingPunct="1"/>
            <a:r>
              <a:rPr lang="hr-HR"/>
              <a:t>Uredite stilove teksta matrice</a:t>
            </a:r>
          </a:p>
          <a:p>
            <a:pPr lvl="1" eaLnBrk="1" latinLnBrk="0" hangingPunct="1"/>
            <a:r>
              <a:rPr lang="hr-HR"/>
              <a:t>Druga razina</a:t>
            </a:r>
          </a:p>
          <a:p>
            <a:pPr lvl="2" eaLnBrk="1" latinLnBrk="0" hangingPunct="1"/>
            <a:r>
              <a:rPr lang="hr-HR"/>
              <a:t>Treća razina</a:t>
            </a:r>
          </a:p>
          <a:p>
            <a:pPr lvl="3" eaLnBrk="1" latinLnBrk="0" hangingPunct="1"/>
            <a:r>
              <a:rPr lang="hr-HR"/>
              <a:t>Četvrta razina</a:t>
            </a:r>
          </a:p>
          <a:p>
            <a:pPr lvl="4" eaLnBrk="1" latinLnBrk="0" hangingPunct="1"/>
            <a:r>
              <a:rPr lang="hr-HR"/>
              <a:t>Peta razina</a:t>
            </a:r>
            <a:endParaRPr kumimoji="0" lang="en-US"/>
          </a:p>
        </p:txBody>
      </p:sp>
      <p:sp>
        <p:nvSpPr>
          <p:cNvPr id="4" name="Rezervirano mjesto datuma 3"/>
          <p:cNvSpPr>
            <a:spLocks noGrp="1"/>
          </p:cNvSpPr>
          <p:nvPr>
            <p:ph type="dt" sz="half" idx="10"/>
          </p:nvPr>
        </p:nvSpPr>
        <p:spPr/>
        <p:txBody>
          <a:bodyPr/>
          <a:lstStyle/>
          <a:p>
            <a:fld id="{CCC9BA31-8C36-4D7A-8866-EF23D990395E}" type="datetimeFigureOut">
              <a:rPr lang="hr-HR" smtClean="0"/>
              <a:t>16.12.2025.</a:t>
            </a:fld>
            <a:endParaRPr lang="hr-HR"/>
          </a:p>
        </p:txBody>
      </p:sp>
      <p:sp>
        <p:nvSpPr>
          <p:cNvPr id="5" name="Rezervirano mjesto podnožja 4"/>
          <p:cNvSpPr>
            <a:spLocks noGrp="1"/>
          </p:cNvSpPr>
          <p:nvPr>
            <p:ph type="ftr" sz="quarter" idx="11"/>
          </p:nvPr>
        </p:nvSpPr>
        <p:spPr/>
        <p:txBody>
          <a:bodyPr/>
          <a:lstStyle/>
          <a:p>
            <a:endParaRPr lang="hr-HR"/>
          </a:p>
        </p:txBody>
      </p:sp>
      <p:sp>
        <p:nvSpPr>
          <p:cNvPr id="6" name="Rezervirano mjesto broja slajda 5"/>
          <p:cNvSpPr>
            <a:spLocks noGrp="1"/>
          </p:cNvSpPr>
          <p:nvPr>
            <p:ph type="sldNum" sz="quarter" idx="12"/>
          </p:nvPr>
        </p:nvSpPr>
        <p:spPr/>
        <p:txBody>
          <a:bodyPr/>
          <a:lstStyle/>
          <a:p>
            <a:fld id="{7D7EECF0-D3DE-4562-B3D5-76A8FAA35A26}" type="slidenum">
              <a:rPr lang="hr-HR" smtClean="0"/>
              <a:t>‹#›</a:t>
            </a:fld>
            <a:endParaRPr lang="hr-H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slov i sadržaj">
    <p:spTree>
      <p:nvGrpSpPr>
        <p:cNvPr id="1" name=""/>
        <p:cNvGrpSpPr/>
        <p:nvPr/>
      </p:nvGrpSpPr>
      <p:grpSpPr>
        <a:xfrm>
          <a:off x="0" y="0"/>
          <a:ext cx="0" cy="0"/>
          <a:chOff x="0" y="0"/>
          <a:chExt cx="0" cy="0"/>
        </a:xfrm>
      </p:grpSpPr>
      <p:sp>
        <p:nvSpPr>
          <p:cNvPr id="3" name="Rezervirano mjesto sadržaja 2"/>
          <p:cNvSpPr>
            <a:spLocks noGrp="1"/>
          </p:cNvSpPr>
          <p:nvPr>
            <p:ph idx="1"/>
          </p:nvPr>
        </p:nvSpPr>
        <p:spPr/>
        <p:txBody>
          <a:bodyPr/>
          <a:lstStyle/>
          <a:p>
            <a:pPr lvl="0" eaLnBrk="1" latinLnBrk="0" hangingPunct="1"/>
            <a:r>
              <a:rPr lang="hr-HR"/>
              <a:t>Uredite stilove teksta matrice</a:t>
            </a:r>
          </a:p>
          <a:p>
            <a:pPr lvl="1" eaLnBrk="1" latinLnBrk="0" hangingPunct="1"/>
            <a:r>
              <a:rPr lang="hr-HR"/>
              <a:t>Druga razina</a:t>
            </a:r>
          </a:p>
          <a:p>
            <a:pPr lvl="2" eaLnBrk="1" latinLnBrk="0" hangingPunct="1"/>
            <a:r>
              <a:rPr lang="hr-HR"/>
              <a:t>Treća razina</a:t>
            </a:r>
          </a:p>
          <a:p>
            <a:pPr lvl="3" eaLnBrk="1" latinLnBrk="0" hangingPunct="1"/>
            <a:r>
              <a:rPr lang="hr-HR"/>
              <a:t>Četvrta razina</a:t>
            </a:r>
          </a:p>
          <a:p>
            <a:pPr lvl="4" eaLnBrk="1" latinLnBrk="0" hangingPunct="1"/>
            <a:r>
              <a:rPr lang="hr-HR"/>
              <a:t>Peta razina</a:t>
            </a:r>
            <a:endParaRPr kumimoji="0" lang="en-US"/>
          </a:p>
        </p:txBody>
      </p:sp>
      <p:sp>
        <p:nvSpPr>
          <p:cNvPr id="4" name="Rezervirano mjesto datuma 3"/>
          <p:cNvSpPr>
            <a:spLocks noGrp="1"/>
          </p:cNvSpPr>
          <p:nvPr>
            <p:ph type="dt" sz="half" idx="10"/>
          </p:nvPr>
        </p:nvSpPr>
        <p:spPr/>
        <p:txBody>
          <a:bodyPr/>
          <a:lstStyle/>
          <a:p>
            <a:fld id="{CCC9BA31-8C36-4D7A-8866-EF23D990395E}" type="datetimeFigureOut">
              <a:rPr lang="hr-HR" smtClean="0"/>
              <a:t>16.12.2025.</a:t>
            </a:fld>
            <a:endParaRPr lang="hr-HR"/>
          </a:p>
        </p:txBody>
      </p:sp>
      <p:sp>
        <p:nvSpPr>
          <p:cNvPr id="5" name="Rezervirano mjesto podnožja 4"/>
          <p:cNvSpPr>
            <a:spLocks noGrp="1"/>
          </p:cNvSpPr>
          <p:nvPr>
            <p:ph type="ftr" sz="quarter" idx="11"/>
          </p:nvPr>
        </p:nvSpPr>
        <p:spPr/>
        <p:txBody>
          <a:bodyPr/>
          <a:lstStyle/>
          <a:p>
            <a:endParaRPr lang="hr-HR"/>
          </a:p>
        </p:txBody>
      </p:sp>
      <p:sp>
        <p:nvSpPr>
          <p:cNvPr id="6" name="Rezervirano mjesto broja slajda 5"/>
          <p:cNvSpPr>
            <a:spLocks noGrp="1"/>
          </p:cNvSpPr>
          <p:nvPr>
            <p:ph type="sldNum" sz="quarter" idx="12"/>
          </p:nvPr>
        </p:nvSpPr>
        <p:spPr/>
        <p:txBody>
          <a:bodyPr/>
          <a:lstStyle/>
          <a:p>
            <a:fld id="{7D7EECF0-D3DE-4562-B3D5-76A8FAA35A26}" type="slidenum">
              <a:rPr lang="hr-HR" smtClean="0"/>
              <a:t>‹#›</a:t>
            </a:fld>
            <a:endParaRPr lang="hr-HR"/>
          </a:p>
        </p:txBody>
      </p:sp>
      <p:sp>
        <p:nvSpPr>
          <p:cNvPr id="7" name="Naslov 6"/>
          <p:cNvSpPr>
            <a:spLocks noGrp="1"/>
          </p:cNvSpPr>
          <p:nvPr>
            <p:ph type="title"/>
          </p:nvPr>
        </p:nvSpPr>
        <p:spPr/>
        <p:txBody>
          <a:bodyPr rtlCol="0"/>
          <a:lstStyle/>
          <a:p>
            <a:r>
              <a:rPr kumimoji="0" lang="hr-HR"/>
              <a:t>Uredite stil naslova matrice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aglavlje odjeljka">
    <p:bg>
      <p:bgRef idx="1002">
        <a:schemeClr val="bg1"/>
      </p:bgRef>
    </p:bg>
    <p:spTree>
      <p:nvGrpSpPr>
        <p:cNvPr id="1" name=""/>
        <p:cNvGrpSpPr/>
        <p:nvPr/>
      </p:nvGrpSpPr>
      <p:grpSpPr>
        <a:xfrm>
          <a:off x="0" y="0"/>
          <a:ext cx="0" cy="0"/>
          <a:chOff x="0" y="0"/>
          <a:chExt cx="0" cy="0"/>
        </a:xfrm>
      </p:grpSpPr>
      <p:sp>
        <p:nvSpPr>
          <p:cNvPr id="2" name="Naslov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hr-HR"/>
              <a:t>Uredite stil naslova matrice</a:t>
            </a:r>
            <a:endParaRPr kumimoji="0" lang="en-US"/>
          </a:p>
        </p:txBody>
      </p:sp>
      <p:sp>
        <p:nvSpPr>
          <p:cNvPr id="3" name="Rezervirano mjesto teksta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hr-HR"/>
              <a:t>Uredite stilove teksta matrice</a:t>
            </a:r>
          </a:p>
        </p:txBody>
      </p:sp>
      <p:sp>
        <p:nvSpPr>
          <p:cNvPr id="4" name="Rezervirano mjesto datuma 3"/>
          <p:cNvSpPr>
            <a:spLocks noGrp="1"/>
          </p:cNvSpPr>
          <p:nvPr>
            <p:ph type="dt" sz="half" idx="10"/>
          </p:nvPr>
        </p:nvSpPr>
        <p:spPr/>
        <p:txBody>
          <a:bodyPr/>
          <a:lstStyle/>
          <a:p>
            <a:fld id="{CCC9BA31-8C36-4D7A-8866-EF23D990395E}" type="datetimeFigureOut">
              <a:rPr lang="hr-HR" smtClean="0"/>
              <a:t>16.12.2025.</a:t>
            </a:fld>
            <a:endParaRPr lang="hr-HR"/>
          </a:p>
        </p:txBody>
      </p:sp>
      <p:sp>
        <p:nvSpPr>
          <p:cNvPr id="5" name="Rezervirano mjesto podnožja 4"/>
          <p:cNvSpPr>
            <a:spLocks noGrp="1"/>
          </p:cNvSpPr>
          <p:nvPr>
            <p:ph type="ftr" sz="quarter" idx="11"/>
          </p:nvPr>
        </p:nvSpPr>
        <p:spPr/>
        <p:txBody>
          <a:bodyPr/>
          <a:lstStyle/>
          <a:p>
            <a:endParaRPr lang="hr-HR"/>
          </a:p>
        </p:txBody>
      </p:sp>
      <p:sp>
        <p:nvSpPr>
          <p:cNvPr id="6" name="Rezervirano mjesto broja slajda 5"/>
          <p:cNvSpPr>
            <a:spLocks noGrp="1"/>
          </p:cNvSpPr>
          <p:nvPr>
            <p:ph type="sldNum" sz="quarter" idx="12"/>
          </p:nvPr>
        </p:nvSpPr>
        <p:spPr/>
        <p:txBody>
          <a:bodyPr/>
          <a:lstStyle/>
          <a:p>
            <a:fld id="{7D7EECF0-D3DE-4562-B3D5-76A8FAA35A26}" type="slidenum">
              <a:rPr lang="hr-HR" smtClean="0"/>
              <a:t>‹#›</a:t>
            </a:fld>
            <a:endParaRPr lang="hr-HR"/>
          </a:p>
        </p:txBody>
      </p:sp>
      <p:sp>
        <p:nvSpPr>
          <p:cNvPr id="7" name="Š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
        <p:nvSpPr>
          <p:cNvPr id="8" name="Š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sadržaja">
    <p:bg>
      <p:bgRef idx="1002">
        <a:schemeClr val="bg1"/>
      </p:bgRef>
    </p:bg>
    <p:spTree>
      <p:nvGrpSpPr>
        <p:cNvPr id="1" name=""/>
        <p:cNvGrpSpPr/>
        <p:nvPr/>
      </p:nvGrpSpPr>
      <p:grpSpPr>
        <a:xfrm>
          <a:off x="0" y="0"/>
          <a:ext cx="0" cy="0"/>
          <a:chOff x="0" y="0"/>
          <a:chExt cx="0" cy="0"/>
        </a:xfrm>
      </p:grpSpPr>
      <p:sp>
        <p:nvSpPr>
          <p:cNvPr id="3" name="Rezervirano mjesto sadržaja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hr-HR"/>
              <a:t>Uredite stilove teksta matrice</a:t>
            </a:r>
          </a:p>
          <a:p>
            <a:pPr lvl="1" eaLnBrk="1" latinLnBrk="0" hangingPunct="1"/>
            <a:r>
              <a:rPr lang="hr-HR"/>
              <a:t>Druga razina</a:t>
            </a:r>
          </a:p>
          <a:p>
            <a:pPr lvl="2" eaLnBrk="1" latinLnBrk="0" hangingPunct="1"/>
            <a:r>
              <a:rPr lang="hr-HR"/>
              <a:t>Treća razina</a:t>
            </a:r>
          </a:p>
          <a:p>
            <a:pPr lvl="3" eaLnBrk="1" latinLnBrk="0" hangingPunct="1"/>
            <a:r>
              <a:rPr lang="hr-HR"/>
              <a:t>Četvrta razina</a:t>
            </a:r>
          </a:p>
          <a:p>
            <a:pPr lvl="4" eaLnBrk="1" latinLnBrk="0" hangingPunct="1"/>
            <a:r>
              <a:rPr lang="hr-HR"/>
              <a:t>Peta razina</a:t>
            </a:r>
            <a:endParaRPr kumimoji="0" lang="en-US"/>
          </a:p>
        </p:txBody>
      </p:sp>
      <p:sp>
        <p:nvSpPr>
          <p:cNvPr id="4" name="Rezervirano mjesto sadržaja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hr-HR"/>
              <a:t>Uredite stilove teksta matrice</a:t>
            </a:r>
          </a:p>
          <a:p>
            <a:pPr lvl="1" eaLnBrk="1" latinLnBrk="0" hangingPunct="1"/>
            <a:r>
              <a:rPr lang="hr-HR"/>
              <a:t>Druga razina</a:t>
            </a:r>
          </a:p>
          <a:p>
            <a:pPr lvl="2" eaLnBrk="1" latinLnBrk="0" hangingPunct="1"/>
            <a:r>
              <a:rPr lang="hr-HR"/>
              <a:t>Treća razina</a:t>
            </a:r>
          </a:p>
          <a:p>
            <a:pPr lvl="3" eaLnBrk="1" latinLnBrk="0" hangingPunct="1"/>
            <a:r>
              <a:rPr lang="hr-HR"/>
              <a:t>Četvrta razina</a:t>
            </a:r>
          </a:p>
          <a:p>
            <a:pPr lvl="4" eaLnBrk="1" latinLnBrk="0" hangingPunct="1"/>
            <a:r>
              <a:rPr lang="hr-HR"/>
              <a:t>Peta razina</a:t>
            </a:r>
            <a:endParaRPr kumimoji="0" lang="en-US"/>
          </a:p>
        </p:txBody>
      </p:sp>
      <p:sp>
        <p:nvSpPr>
          <p:cNvPr id="5" name="Rezervirano mjesto datuma 4"/>
          <p:cNvSpPr>
            <a:spLocks noGrp="1"/>
          </p:cNvSpPr>
          <p:nvPr>
            <p:ph type="dt" sz="half" idx="10"/>
          </p:nvPr>
        </p:nvSpPr>
        <p:spPr/>
        <p:txBody>
          <a:bodyPr/>
          <a:lstStyle/>
          <a:p>
            <a:fld id="{CCC9BA31-8C36-4D7A-8866-EF23D990395E}" type="datetimeFigureOut">
              <a:rPr lang="hr-HR" smtClean="0"/>
              <a:t>16.12.2025.</a:t>
            </a:fld>
            <a:endParaRPr lang="hr-HR"/>
          </a:p>
        </p:txBody>
      </p:sp>
      <p:sp>
        <p:nvSpPr>
          <p:cNvPr id="6" name="Rezervirano mjesto podnožja 5"/>
          <p:cNvSpPr>
            <a:spLocks noGrp="1"/>
          </p:cNvSpPr>
          <p:nvPr>
            <p:ph type="ftr" sz="quarter" idx="11"/>
          </p:nvPr>
        </p:nvSpPr>
        <p:spPr/>
        <p:txBody>
          <a:bodyPr/>
          <a:lstStyle/>
          <a:p>
            <a:endParaRPr lang="hr-HR"/>
          </a:p>
        </p:txBody>
      </p:sp>
      <p:sp>
        <p:nvSpPr>
          <p:cNvPr id="7" name="Rezervirano mjesto broja slajda 6"/>
          <p:cNvSpPr>
            <a:spLocks noGrp="1"/>
          </p:cNvSpPr>
          <p:nvPr>
            <p:ph type="sldNum" sz="quarter" idx="12"/>
          </p:nvPr>
        </p:nvSpPr>
        <p:spPr/>
        <p:txBody>
          <a:bodyPr/>
          <a:lstStyle/>
          <a:p>
            <a:fld id="{7D7EECF0-D3DE-4562-B3D5-76A8FAA35A26}" type="slidenum">
              <a:rPr lang="hr-HR" smtClean="0"/>
              <a:t>‹#›</a:t>
            </a:fld>
            <a:endParaRPr lang="hr-HR"/>
          </a:p>
        </p:txBody>
      </p:sp>
      <p:sp>
        <p:nvSpPr>
          <p:cNvPr id="8" name="Naslov 7"/>
          <p:cNvSpPr>
            <a:spLocks noGrp="1"/>
          </p:cNvSpPr>
          <p:nvPr>
            <p:ph type="title"/>
          </p:nvPr>
        </p:nvSpPr>
        <p:spPr/>
        <p:txBody>
          <a:bodyPr rtlCol="0"/>
          <a:lstStyle/>
          <a:p>
            <a:r>
              <a:rPr kumimoji="0" lang="hr-HR"/>
              <a:t>Uredite stil naslova matrice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Usporedba">
    <p:bg>
      <p:bgRef idx="1003">
        <a:schemeClr val="bg1"/>
      </p:bgRef>
    </p:bg>
    <p:spTree>
      <p:nvGrpSpPr>
        <p:cNvPr id="1" name=""/>
        <p:cNvGrpSpPr/>
        <p:nvPr/>
      </p:nvGrpSpPr>
      <p:grpSpPr>
        <a:xfrm>
          <a:off x="0" y="0"/>
          <a:ext cx="0" cy="0"/>
          <a:chOff x="0" y="0"/>
          <a:chExt cx="0" cy="0"/>
        </a:xfrm>
      </p:grpSpPr>
      <p:sp>
        <p:nvSpPr>
          <p:cNvPr id="2" name="Naslov 1"/>
          <p:cNvSpPr>
            <a:spLocks noGrp="1"/>
          </p:cNvSpPr>
          <p:nvPr>
            <p:ph type="title"/>
          </p:nvPr>
        </p:nvSpPr>
        <p:spPr>
          <a:xfrm>
            <a:off x="457200" y="273050"/>
            <a:ext cx="8229600" cy="1143000"/>
          </a:xfrm>
        </p:spPr>
        <p:txBody>
          <a:bodyPr anchor="ctr"/>
          <a:lstStyle>
            <a:lvl1pPr>
              <a:defRPr/>
            </a:lvl1pPr>
            <a:extLst/>
          </a:lstStyle>
          <a:p>
            <a:r>
              <a:rPr kumimoji="0" lang="hr-HR"/>
              <a:t>Uredite stil naslova matrice</a:t>
            </a:r>
            <a:endParaRPr kumimoji="0" lang="en-US"/>
          </a:p>
        </p:txBody>
      </p:sp>
      <p:sp>
        <p:nvSpPr>
          <p:cNvPr id="3" name="Rezervirano mjesto teksta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hr-HR"/>
              <a:t>Uredite stilove teksta matrice</a:t>
            </a:r>
          </a:p>
        </p:txBody>
      </p:sp>
      <p:sp>
        <p:nvSpPr>
          <p:cNvPr id="4" name="Rezervirano mjesto teksta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hr-HR"/>
              <a:t>Uredite stilove teksta matrice</a:t>
            </a:r>
          </a:p>
        </p:txBody>
      </p:sp>
      <p:sp>
        <p:nvSpPr>
          <p:cNvPr id="5" name="Rezervirano mjesto sadržaja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hr-HR"/>
              <a:t>Uredite stilove teksta matrice</a:t>
            </a:r>
          </a:p>
          <a:p>
            <a:pPr lvl="1" eaLnBrk="1" latinLnBrk="0" hangingPunct="1"/>
            <a:r>
              <a:rPr lang="hr-HR"/>
              <a:t>Druga razina</a:t>
            </a:r>
          </a:p>
          <a:p>
            <a:pPr lvl="2" eaLnBrk="1" latinLnBrk="0" hangingPunct="1"/>
            <a:r>
              <a:rPr lang="hr-HR"/>
              <a:t>Treća razina</a:t>
            </a:r>
          </a:p>
          <a:p>
            <a:pPr lvl="3" eaLnBrk="1" latinLnBrk="0" hangingPunct="1"/>
            <a:r>
              <a:rPr lang="hr-HR"/>
              <a:t>Četvrta razina</a:t>
            </a:r>
          </a:p>
          <a:p>
            <a:pPr lvl="4" eaLnBrk="1" latinLnBrk="0" hangingPunct="1"/>
            <a:r>
              <a:rPr lang="hr-HR"/>
              <a:t>Peta razina</a:t>
            </a:r>
            <a:endParaRPr kumimoji="0" lang="en-US"/>
          </a:p>
        </p:txBody>
      </p:sp>
      <p:sp>
        <p:nvSpPr>
          <p:cNvPr id="6" name="Rezervirano mjesto sadržaja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hr-HR"/>
              <a:t>Uredite stilove teksta matrice</a:t>
            </a:r>
          </a:p>
          <a:p>
            <a:pPr lvl="1" eaLnBrk="1" latinLnBrk="0" hangingPunct="1"/>
            <a:r>
              <a:rPr lang="hr-HR"/>
              <a:t>Druga razina</a:t>
            </a:r>
          </a:p>
          <a:p>
            <a:pPr lvl="2" eaLnBrk="1" latinLnBrk="0" hangingPunct="1"/>
            <a:r>
              <a:rPr lang="hr-HR"/>
              <a:t>Treća razina</a:t>
            </a:r>
          </a:p>
          <a:p>
            <a:pPr lvl="3" eaLnBrk="1" latinLnBrk="0" hangingPunct="1"/>
            <a:r>
              <a:rPr lang="hr-HR"/>
              <a:t>Četvrta razina</a:t>
            </a:r>
          </a:p>
          <a:p>
            <a:pPr lvl="4" eaLnBrk="1" latinLnBrk="0" hangingPunct="1"/>
            <a:r>
              <a:rPr lang="hr-HR"/>
              <a:t>Peta razina</a:t>
            </a:r>
            <a:endParaRPr kumimoji="0" lang="en-US"/>
          </a:p>
        </p:txBody>
      </p:sp>
      <p:sp>
        <p:nvSpPr>
          <p:cNvPr id="7" name="Rezervirano mjesto datuma 6"/>
          <p:cNvSpPr>
            <a:spLocks noGrp="1"/>
          </p:cNvSpPr>
          <p:nvPr>
            <p:ph type="dt" sz="half" idx="10"/>
          </p:nvPr>
        </p:nvSpPr>
        <p:spPr/>
        <p:txBody>
          <a:bodyPr/>
          <a:lstStyle/>
          <a:p>
            <a:fld id="{CCC9BA31-8C36-4D7A-8866-EF23D990395E}" type="datetimeFigureOut">
              <a:rPr lang="hr-HR" smtClean="0"/>
              <a:t>16.12.2025.</a:t>
            </a:fld>
            <a:endParaRPr lang="hr-HR"/>
          </a:p>
        </p:txBody>
      </p:sp>
      <p:sp>
        <p:nvSpPr>
          <p:cNvPr id="8" name="Rezervirano mjesto podnožja 7"/>
          <p:cNvSpPr>
            <a:spLocks noGrp="1"/>
          </p:cNvSpPr>
          <p:nvPr>
            <p:ph type="ftr" sz="quarter" idx="11"/>
          </p:nvPr>
        </p:nvSpPr>
        <p:spPr/>
        <p:txBody>
          <a:bodyPr/>
          <a:lstStyle/>
          <a:p>
            <a:endParaRPr lang="hr-HR"/>
          </a:p>
        </p:txBody>
      </p:sp>
      <p:sp>
        <p:nvSpPr>
          <p:cNvPr id="9" name="Rezervirano mjesto broja slajda 8"/>
          <p:cNvSpPr>
            <a:spLocks noGrp="1"/>
          </p:cNvSpPr>
          <p:nvPr>
            <p:ph type="sldNum" sz="quarter" idx="12"/>
          </p:nvPr>
        </p:nvSpPr>
        <p:spPr/>
        <p:txBody>
          <a:bodyPr/>
          <a:lstStyle/>
          <a:p>
            <a:fld id="{7D7EECF0-D3DE-4562-B3D5-76A8FAA35A26}" type="slidenum">
              <a:rPr lang="hr-HR" smtClean="0"/>
              <a:t>‹#›</a:t>
            </a:fld>
            <a:endParaRPr lang="hr-HR"/>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amo naslov">
    <p:bg>
      <p:bgRef idx="1002">
        <a:schemeClr val="bg1"/>
      </p:bgRef>
    </p:bg>
    <p:spTree>
      <p:nvGrpSpPr>
        <p:cNvPr id="1" name=""/>
        <p:cNvGrpSpPr/>
        <p:nvPr/>
      </p:nvGrpSpPr>
      <p:grpSpPr>
        <a:xfrm>
          <a:off x="0" y="0"/>
          <a:ext cx="0" cy="0"/>
          <a:chOff x="0" y="0"/>
          <a:chExt cx="0" cy="0"/>
        </a:xfrm>
      </p:grpSpPr>
      <p:sp>
        <p:nvSpPr>
          <p:cNvPr id="3" name="Rezervirano mjesto datuma 2"/>
          <p:cNvSpPr>
            <a:spLocks noGrp="1"/>
          </p:cNvSpPr>
          <p:nvPr>
            <p:ph type="dt" sz="half" idx="10"/>
          </p:nvPr>
        </p:nvSpPr>
        <p:spPr/>
        <p:txBody>
          <a:bodyPr/>
          <a:lstStyle/>
          <a:p>
            <a:fld id="{CCC9BA31-8C36-4D7A-8866-EF23D990395E}" type="datetimeFigureOut">
              <a:rPr lang="hr-HR" smtClean="0"/>
              <a:t>16.12.2025.</a:t>
            </a:fld>
            <a:endParaRPr lang="hr-HR"/>
          </a:p>
        </p:txBody>
      </p:sp>
      <p:sp>
        <p:nvSpPr>
          <p:cNvPr id="4" name="Rezervirano mjesto podnožja 3"/>
          <p:cNvSpPr>
            <a:spLocks noGrp="1"/>
          </p:cNvSpPr>
          <p:nvPr>
            <p:ph type="ftr" sz="quarter" idx="11"/>
          </p:nvPr>
        </p:nvSpPr>
        <p:spPr/>
        <p:txBody>
          <a:bodyPr/>
          <a:lstStyle/>
          <a:p>
            <a:endParaRPr lang="hr-HR"/>
          </a:p>
        </p:txBody>
      </p:sp>
      <p:sp>
        <p:nvSpPr>
          <p:cNvPr id="5" name="Rezervirano mjesto broja slajda 4"/>
          <p:cNvSpPr>
            <a:spLocks noGrp="1"/>
          </p:cNvSpPr>
          <p:nvPr>
            <p:ph type="sldNum" sz="quarter" idx="12"/>
          </p:nvPr>
        </p:nvSpPr>
        <p:spPr/>
        <p:txBody>
          <a:bodyPr/>
          <a:lstStyle/>
          <a:p>
            <a:fld id="{7D7EECF0-D3DE-4562-B3D5-76A8FAA35A26}" type="slidenum">
              <a:rPr lang="hr-HR" smtClean="0"/>
              <a:t>‹#›</a:t>
            </a:fld>
            <a:endParaRPr lang="hr-HR"/>
          </a:p>
        </p:txBody>
      </p:sp>
      <p:sp>
        <p:nvSpPr>
          <p:cNvPr id="6" name="Naslov 5"/>
          <p:cNvSpPr>
            <a:spLocks noGrp="1"/>
          </p:cNvSpPr>
          <p:nvPr>
            <p:ph type="title"/>
          </p:nvPr>
        </p:nvSpPr>
        <p:spPr/>
        <p:txBody>
          <a:bodyPr rtlCol="0"/>
          <a:lstStyle/>
          <a:p>
            <a:r>
              <a:rPr kumimoji="0" lang="hr-HR"/>
              <a:t>Uredite stil naslova matrice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azno">
    <p:spTree>
      <p:nvGrpSpPr>
        <p:cNvPr id="1" name=""/>
        <p:cNvGrpSpPr/>
        <p:nvPr/>
      </p:nvGrpSpPr>
      <p:grpSpPr>
        <a:xfrm>
          <a:off x="0" y="0"/>
          <a:ext cx="0" cy="0"/>
          <a:chOff x="0" y="0"/>
          <a:chExt cx="0" cy="0"/>
        </a:xfrm>
      </p:grpSpPr>
      <p:sp>
        <p:nvSpPr>
          <p:cNvPr id="2" name="Rezervirano mjesto datuma 1"/>
          <p:cNvSpPr>
            <a:spLocks noGrp="1"/>
          </p:cNvSpPr>
          <p:nvPr>
            <p:ph type="dt" sz="half" idx="10"/>
          </p:nvPr>
        </p:nvSpPr>
        <p:spPr/>
        <p:txBody>
          <a:bodyPr/>
          <a:lstStyle/>
          <a:p>
            <a:fld id="{CCC9BA31-8C36-4D7A-8866-EF23D990395E}" type="datetimeFigureOut">
              <a:rPr lang="hr-HR" smtClean="0"/>
              <a:t>16.12.2025.</a:t>
            </a:fld>
            <a:endParaRPr lang="hr-HR"/>
          </a:p>
        </p:txBody>
      </p:sp>
      <p:sp>
        <p:nvSpPr>
          <p:cNvPr id="3" name="Rezervirano mjesto podnožja 2"/>
          <p:cNvSpPr>
            <a:spLocks noGrp="1"/>
          </p:cNvSpPr>
          <p:nvPr>
            <p:ph type="ftr" sz="quarter" idx="11"/>
          </p:nvPr>
        </p:nvSpPr>
        <p:spPr/>
        <p:txBody>
          <a:bodyPr/>
          <a:lstStyle/>
          <a:p>
            <a:endParaRPr lang="hr-HR"/>
          </a:p>
        </p:txBody>
      </p:sp>
      <p:sp>
        <p:nvSpPr>
          <p:cNvPr id="4" name="Rezervirano mjesto broja slajda 3"/>
          <p:cNvSpPr>
            <a:spLocks noGrp="1"/>
          </p:cNvSpPr>
          <p:nvPr>
            <p:ph type="sldNum" sz="quarter" idx="12"/>
          </p:nvPr>
        </p:nvSpPr>
        <p:spPr/>
        <p:txBody>
          <a:bodyPr/>
          <a:lstStyle/>
          <a:p>
            <a:fld id="{7D7EECF0-D3DE-4562-B3D5-76A8FAA35A26}" type="slidenum">
              <a:rPr lang="hr-HR" smtClean="0"/>
              <a:t>‹#›</a:t>
            </a:fld>
            <a:endParaRPr lang="hr-H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Sadržaj s opisom">
    <p:bg>
      <p:bgRef idx="1003">
        <a:schemeClr val="bg1"/>
      </p:bgRef>
    </p:bg>
    <p:spTree>
      <p:nvGrpSpPr>
        <p:cNvPr id="1" name=""/>
        <p:cNvGrpSpPr/>
        <p:nvPr/>
      </p:nvGrpSpPr>
      <p:grpSpPr>
        <a:xfrm>
          <a:off x="0" y="0"/>
          <a:ext cx="0" cy="0"/>
          <a:chOff x="0" y="0"/>
          <a:chExt cx="0" cy="0"/>
        </a:xfrm>
      </p:grpSpPr>
      <p:sp>
        <p:nvSpPr>
          <p:cNvPr id="2" name="Naslov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hr-HR"/>
              <a:t>Uredite stil naslova matrice</a:t>
            </a:r>
            <a:endParaRPr kumimoji="0" lang="en-US"/>
          </a:p>
        </p:txBody>
      </p:sp>
      <p:sp>
        <p:nvSpPr>
          <p:cNvPr id="3" name="Rezervirano mjesto teksta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hr-HR"/>
              <a:t>Uredite stilove teksta matrice</a:t>
            </a:r>
          </a:p>
        </p:txBody>
      </p:sp>
      <p:sp>
        <p:nvSpPr>
          <p:cNvPr id="4" name="Rezervirano mjesto sadržaja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hr-HR"/>
              <a:t>Uredite stilove teksta matrice</a:t>
            </a:r>
          </a:p>
          <a:p>
            <a:pPr lvl="1" eaLnBrk="1" latinLnBrk="0" hangingPunct="1"/>
            <a:r>
              <a:rPr lang="hr-HR"/>
              <a:t>Druga razina</a:t>
            </a:r>
          </a:p>
          <a:p>
            <a:pPr lvl="2" eaLnBrk="1" latinLnBrk="0" hangingPunct="1"/>
            <a:r>
              <a:rPr lang="hr-HR"/>
              <a:t>Treća razina</a:t>
            </a:r>
          </a:p>
          <a:p>
            <a:pPr lvl="3" eaLnBrk="1" latinLnBrk="0" hangingPunct="1"/>
            <a:r>
              <a:rPr lang="hr-HR"/>
              <a:t>Četvrta razina</a:t>
            </a:r>
          </a:p>
          <a:p>
            <a:pPr lvl="4" eaLnBrk="1" latinLnBrk="0" hangingPunct="1"/>
            <a:r>
              <a:rPr lang="hr-HR"/>
              <a:t>Peta razina</a:t>
            </a:r>
            <a:endParaRPr kumimoji="0" lang="en-US"/>
          </a:p>
        </p:txBody>
      </p:sp>
      <p:sp>
        <p:nvSpPr>
          <p:cNvPr id="5" name="Rezervirano mjesto datuma 4"/>
          <p:cNvSpPr>
            <a:spLocks noGrp="1"/>
          </p:cNvSpPr>
          <p:nvPr>
            <p:ph type="dt" sz="half" idx="10"/>
          </p:nvPr>
        </p:nvSpPr>
        <p:spPr>
          <a:xfrm>
            <a:off x="6727032" y="6407944"/>
            <a:ext cx="1920240" cy="365760"/>
          </a:xfrm>
        </p:spPr>
        <p:txBody>
          <a:bodyPr/>
          <a:lstStyle/>
          <a:p>
            <a:fld id="{CCC9BA31-8C36-4D7A-8866-EF23D990395E}" type="datetimeFigureOut">
              <a:rPr lang="hr-HR" smtClean="0"/>
              <a:t>16.12.2025.</a:t>
            </a:fld>
            <a:endParaRPr lang="hr-HR"/>
          </a:p>
        </p:txBody>
      </p:sp>
      <p:sp>
        <p:nvSpPr>
          <p:cNvPr id="6" name="Rezervirano mjesto podnožja 5"/>
          <p:cNvSpPr>
            <a:spLocks noGrp="1"/>
          </p:cNvSpPr>
          <p:nvPr>
            <p:ph type="ftr" sz="quarter" idx="11"/>
          </p:nvPr>
        </p:nvSpPr>
        <p:spPr/>
        <p:txBody>
          <a:bodyPr/>
          <a:lstStyle/>
          <a:p>
            <a:endParaRPr lang="hr-HR"/>
          </a:p>
        </p:txBody>
      </p:sp>
      <p:sp>
        <p:nvSpPr>
          <p:cNvPr id="7" name="Rezervirano mjesto broja slajda 6"/>
          <p:cNvSpPr>
            <a:spLocks noGrp="1"/>
          </p:cNvSpPr>
          <p:nvPr>
            <p:ph type="sldNum" sz="quarter" idx="12"/>
          </p:nvPr>
        </p:nvSpPr>
        <p:spPr/>
        <p:txBody>
          <a:bodyPr/>
          <a:lstStyle/>
          <a:p>
            <a:fld id="{7D7EECF0-D3DE-4562-B3D5-76A8FAA35A26}" type="slidenum">
              <a:rPr lang="hr-HR" smtClean="0"/>
              <a:t>‹#›</a:t>
            </a:fld>
            <a:endParaRPr lang="hr-HR"/>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Slika s opisom">
    <p:bg>
      <p:bgRef idx="1002">
        <a:schemeClr val="bg1"/>
      </p:bgRef>
    </p:bg>
    <p:spTree>
      <p:nvGrpSpPr>
        <p:cNvPr id="1" name=""/>
        <p:cNvGrpSpPr/>
        <p:nvPr/>
      </p:nvGrpSpPr>
      <p:grpSpPr>
        <a:xfrm>
          <a:off x="0" y="0"/>
          <a:ext cx="0" cy="0"/>
          <a:chOff x="0" y="0"/>
          <a:chExt cx="0" cy="0"/>
        </a:xfrm>
      </p:grpSpPr>
      <p:sp>
        <p:nvSpPr>
          <p:cNvPr id="4" name="Rezervirano mjesto teksta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hr-HR"/>
              <a:t>Uredite stilove teksta matrice</a:t>
            </a:r>
          </a:p>
        </p:txBody>
      </p:sp>
      <p:sp>
        <p:nvSpPr>
          <p:cNvPr id="3" name="Rezervirano mjesto slike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hr-HR"/>
              <a:t>Kliknite ikonu da biste dodali  sliku</a:t>
            </a:r>
            <a:endParaRPr kumimoji="0" lang="en-US"/>
          </a:p>
        </p:txBody>
      </p:sp>
      <p:sp>
        <p:nvSpPr>
          <p:cNvPr id="5" name="Rezervirano mjesto datuma 4"/>
          <p:cNvSpPr>
            <a:spLocks noGrp="1"/>
          </p:cNvSpPr>
          <p:nvPr>
            <p:ph type="dt" sz="half" idx="10"/>
          </p:nvPr>
        </p:nvSpPr>
        <p:spPr/>
        <p:txBody>
          <a:bodyPr/>
          <a:lstStyle>
            <a:lvl1pPr>
              <a:defRPr>
                <a:solidFill>
                  <a:schemeClr val="tx1"/>
                </a:solidFill>
              </a:defRPr>
            </a:lvl1pPr>
            <a:extLst/>
          </a:lstStyle>
          <a:p>
            <a:fld id="{CCC9BA31-8C36-4D7A-8866-EF23D990395E}" type="datetimeFigureOut">
              <a:rPr lang="hr-HR" smtClean="0"/>
              <a:t>16.12.2025.</a:t>
            </a:fld>
            <a:endParaRPr lang="hr-HR"/>
          </a:p>
        </p:txBody>
      </p:sp>
      <p:sp>
        <p:nvSpPr>
          <p:cNvPr id="6" name="Rezervirano mjesto podnožja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hr-HR"/>
          </a:p>
        </p:txBody>
      </p:sp>
      <p:sp>
        <p:nvSpPr>
          <p:cNvPr id="7" name="Rezervirano mjesto broja slajda 6"/>
          <p:cNvSpPr>
            <a:spLocks noGrp="1"/>
          </p:cNvSpPr>
          <p:nvPr>
            <p:ph type="sldNum" sz="quarter" idx="12"/>
          </p:nvPr>
        </p:nvSpPr>
        <p:spPr/>
        <p:txBody>
          <a:bodyPr/>
          <a:lstStyle>
            <a:lvl1pPr>
              <a:defRPr>
                <a:solidFill>
                  <a:schemeClr val="tx1"/>
                </a:solidFill>
              </a:defRPr>
            </a:lvl1pPr>
            <a:extLst/>
          </a:lstStyle>
          <a:p>
            <a:fld id="{7D7EECF0-D3DE-4562-B3D5-76A8FAA35A26}" type="slidenum">
              <a:rPr lang="hr-HR" smtClean="0"/>
              <a:t>‹#›</a:t>
            </a:fld>
            <a:endParaRPr lang="hr-HR"/>
          </a:p>
        </p:txBody>
      </p:sp>
      <p:sp>
        <p:nvSpPr>
          <p:cNvPr id="2" name="Naslov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hr-HR"/>
              <a:t>Uredite stil naslova matrice</a:t>
            </a:r>
            <a:endParaRPr kumimoji="0" lang="en-US"/>
          </a:p>
        </p:txBody>
      </p:sp>
      <p:sp>
        <p:nvSpPr>
          <p:cNvPr id="8" name="Prostoručno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Prostoručno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Pravokutni trokut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1" name="Ravni poveznik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Š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
        <p:nvSpPr>
          <p:cNvPr id="13" name="Š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Prostoručno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Prostoručno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Pravokutni trokut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5" name="Ravni poveznik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Rezervirano mjesto naslova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p>
            <a:r>
              <a:rPr kumimoji="0" lang="hr-HR"/>
              <a:t>Uredite stil naslova matrice</a:t>
            </a:r>
            <a:endParaRPr kumimoji="0" lang="en-US"/>
          </a:p>
        </p:txBody>
      </p:sp>
      <p:sp>
        <p:nvSpPr>
          <p:cNvPr id="30" name="Rezervirano mjesto teksta 29"/>
          <p:cNvSpPr>
            <a:spLocks noGrp="1"/>
          </p:cNvSpPr>
          <p:nvPr>
            <p:ph type="body" idx="1"/>
          </p:nvPr>
        </p:nvSpPr>
        <p:spPr>
          <a:xfrm>
            <a:off x="457200" y="1481328"/>
            <a:ext cx="8229600" cy="4525963"/>
          </a:xfrm>
          <a:prstGeom prst="rect">
            <a:avLst/>
          </a:prstGeom>
        </p:spPr>
        <p:txBody>
          <a:bodyPr vert="horz">
            <a:normAutofit/>
          </a:bodyPr>
          <a:lstStyle/>
          <a:p>
            <a:pPr lvl="0" eaLnBrk="1" latinLnBrk="0" hangingPunct="1"/>
            <a:r>
              <a:rPr kumimoji="0" lang="hr-HR"/>
              <a:t>Uredite stilove teksta matrice</a:t>
            </a:r>
          </a:p>
          <a:p>
            <a:pPr lvl="1" eaLnBrk="1" latinLnBrk="0" hangingPunct="1"/>
            <a:r>
              <a:rPr kumimoji="0" lang="hr-HR"/>
              <a:t>Druga razina</a:t>
            </a:r>
          </a:p>
          <a:p>
            <a:pPr lvl="2" eaLnBrk="1" latinLnBrk="0" hangingPunct="1"/>
            <a:r>
              <a:rPr kumimoji="0" lang="hr-HR"/>
              <a:t>Treća razina</a:t>
            </a:r>
          </a:p>
          <a:p>
            <a:pPr lvl="3" eaLnBrk="1" latinLnBrk="0" hangingPunct="1"/>
            <a:r>
              <a:rPr kumimoji="0" lang="hr-HR"/>
              <a:t>Četvrta razina</a:t>
            </a:r>
          </a:p>
          <a:p>
            <a:pPr lvl="4" eaLnBrk="1" latinLnBrk="0" hangingPunct="1"/>
            <a:r>
              <a:rPr kumimoji="0" lang="hr-HR"/>
              <a:t>Peta razina</a:t>
            </a:r>
            <a:endParaRPr kumimoji="0" lang="en-US"/>
          </a:p>
        </p:txBody>
      </p:sp>
      <p:sp>
        <p:nvSpPr>
          <p:cNvPr id="10" name="Rezervirano mjesto datuma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CCC9BA31-8C36-4D7A-8866-EF23D990395E}" type="datetimeFigureOut">
              <a:rPr lang="hr-HR" smtClean="0"/>
              <a:t>16.12.2025.</a:t>
            </a:fld>
            <a:endParaRPr lang="hr-HR"/>
          </a:p>
        </p:txBody>
      </p:sp>
      <p:sp>
        <p:nvSpPr>
          <p:cNvPr id="22" name="Rezervirano mjesto podnožja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hr-HR"/>
          </a:p>
        </p:txBody>
      </p:sp>
      <p:sp>
        <p:nvSpPr>
          <p:cNvPr id="18" name="Rezervirano mjesto broja slajda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7D7EECF0-D3DE-4562-B3D5-76A8FAA35A26}" type="slidenum">
              <a:rPr lang="hr-HR" smtClean="0"/>
              <a:t>‹#›</a:t>
            </a:fld>
            <a:endParaRPr lang="hr-HR"/>
          </a:p>
        </p:txBody>
      </p:sp>
    </p:spTree>
  </p:cSld>
  <p:clrMap bg1="lt1" tx1="dk1" bg2="lt2" tx2="dk2" accent1="accent1" accent2="accent2" accent3="accent3" accent4="accent4" accent5="accent5" accent6="accent6" hlink="hlink" folHlink="folHlink"/>
  <p:sldLayoutIdLst>
    <p:sldLayoutId id="2147483805" r:id="rId1"/>
    <p:sldLayoutId id="2147483806" r:id="rId2"/>
    <p:sldLayoutId id="2147483807" r:id="rId3"/>
    <p:sldLayoutId id="2147483808" r:id="rId4"/>
    <p:sldLayoutId id="2147483809" r:id="rId5"/>
    <p:sldLayoutId id="2147483810" r:id="rId6"/>
    <p:sldLayoutId id="2147483811" r:id="rId7"/>
    <p:sldLayoutId id="2147483812" r:id="rId8"/>
    <p:sldLayoutId id="2147483813" r:id="rId9"/>
    <p:sldLayoutId id="2147483814" r:id="rId10"/>
    <p:sldLayoutId id="2147483815"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9.xml"/><Relationship Id="rId2" Type="http://schemas.openxmlformats.org/officeDocument/2006/relationships/diagramData" Target="../diagrams/data9.xml"/><Relationship Id="rId1" Type="http://schemas.openxmlformats.org/officeDocument/2006/relationships/slideLayout" Target="../slideLayouts/slideLayout2.xml"/><Relationship Id="rId6" Type="http://schemas.microsoft.com/office/2007/relationships/diagramDrawing" Target="../diagrams/drawing9.xml"/><Relationship Id="rId5" Type="http://schemas.openxmlformats.org/officeDocument/2006/relationships/diagramColors" Target="../diagrams/colors9.xml"/><Relationship Id="rId4" Type="http://schemas.openxmlformats.org/officeDocument/2006/relationships/diagramQuickStyle" Target="../diagrams/quickStyle9.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10.xml"/><Relationship Id="rId2" Type="http://schemas.openxmlformats.org/officeDocument/2006/relationships/diagramData" Target="../diagrams/data10.xml"/><Relationship Id="rId1" Type="http://schemas.openxmlformats.org/officeDocument/2006/relationships/slideLayout" Target="../slideLayouts/slideLayout2.xml"/><Relationship Id="rId6" Type="http://schemas.microsoft.com/office/2007/relationships/diagramDrawing" Target="../diagrams/drawing10.xml"/><Relationship Id="rId5" Type="http://schemas.openxmlformats.org/officeDocument/2006/relationships/diagramColors" Target="../diagrams/colors10.xml"/><Relationship Id="rId4" Type="http://schemas.openxmlformats.org/officeDocument/2006/relationships/diagramQuickStyle" Target="../diagrams/quickStyle10.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11.xml"/><Relationship Id="rId2" Type="http://schemas.openxmlformats.org/officeDocument/2006/relationships/diagramData" Target="../diagrams/data11.xml"/><Relationship Id="rId1" Type="http://schemas.openxmlformats.org/officeDocument/2006/relationships/slideLayout" Target="../slideLayouts/slideLayout2.xml"/><Relationship Id="rId6" Type="http://schemas.microsoft.com/office/2007/relationships/diagramDrawing" Target="../diagrams/drawing11.xml"/><Relationship Id="rId5" Type="http://schemas.openxmlformats.org/officeDocument/2006/relationships/diagramColors" Target="../diagrams/colors11.xml"/><Relationship Id="rId4" Type="http://schemas.openxmlformats.org/officeDocument/2006/relationships/diagramQuickStyle" Target="../diagrams/quickStyle11.xml"/></Relationships>
</file>

<file path=ppt/slides/_rels/slide13.xml.rels><?xml version="1.0" encoding="UTF-8" standalone="yes"?>
<Relationships xmlns="http://schemas.openxmlformats.org/package/2006/relationships"><Relationship Id="rId3" Type="http://schemas.openxmlformats.org/officeDocument/2006/relationships/diagramLayout" Target="../diagrams/layout12.xml"/><Relationship Id="rId2" Type="http://schemas.openxmlformats.org/officeDocument/2006/relationships/diagramData" Target="../diagrams/data12.xml"/><Relationship Id="rId1" Type="http://schemas.openxmlformats.org/officeDocument/2006/relationships/slideLayout" Target="../slideLayouts/slideLayout2.xml"/><Relationship Id="rId6" Type="http://schemas.microsoft.com/office/2007/relationships/diagramDrawing" Target="../diagrams/drawing12.xml"/><Relationship Id="rId5" Type="http://schemas.openxmlformats.org/officeDocument/2006/relationships/diagramColors" Target="../diagrams/colors12.xml"/><Relationship Id="rId4" Type="http://schemas.openxmlformats.org/officeDocument/2006/relationships/diagramQuickStyle" Target="../diagrams/quickStyle12.xml"/></Relationships>
</file>

<file path=ppt/slides/_rels/slide14.xml.rels><?xml version="1.0" encoding="UTF-8" standalone="yes"?>
<Relationships xmlns="http://schemas.openxmlformats.org/package/2006/relationships"><Relationship Id="rId3" Type="http://schemas.openxmlformats.org/officeDocument/2006/relationships/diagramLayout" Target="../diagrams/layout13.xml"/><Relationship Id="rId2" Type="http://schemas.openxmlformats.org/officeDocument/2006/relationships/diagramData" Target="../diagrams/data13.xml"/><Relationship Id="rId1" Type="http://schemas.openxmlformats.org/officeDocument/2006/relationships/slideLayout" Target="../slideLayouts/slideLayout2.xml"/><Relationship Id="rId6" Type="http://schemas.microsoft.com/office/2007/relationships/diagramDrawing" Target="../diagrams/drawing13.xml"/><Relationship Id="rId5" Type="http://schemas.openxmlformats.org/officeDocument/2006/relationships/diagramColors" Target="../diagrams/colors13.xml"/><Relationship Id="rId4" Type="http://schemas.openxmlformats.org/officeDocument/2006/relationships/diagramQuickStyle" Target="../diagrams/quickStyle13.xml"/></Relationships>
</file>

<file path=ppt/slides/_rels/slide15.xml.rels><?xml version="1.0" encoding="UTF-8" standalone="yes"?>
<Relationships xmlns="http://schemas.openxmlformats.org/package/2006/relationships"><Relationship Id="rId3" Type="http://schemas.openxmlformats.org/officeDocument/2006/relationships/diagramLayout" Target="../diagrams/layout14.xml"/><Relationship Id="rId2" Type="http://schemas.openxmlformats.org/officeDocument/2006/relationships/diagramData" Target="../diagrams/data14.xml"/><Relationship Id="rId1" Type="http://schemas.openxmlformats.org/officeDocument/2006/relationships/slideLayout" Target="../slideLayouts/slideLayout2.xml"/><Relationship Id="rId6" Type="http://schemas.microsoft.com/office/2007/relationships/diagramDrawing" Target="../diagrams/drawing14.xml"/><Relationship Id="rId5" Type="http://schemas.openxmlformats.org/officeDocument/2006/relationships/diagramColors" Target="../diagrams/colors14.xml"/><Relationship Id="rId4" Type="http://schemas.openxmlformats.org/officeDocument/2006/relationships/diagramQuickStyle" Target="../diagrams/quickStyle14.xml"/></Relationships>
</file>

<file path=ppt/slides/_rels/slide16.xml.rels><?xml version="1.0" encoding="UTF-8" standalone="yes"?>
<Relationships xmlns="http://schemas.openxmlformats.org/package/2006/relationships"><Relationship Id="rId3" Type="http://schemas.openxmlformats.org/officeDocument/2006/relationships/diagramLayout" Target="../diagrams/layout15.xml"/><Relationship Id="rId2" Type="http://schemas.openxmlformats.org/officeDocument/2006/relationships/diagramData" Target="../diagrams/data15.xml"/><Relationship Id="rId1" Type="http://schemas.openxmlformats.org/officeDocument/2006/relationships/slideLayout" Target="../slideLayouts/slideLayout2.xml"/><Relationship Id="rId6" Type="http://schemas.microsoft.com/office/2007/relationships/diagramDrawing" Target="../diagrams/drawing15.xml"/><Relationship Id="rId5" Type="http://schemas.openxmlformats.org/officeDocument/2006/relationships/diagramColors" Target="../diagrams/colors15.xml"/><Relationship Id="rId4" Type="http://schemas.openxmlformats.org/officeDocument/2006/relationships/diagramQuickStyle" Target="../diagrams/quickStyle15.xml"/></Relationships>
</file>

<file path=ppt/slides/_rels/slide17.xml.rels><?xml version="1.0" encoding="UTF-8" standalone="yes"?>
<Relationships xmlns="http://schemas.openxmlformats.org/package/2006/relationships"><Relationship Id="rId3" Type="http://schemas.openxmlformats.org/officeDocument/2006/relationships/diagramLayout" Target="../diagrams/layout16.xml"/><Relationship Id="rId2" Type="http://schemas.openxmlformats.org/officeDocument/2006/relationships/diagramData" Target="../diagrams/data16.xml"/><Relationship Id="rId1" Type="http://schemas.openxmlformats.org/officeDocument/2006/relationships/slideLayout" Target="../slideLayouts/slideLayout2.xml"/><Relationship Id="rId6" Type="http://schemas.microsoft.com/office/2007/relationships/diagramDrawing" Target="../diagrams/drawing16.xml"/><Relationship Id="rId5" Type="http://schemas.openxmlformats.org/officeDocument/2006/relationships/diagramColors" Target="../diagrams/colors16.xml"/><Relationship Id="rId4" Type="http://schemas.openxmlformats.org/officeDocument/2006/relationships/diagramQuickStyle" Target="../diagrams/quickStyle16.xml"/></Relationships>
</file>

<file path=ppt/slides/_rels/slide18.xml.rels><?xml version="1.0" encoding="UTF-8" standalone="yes"?>
<Relationships xmlns="http://schemas.openxmlformats.org/package/2006/relationships"><Relationship Id="rId3" Type="http://schemas.openxmlformats.org/officeDocument/2006/relationships/diagramLayout" Target="../diagrams/layout17.xml"/><Relationship Id="rId2" Type="http://schemas.openxmlformats.org/officeDocument/2006/relationships/diagramData" Target="../diagrams/data17.xml"/><Relationship Id="rId1" Type="http://schemas.openxmlformats.org/officeDocument/2006/relationships/slideLayout" Target="../slideLayouts/slideLayout2.xml"/><Relationship Id="rId6" Type="http://schemas.microsoft.com/office/2007/relationships/diagramDrawing" Target="../diagrams/drawing17.xml"/><Relationship Id="rId5" Type="http://schemas.openxmlformats.org/officeDocument/2006/relationships/diagramColors" Target="../diagrams/colors17.xml"/><Relationship Id="rId4" Type="http://schemas.openxmlformats.org/officeDocument/2006/relationships/diagramQuickStyle" Target="../diagrams/quickStyle17.xml"/></Relationships>
</file>

<file path=ppt/slides/_rels/slide19.xml.rels><?xml version="1.0" encoding="UTF-8" standalone="yes"?>
<Relationships xmlns="http://schemas.openxmlformats.org/package/2006/relationships"><Relationship Id="rId3" Type="http://schemas.openxmlformats.org/officeDocument/2006/relationships/diagramLayout" Target="../diagrams/layout18.xml"/><Relationship Id="rId2" Type="http://schemas.openxmlformats.org/officeDocument/2006/relationships/diagramData" Target="../diagrams/data18.xml"/><Relationship Id="rId1" Type="http://schemas.openxmlformats.org/officeDocument/2006/relationships/slideLayout" Target="../slideLayouts/slideLayout2.xml"/><Relationship Id="rId6" Type="http://schemas.microsoft.com/office/2007/relationships/diagramDrawing" Target="../diagrams/drawing18.xml"/><Relationship Id="rId5" Type="http://schemas.openxmlformats.org/officeDocument/2006/relationships/diagramColors" Target="../diagrams/colors18.xml"/><Relationship Id="rId4" Type="http://schemas.openxmlformats.org/officeDocument/2006/relationships/diagramQuickStyle" Target="../diagrams/quickStyle18.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0.xml.rels><?xml version="1.0" encoding="UTF-8" standalone="yes"?>
<Relationships xmlns="http://schemas.openxmlformats.org/package/2006/relationships"><Relationship Id="rId3" Type="http://schemas.openxmlformats.org/officeDocument/2006/relationships/diagramLayout" Target="../diagrams/layout19.xml"/><Relationship Id="rId2" Type="http://schemas.openxmlformats.org/officeDocument/2006/relationships/diagramData" Target="../diagrams/data19.xml"/><Relationship Id="rId1" Type="http://schemas.openxmlformats.org/officeDocument/2006/relationships/slideLayout" Target="../slideLayouts/slideLayout2.xml"/><Relationship Id="rId6" Type="http://schemas.microsoft.com/office/2007/relationships/diagramDrawing" Target="../diagrams/drawing19.xml"/><Relationship Id="rId5" Type="http://schemas.openxmlformats.org/officeDocument/2006/relationships/diagramColors" Target="../diagrams/colors19.xml"/><Relationship Id="rId4" Type="http://schemas.openxmlformats.org/officeDocument/2006/relationships/diagramQuickStyle" Target="../diagrams/quickStyle19.xml"/></Relationships>
</file>

<file path=ppt/slides/_rels/slide21.xml.rels><?xml version="1.0" encoding="UTF-8" standalone="yes"?>
<Relationships xmlns="http://schemas.openxmlformats.org/package/2006/relationships"><Relationship Id="rId3" Type="http://schemas.openxmlformats.org/officeDocument/2006/relationships/diagramLayout" Target="../diagrams/layout20.xml"/><Relationship Id="rId2" Type="http://schemas.openxmlformats.org/officeDocument/2006/relationships/diagramData" Target="../diagrams/data20.xml"/><Relationship Id="rId1" Type="http://schemas.openxmlformats.org/officeDocument/2006/relationships/slideLayout" Target="../slideLayouts/slideLayout2.xml"/><Relationship Id="rId6" Type="http://schemas.microsoft.com/office/2007/relationships/diagramDrawing" Target="../diagrams/drawing20.xml"/><Relationship Id="rId5" Type="http://schemas.openxmlformats.org/officeDocument/2006/relationships/diagramColors" Target="../diagrams/colors20.xml"/><Relationship Id="rId4" Type="http://schemas.openxmlformats.org/officeDocument/2006/relationships/diagramQuickStyle" Target="../diagrams/quickStyle20.xml"/></Relationships>
</file>

<file path=ppt/slides/_rels/slide22.xml.rels><?xml version="1.0" encoding="UTF-8" standalone="yes"?>
<Relationships xmlns="http://schemas.openxmlformats.org/package/2006/relationships"><Relationship Id="rId3" Type="http://schemas.openxmlformats.org/officeDocument/2006/relationships/diagramLayout" Target="../diagrams/layout21.xml"/><Relationship Id="rId2" Type="http://schemas.openxmlformats.org/officeDocument/2006/relationships/diagramData" Target="../diagrams/data21.xml"/><Relationship Id="rId1" Type="http://schemas.openxmlformats.org/officeDocument/2006/relationships/slideLayout" Target="../slideLayouts/slideLayout2.xml"/><Relationship Id="rId6" Type="http://schemas.microsoft.com/office/2007/relationships/diagramDrawing" Target="../diagrams/drawing21.xml"/><Relationship Id="rId5" Type="http://schemas.openxmlformats.org/officeDocument/2006/relationships/diagramColors" Target="../diagrams/colors21.xml"/><Relationship Id="rId4" Type="http://schemas.openxmlformats.org/officeDocument/2006/relationships/diagramQuickStyle" Target="../diagrams/quickStyle21.xml"/></Relationships>
</file>

<file path=ppt/slides/_rels/slide23.xml.rels><?xml version="1.0" encoding="UTF-8" standalone="yes"?>
<Relationships xmlns="http://schemas.openxmlformats.org/package/2006/relationships"><Relationship Id="rId3" Type="http://schemas.openxmlformats.org/officeDocument/2006/relationships/diagramLayout" Target="../diagrams/layout22.xml"/><Relationship Id="rId2" Type="http://schemas.openxmlformats.org/officeDocument/2006/relationships/diagramData" Target="../diagrams/data22.xml"/><Relationship Id="rId1" Type="http://schemas.openxmlformats.org/officeDocument/2006/relationships/slideLayout" Target="../slideLayouts/slideLayout2.xml"/><Relationship Id="rId6" Type="http://schemas.microsoft.com/office/2007/relationships/diagramDrawing" Target="../diagrams/drawing22.xml"/><Relationship Id="rId5" Type="http://schemas.openxmlformats.org/officeDocument/2006/relationships/diagramColors" Target="../diagrams/colors22.xml"/><Relationship Id="rId4" Type="http://schemas.openxmlformats.org/officeDocument/2006/relationships/diagramQuickStyle" Target="../diagrams/quickStyle22.xml"/></Relationships>
</file>

<file path=ppt/slides/_rels/slide24.xml.rels><?xml version="1.0" encoding="UTF-8" standalone="yes"?>
<Relationships xmlns="http://schemas.openxmlformats.org/package/2006/relationships"><Relationship Id="rId3" Type="http://schemas.openxmlformats.org/officeDocument/2006/relationships/diagramLayout" Target="../diagrams/layout23.xml"/><Relationship Id="rId2" Type="http://schemas.openxmlformats.org/officeDocument/2006/relationships/diagramData" Target="../diagrams/data23.xml"/><Relationship Id="rId1" Type="http://schemas.openxmlformats.org/officeDocument/2006/relationships/slideLayout" Target="../slideLayouts/slideLayout2.xml"/><Relationship Id="rId6" Type="http://schemas.microsoft.com/office/2007/relationships/diagramDrawing" Target="../diagrams/drawing23.xml"/><Relationship Id="rId5" Type="http://schemas.openxmlformats.org/officeDocument/2006/relationships/diagramColors" Target="../diagrams/colors23.xml"/><Relationship Id="rId4" Type="http://schemas.openxmlformats.org/officeDocument/2006/relationships/diagramQuickStyle" Target="../diagrams/quickStyle23.xml"/></Relationships>
</file>

<file path=ppt/slides/_rels/slide25.xml.rels><?xml version="1.0" encoding="UTF-8" standalone="yes"?>
<Relationships xmlns="http://schemas.openxmlformats.org/package/2006/relationships"><Relationship Id="rId3" Type="http://schemas.openxmlformats.org/officeDocument/2006/relationships/diagramLayout" Target="../diagrams/layout24.xml"/><Relationship Id="rId2" Type="http://schemas.openxmlformats.org/officeDocument/2006/relationships/diagramData" Target="../diagrams/data24.xml"/><Relationship Id="rId1" Type="http://schemas.openxmlformats.org/officeDocument/2006/relationships/slideLayout" Target="../slideLayouts/slideLayout2.xml"/><Relationship Id="rId6" Type="http://schemas.microsoft.com/office/2007/relationships/diagramDrawing" Target="../diagrams/drawing24.xml"/><Relationship Id="rId5" Type="http://schemas.openxmlformats.org/officeDocument/2006/relationships/diagramColors" Target="../diagrams/colors24.xml"/><Relationship Id="rId4" Type="http://schemas.openxmlformats.org/officeDocument/2006/relationships/diagramQuickStyle" Target="../diagrams/quickStyle24.xml"/></Relationships>
</file>

<file path=ppt/slides/_rels/slide26.xml.rels><?xml version="1.0" encoding="UTF-8" standalone="yes"?>
<Relationships xmlns="http://schemas.openxmlformats.org/package/2006/relationships"><Relationship Id="rId3" Type="http://schemas.openxmlformats.org/officeDocument/2006/relationships/diagramLayout" Target="../diagrams/layout25.xml"/><Relationship Id="rId2" Type="http://schemas.openxmlformats.org/officeDocument/2006/relationships/diagramData" Target="../diagrams/data25.xml"/><Relationship Id="rId1" Type="http://schemas.openxmlformats.org/officeDocument/2006/relationships/slideLayout" Target="../slideLayouts/slideLayout2.xml"/><Relationship Id="rId6" Type="http://schemas.microsoft.com/office/2007/relationships/diagramDrawing" Target="../diagrams/drawing25.xml"/><Relationship Id="rId5" Type="http://schemas.openxmlformats.org/officeDocument/2006/relationships/diagramColors" Target="../diagrams/colors25.xml"/><Relationship Id="rId4" Type="http://schemas.openxmlformats.org/officeDocument/2006/relationships/diagramQuickStyle" Target="../diagrams/quickStyle25.xml"/></Relationships>
</file>

<file path=ppt/slides/_rels/slide27.xml.rels><?xml version="1.0" encoding="UTF-8" standalone="yes"?>
<Relationships xmlns="http://schemas.openxmlformats.org/package/2006/relationships"><Relationship Id="rId3" Type="http://schemas.openxmlformats.org/officeDocument/2006/relationships/diagramLayout" Target="../diagrams/layout26.xml"/><Relationship Id="rId2" Type="http://schemas.openxmlformats.org/officeDocument/2006/relationships/diagramData" Target="../diagrams/data26.xml"/><Relationship Id="rId1" Type="http://schemas.openxmlformats.org/officeDocument/2006/relationships/slideLayout" Target="../slideLayouts/slideLayout2.xml"/><Relationship Id="rId6" Type="http://schemas.microsoft.com/office/2007/relationships/diagramDrawing" Target="../diagrams/drawing26.xml"/><Relationship Id="rId5" Type="http://schemas.openxmlformats.org/officeDocument/2006/relationships/diagramColors" Target="../diagrams/colors26.xml"/><Relationship Id="rId4" Type="http://schemas.openxmlformats.org/officeDocument/2006/relationships/diagramQuickStyle" Target="../diagrams/quickStyle26.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diagramLayout" Target="../diagrams/layout27.xml"/><Relationship Id="rId2" Type="http://schemas.openxmlformats.org/officeDocument/2006/relationships/diagramData" Target="../diagrams/data27.xml"/><Relationship Id="rId1" Type="http://schemas.openxmlformats.org/officeDocument/2006/relationships/slideLayout" Target="../slideLayouts/slideLayout2.xml"/><Relationship Id="rId6" Type="http://schemas.microsoft.com/office/2007/relationships/diagramDrawing" Target="../diagrams/drawing27.xml"/><Relationship Id="rId5" Type="http://schemas.openxmlformats.org/officeDocument/2006/relationships/diagramColors" Target="../diagrams/colors27.xml"/><Relationship Id="rId4" Type="http://schemas.openxmlformats.org/officeDocument/2006/relationships/diagramQuickStyle" Target="../diagrams/quickStyle27.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30.xml.rels><?xml version="1.0" encoding="UTF-8" standalone="yes"?>
<Relationships xmlns="http://schemas.openxmlformats.org/package/2006/relationships"><Relationship Id="rId3" Type="http://schemas.openxmlformats.org/officeDocument/2006/relationships/diagramLayout" Target="../diagrams/layout28.xml"/><Relationship Id="rId2" Type="http://schemas.openxmlformats.org/officeDocument/2006/relationships/diagramData" Target="../diagrams/data28.xml"/><Relationship Id="rId1" Type="http://schemas.openxmlformats.org/officeDocument/2006/relationships/slideLayout" Target="../slideLayouts/slideLayout2.xml"/><Relationship Id="rId6" Type="http://schemas.microsoft.com/office/2007/relationships/diagramDrawing" Target="../diagrams/drawing28.xml"/><Relationship Id="rId5" Type="http://schemas.openxmlformats.org/officeDocument/2006/relationships/diagramColors" Target="../diagrams/colors28.xml"/><Relationship Id="rId4" Type="http://schemas.openxmlformats.org/officeDocument/2006/relationships/diagramQuickStyle" Target="../diagrams/quickStyle28.xml"/></Relationships>
</file>

<file path=ppt/slides/_rels/slide31.xml.rels><?xml version="1.0" encoding="UTF-8" standalone="yes"?>
<Relationships xmlns="http://schemas.openxmlformats.org/package/2006/relationships"><Relationship Id="rId3" Type="http://schemas.openxmlformats.org/officeDocument/2006/relationships/diagramLayout" Target="../diagrams/layout29.xml"/><Relationship Id="rId2" Type="http://schemas.openxmlformats.org/officeDocument/2006/relationships/diagramData" Target="../diagrams/data29.xml"/><Relationship Id="rId1" Type="http://schemas.openxmlformats.org/officeDocument/2006/relationships/slideLayout" Target="../slideLayouts/slideLayout2.xml"/><Relationship Id="rId6" Type="http://schemas.microsoft.com/office/2007/relationships/diagramDrawing" Target="../diagrams/drawing29.xml"/><Relationship Id="rId5" Type="http://schemas.openxmlformats.org/officeDocument/2006/relationships/diagramColors" Target="../diagrams/colors29.xml"/><Relationship Id="rId4" Type="http://schemas.openxmlformats.org/officeDocument/2006/relationships/diagramQuickStyle" Target="../diagrams/quickStyle29.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2.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8.xml"/><Relationship Id="rId2" Type="http://schemas.openxmlformats.org/officeDocument/2006/relationships/diagramData" Target="../diagrams/data8.xml"/><Relationship Id="rId1" Type="http://schemas.openxmlformats.org/officeDocument/2006/relationships/slideLayout" Target="../slideLayouts/slideLayout2.xml"/><Relationship Id="rId6" Type="http://schemas.microsoft.com/office/2007/relationships/diagramDrawing" Target="../diagrams/drawing8.xml"/><Relationship Id="rId5" Type="http://schemas.openxmlformats.org/officeDocument/2006/relationships/diagramColors" Target="../diagrams/colors8.xml"/><Relationship Id="rId4" Type="http://schemas.openxmlformats.org/officeDocument/2006/relationships/diagramQuickStyle" Target="../diagrams/quickStyle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ctrTitle"/>
          </p:nvPr>
        </p:nvSpPr>
        <p:spPr>
          <a:xfrm>
            <a:off x="611560" y="1052736"/>
            <a:ext cx="7846640" cy="3096343"/>
          </a:xfrm>
        </p:spPr>
        <p:txBody>
          <a:bodyPr>
            <a:normAutofit fontScale="90000"/>
          </a:bodyPr>
          <a:lstStyle/>
          <a:p>
            <a:pPr marL="457200" algn="ctr">
              <a:lnSpc>
                <a:spcPct val="107000"/>
              </a:lnSpc>
              <a:spcAft>
                <a:spcPts val="800"/>
              </a:spcAft>
              <a:buNone/>
            </a:pPr>
            <a:br>
              <a:rPr lang="en-US" dirty="0"/>
            </a:br>
            <a:r>
              <a:rPr lang="hr-HR" sz="4800" b="1" kern="100" dirty="0">
                <a:solidFill>
                  <a:srgbClr val="0070C0"/>
                </a:solidFill>
                <a:effectLst/>
                <a:latin typeface="Calibri" panose="020F0502020204030204" pitchFamily="34" charset="0"/>
                <a:ea typeface="Calibri" panose="020F0502020204030204" pitchFamily="34" charset="0"/>
                <a:cs typeface="Arial" panose="020B0604020202020204" pitchFamily="34" charset="0"/>
              </a:rPr>
              <a:t>Smjernice za provjeru dvostrukog financiranja</a:t>
            </a:r>
            <a:br>
              <a:rPr lang="hr-HR" sz="3600" kern="100" dirty="0">
                <a:effectLst/>
                <a:latin typeface="Calibri" panose="020F0502020204030204" pitchFamily="34" charset="0"/>
                <a:ea typeface="Calibri" panose="020F0502020204030204" pitchFamily="34" charset="0"/>
                <a:cs typeface="Arial" panose="020B0604020202020204" pitchFamily="34" charset="0"/>
              </a:rPr>
            </a:br>
            <a:endParaRPr lang="hr-HR" dirty="0"/>
          </a:p>
        </p:txBody>
      </p:sp>
      <p:sp>
        <p:nvSpPr>
          <p:cNvPr id="3" name="Podnaslov 2"/>
          <p:cNvSpPr>
            <a:spLocks noGrp="1"/>
          </p:cNvSpPr>
          <p:nvPr>
            <p:ph type="subTitle" idx="1"/>
          </p:nvPr>
        </p:nvSpPr>
        <p:spPr>
          <a:xfrm>
            <a:off x="1081843" y="3913239"/>
            <a:ext cx="7029769" cy="1277369"/>
          </a:xfrm>
        </p:spPr>
        <p:txBody>
          <a:bodyPr>
            <a:normAutofit/>
          </a:bodyPr>
          <a:lstStyle/>
          <a:p>
            <a:pPr algn="ctr"/>
            <a:endParaRPr lang="hr-HR" dirty="0"/>
          </a:p>
          <a:p>
            <a:pPr algn="ctr"/>
            <a:r>
              <a:rPr lang="hr-HR" dirty="0"/>
              <a:t>12. prosinca 2025.</a:t>
            </a:r>
          </a:p>
          <a:p>
            <a:pPr algn="ctr"/>
            <a:endParaRPr lang="hr-HR" dirty="0"/>
          </a:p>
        </p:txBody>
      </p:sp>
      <p:pic>
        <p:nvPicPr>
          <p:cNvPr id="4" name="Picture 3">
            <a:extLst>
              <a:ext uri="{FF2B5EF4-FFF2-40B4-BE49-F238E27FC236}">
                <a16:creationId xmlns:a16="http://schemas.microsoft.com/office/drawing/2014/main" id="{6C744B8D-E51F-451A-8957-88F9AFA7CF7A}"/>
              </a:ext>
            </a:extLst>
          </p:cNvPr>
          <p:cNvPicPr>
            <a:picLocks noChangeAspect="1"/>
          </p:cNvPicPr>
          <p:nvPr/>
        </p:nvPicPr>
        <p:blipFill>
          <a:blip r:embed="rId3"/>
          <a:stretch>
            <a:fillRect/>
          </a:stretch>
        </p:blipFill>
        <p:spPr>
          <a:xfrm>
            <a:off x="6516216" y="110014"/>
            <a:ext cx="2402032" cy="762066"/>
          </a:xfrm>
          <a:prstGeom prst="rect">
            <a:avLst/>
          </a:prstGeom>
        </p:spPr>
      </p:pic>
    </p:spTree>
    <p:extLst>
      <p:ext uri="{BB962C8B-B14F-4D97-AF65-F5344CB8AC3E}">
        <p14:creationId xmlns:p14="http://schemas.microsoft.com/office/powerpoint/2010/main" val="11921088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259B2DA-4AEE-ECF3-ADE6-1B9773808289}"/>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AFE32DD7-F1FD-0985-B75D-300B4BAFCD21}"/>
              </a:ext>
            </a:extLst>
          </p:cNvPr>
          <p:cNvSpPr>
            <a:spLocks noGrp="1"/>
          </p:cNvSpPr>
          <p:nvPr>
            <p:ph type="title"/>
          </p:nvPr>
        </p:nvSpPr>
        <p:spPr>
          <a:xfrm>
            <a:off x="457200" y="274638"/>
            <a:ext cx="8229600" cy="706090"/>
          </a:xfrm>
        </p:spPr>
        <p:txBody>
          <a:bodyPr>
            <a:normAutofit fontScale="90000"/>
          </a:bodyPr>
          <a:lstStyle/>
          <a:p>
            <a:br>
              <a:rPr lang="hr-HR">
                <a:effectLst/>
              </a:rPr>
            </a:br>
            <a:br>
              <a:rPr lang="hr-HR">
                <a:effectLst/>
              </a:rPr>
            </a:br>
            <a:br>
              <a:rPr lang="hr-HR">
                <a:effectLst/>
              </a:rPr>
            </a:br>
            <a:br>
              <a:rPr lang="hr-HR">
                <a:effectLst/>
              </a:rPr>
            </a:br>
            <a:endParaRPr lang="hr-HR"/>
          </a:p>
        </p:txBody>
      </p:sp>
      <p:graphicFrame>
        <p:nvGraphicFramePr>
          <p:cNvPr id="6" name="Content Placeholder 5">
            <a:extLst>
              <a:ext uri="{FF2B5EF4-FFF2-40B4-BE49-F238E27FC236}">
                <a16:creationId xmlns:a16="http://schemas.microsoft.com/office/drawing/2014/main" id="{4AA21696-775B-D66D-3F09-E910C139E0C8}"/>
              </a:ext>
            </a:extLst>
          </p:cNvPr>
          <p:cNvGraphicFramePr>
            <a:graphicFrameLocks noGrp="1"/>
          </p:cNvGraphicFramePr>
          <p:nvPr>
            <p:ph idx="1"/>
            <p:extLst>
              <p:ext uri="{D42A27DB-BD31-4B8C-83A1-F6EECF244321}">
                <p14:modId xmlns:p14="http://schemas.microsoft.com/office/powerpoint/2010/main" val="3328669653"/>
              </p:ext>
            </p:extLst>
          </p:nvPr>
        </p:nvGraphicFramePr>
        <p:xfrm>
          <a:off x="196645" y="274638"/>
          <a:ext cx="8490155" cy="573265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71891505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DE381A4-B273-4340-5C84-3CF6839120F8}"/>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27A873FD-DF3C-6016-3CDE-F259A207D843}"/>
              </a:ext>
            </a:extLst>
          </p:cNvPr>
          <p:cNvSpPr>
            <a:spLocks noGrp="1"/>
          </p:cNvSpPr>
          <p:nvPr>
            <p:ph type="title"/>
          </p:nvPr>
        </p:nvSpPr>
        <p:spPr>
          <a:xfrm>
            <a:off x="457200" y="274638"/>
            <a:ext cx="8229600" cy="706090"/>
          </a:xfrm>
        </p:spPr>
        <p:txBody>
          <a:bodyPr>
            <a:normAutofit fontScale="90000"/>
          </a:bodyPr>
          <a:lstStyle/>
          <a:p>
            <a:br>
              <a:rPr lang="hr-HR">
                <a:effectLst/>
              </a:rPr>
            </a:br>
            <a:br>
              <a:rPr lang="hr-HR">
                <a:effectLst/>
              </a:rPr>
            </a:br>
            <a:br>
              <a:rPr lang="hr-HR">
                <a:effectLst/>
              </a:rPr>
            </a:br>
            <a:br>
              <a:rPr lang="hr-HR">
                <a:effectLst/>
              </a:rPr>
            </a:br>
            <a:endParaRPr lang="hr-HR"/>
          </a:p>
        </p:txBody>
      </p:sp>
      <p:graphicFrame>
        <p:nvGraphicFramePr>
          <p:cNvPr id="2" name="Content Placeholder 1">
            <a:extLst>
              <a:ext uri="{FF2B5EF4-FFF2-40B4-BE49-F238E27FC236}">
                <a16:creationId xmlns:a16="http://schemas.microsoft.com/office/drawing/2014/main" id="{4A52FFC7-0A3D-B4C0-E3C8-31A0ACD85993}"/>
              </a:ext>
            </a:extLst>
          </p:cNvPr>
          <p:cNvGraphicFramePr>
            <a:graphicFrameLocks noGrp="1"/>
          </p:cNvGraphicFramePr>
          <p:nvPr>
            <p:ph idx="1"/>
            <p:extLst>
              <p:ext uri="{D42A27DB-BD31-4B8C-83A1-F6EECF244321}">
                <p14:modId xmlns:p14="http://schemas.microsoft.com/office/powerpoint/2010/main" val="4074592748"/>
              </p:ext>
            </p:extLst>
          </p:nvPr>
        </p:nvGraphicFramePr>
        <p:xfrm>
          <a:off x="250722" y="274638"/>
          <a:ext cx="8229600" cy="564438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54590944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8833576-6C67-DCC2-AEE0-1DC6095CA898}"/>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EE475866-FD56-E9F4-67F3-F576EC7648DC}"/>
              </a:ext>
            </a:extLst>
          </p:cNvPr>
          <p:cNvSpPr>
            <a:spLocks noGrp="1"/>
          </p:cNvSpPr>
          <p:nvPr>
            <p:ph type="title"/>
          </p:nvPr>
        </p:nvSpPr>
        <p:spPr>
          <a:xfrm>
            <a:off x="457200" y="274638"/>
            <a:ext cx="8229600" cy="706090"/>
          </a:xfrm>
        </p:spPr>
        <p:txBody>
          <a:bodyPr>
            <a:normAutofit fontScale="90000"/>
          </a:bodyPr>
          <a:lstStyle/>
          <a:p>
            <a:br>
              <a:rPr lang="hr-HR">
                <a:effectLst/>
              </a:rPr>
            </a:br>
            <a:br>
              <a:rPr lang="hr-HR">
                <a:effectLst/>
              </a:rPr>
            </a:br>
            <a:br>
              <a:rPr lang="hr-HR">
                <a:effectLst/>
              </a:rPr>
            </a:br>
            <a:br>
              <a:rPr lang="hr-HR">
                <a:effectLst/>
              </a:rPr>
            </a:br>
            <a:endParaRPr lang="hr-HR"/>
          </a:p>
        </p:txBody>
      </p:sp>
      <p:graphicFrame>
        <p:nvGraphicFramePr>
          <p:cNvPr id="2" name="Content Placeholder 1">
            <a:extLst>
              <a:ext uri="{FF2B5EF4-FFF2-40B4-BE49-F238E27FC236}">
                <a16:creationId xmlns:a16="http://schemas.microsoft.com/office/drawing/2014/main" id="{AC7DA64A-39B6-1BA3-3115-A2393E1AD14C}"/>
              </a:ext>
            </a:extLst>
          </p:cNvPr>
          <p:cNvGraphicFramePr>
            <a:graphicFrameLocks noGrp="1"/>
          </p:cNvGraphicFramePr>
          <p:nvPr>
            <p:ph idx="1"/>
            <p:extLst>
              <p:ext uri="{D42A27DB-BD31-4B8C-83A1-F6EECF244321}">
                <p14:modId xmlns:p14="http://schemas.microsoft.com/office/powerpoint/2010/main" val="888755697"/>
              </p:ext>
            </p:extLst>
          </p:nvPr>
        </p:nvGraphicFramePr>
        <p:xfrm>
          <a:off x="147485" y="117987"/>
          <a:ext cx="8760542" cy="665643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61487235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83AF6FE-E3AE-6F1C-4519-9C69C5B055F6}"/>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4AD76954-3C74-3868-5EDC-0F64E2916975}"/>
              </a:ext>
            </a:extLst>
          </p:cNvPr>
          <p:cNvSpPr>
            <a:spLocks noGrp="1"/>
          </p:cNvSpPr>
          <p:nvPr>
            <p:ph type="title"/>
          </p:nvPr>
        </p:nvSpPr>
        <p:spPr>
          <a:xfrm>
            <a:off x="457200" y="274638"/>
            <a:ext cx="8229600" cy="706090"/>
          </a:xfrm>
        </p:spPr>
        <p:txBody>
          <a:bodyPr>
            <a:normAutofit fontScale="90000"/>
          </a:bodyPr>
          <a:lstStyle/>
          <a:p>
            <a:br>
              <a:rPr lang="hr-HR">
                <a:effectLst/>
              </a:rPr>
            </a:br>
            <a:br>
              <a:rPr lang="hr-HR">
                <a:effectLst/>
              </a:rPr>
            </a:br>
            <a:br>
              <a:rPr lang="hr-HR">
                <a:effectLst/>
              </a:rPr>
            </a:br>
            <a:br>
              <a:rPr lang="hr-HR">
                <a:effectLst/>
              </a:rPr>
            </a:br>
            <a:endParaRPr lang="hr-HR"/>
          </a:p>
        </p:txBody>
      </p:sp>
      <p:graphicFrame>
        <p:nvGraphicFramePr>
          <p:cNvPr id="6" name="Content Placeholder 5">
            <a:extLst>
              <a:ext uri="{FF2B5EF4-FFF2-40B4-BE49-F238E27FC236}">
                <a16:creationId xmlns:a16="http://schemas.microsoft.com/office/drawing/2014/main" id="{E1269840-2774-DFA5-9D77-7799A491349D}"/>
              </a:ext>
            </a:extLst>
          </p:cNvPr>
          <p:cNvGraphicFramePr>
            <a:graphicFrameLocks noGrp="1"/>
          </p:cNvGraphicFramePr>
          <p:nvPr>
            <p:ph idx="1"/>
            <p:extLst>
              <p:ext uri="{D42A27DB-BD31-4B8C-83A1-F6EECF244321}">
                <p14:modId xmlns:p14="http://schemas.microsoft.com/office/powerpoint/2010/main" val="1837224535"/>
              </p:ext>
            </p:extLst>
          </p:nvPr>
        </p:nvGraphicFramePr>
        <p:xfrm>
          <a:off x="137652" y="274638"/>
          <a:ext cx="8549148" cy="573265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40469175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97A0261-FF31-D9E5-2D0F-E09581062840}"/>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92346E77-A787-E6A5-0745-E54A4630ED01}"/>
              </a:ext>
            </a:extLst>
          </p:cNvPr>
          <p:cNvSpPr>
            <a:spLocks noGrp="1"/>
          </p:cNvSpPr>
          <p:nvPr>
            <p:ph type="title"/>
          </p:nvPr>
        </p:nvSpPr>
        <p:spPr>
          <a:xfrm>
            <a:off x="457200" y="274638"/>
            <a:ext cx="8229600" cy="706090"/>
          </a:xfrm>
        </p:spPr>
        <p:txBody>
          <a:bodyPr>
            <a:normAutofit fontScale="90000"/>
          </a:bodyPr>
          <a:lstStyle/>
          <a:p>
            <a:br>
              <a:rPr lang="hr-HR">
                <a:effectLst/>
              </a:rPr>
            </a:br>
            <a:br>
              <a:rPr lang="hr-HR">
                <a:effectLst/>
              </a:rPr>
            </a:br>
            <a:br>
              <a:rPr lang="hr-HR">
                <a:effectLst/>
              </a:rPr>
            </a:br>
            <a:br>
              <a:rPr lang="hr-HR">
                <a:effectLst/>
              </a:rPr>
            </a:br>
            <a:endParaRPr lang="hr-HR"/>
          </a:p>
        </p:txBody>
      </p:sp>
      <p:graphicFrame>
        <p:nvGraphicFramePr>
          <p:cNvPr id="2" name="Content Placeholder 1">
            <a:extLst>
              <a:ext uri="{FF2B5EF4-FFF2-40B4-BE49-F238E27FC236}">
                <a16:creationId xmlns:a16="http://schemas.microsoft.com/office/drawing/2014/main" id="{DAD423CC-0CAD-75DD-F338-46A55401EC0C}"/>
              </a:ext>
            </a:extLst>
          </p:cNvPr>
          <p:cNvGraphicFramePr>
            <a:graphicFrameLocks noGrp="1"/>
          </p:cNvGraphicFramePr>
          <p:nvPr>
            <p:ph idx="1"/>
            <p:extLst>
              <p:ext uri="{D42A27DB-BD31-4B8C-83A1-F6EECF244321}">
                <p14:modId xmlns:p14="http://schemas.microsoft.com/office/powerpoint/2010/main" val="1964755547"/>
              </p:ext>
            </p:extLst>
          </p:nvPr>
        </p:nvGraphicFramePr>
        <p:xfrm>
          <a:off x="314632" y="353962"/>
          <a:ext cx="8445910" cy="603700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06487577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65C5CA1-FA24-2DEE-D0C3-80AF9903C792}"/>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6E8F575D-8253-E132-A020-583DDA7EA799}"/>
              </a:ext>
            </a:extLst>
          </p:cNvPr>
          <p:cNvSpPr>
            <a:spLocks noGrp="1"/>
          </p:cNvSpPr>
          <p:nvPr>
            <p:ph type="title"/>
          </p:nvPr>
        </p:nvSpPr>
        <p:spPr>
          <a:xfrm>
            <a:off x="457200" y="274638"/>
            <a:ext cx="8229600" cy="1143000"/>
          </a:xfrm>
        </p:spPr>
        <p:txBody>
          <a:bodyPr anchor="ctr">
            <a:normAutofit/>
          </a:bodyPr>
          <a:lstStyle/>
          <a:p>
            <a:pPr>
              <a:lnSpc>
                <a:spcPct val="90000"/>
              </a:lnSpc>
            </a:pPr>
            <a:br>
              <a:rPr lang="hr-HR" sz="1300">
                <a:effectLst/>
              </a:rPr>
            </a:br>
            <a:br>
              <a:rPr lang="hr-HR" sz="1300">
                <a:effectLst/>
              </a:rPr>
            </a:br>
            <a:br>
              <a:rPr lang="hr-HR" sz="1300">
                <a:effectLst/>
              </a:rPr>
            </a:br>
            <a:br>
              <a:rPr lang="hr-HR" sz="1300">
                <a:effectLst/>
              </a:rPr>
            </a:br>
            <a:endParaRPr lang="hr-HR" sz="1300"/>
          </a:p>
        </p:txBody>
      </p:sp>
      <p:graphicFrame>
        <p:nvGraphicFramePr>
          <p:cNvPr id="7" name="Content Placeholder 4">
            <a:extLst>
              <a:ext uri="{FF2B5EF4-FFF2-40B4-BE49-F238E27FC236}">
                <a16:creationId xmlns:a16="http://schemas.microsoft.com/office/drawing/2014/main" id="{2032C8F2-629C-4404-F383-23C438944559}"/>
              </a:ext>
            </a:extLst>
          </p:cNvPr>
          <p:cNvGraphicFramePr>
            <a:graphicFrameLocks noGrp="1"/>
          </p:cNvGraphicFramePr>
          <p:nvPr>
            <p:ph idx="1"/>
            <p:extLst>
              <p:ext uri="{D42A27DB-BD31-4B8C-83A1-F6EECF244321}">
                <p14:modId xmlns:p14="http://schemas.microsoft.com/office/powerpoint/2010/main" val="239528782"/>
              </p:ext>
            </p:extLst>
          </p:nvPr>
        </p:nvGraphicFramePr>
        <p:xfrm>
          <a:off x="457200" y="274638"/>
          <a:ext cx="8313174" cy="621465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07509918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4EE3705-E1F1-0B9F-3E4B-A9B330F3F4F8}"/>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3487B3B0-3733-C1A7-CCD9-D335BF2E5F53}"/>
              </a:ext>
            </a:extLst>
          </p:cNvPr>
          <p:cNvSpPr>
            <a:spLocks noGrp="1"/>
          </p:cNvSpPr>
          <p:nvPr>
            <p:ph type="title"/>
          </p:nvPr>
        </p:nvSpPr>
        <p:spPr>
          <a:xfrm>
            <a:off x="457200" y="274638"/>
            <a:ext cx="8229600" cy="706090"/>
          </a:xfrm>
        </p:spPr>
        <p:txBody>
          <a:bodyPr>
            <a:normAutofit fontScale="90000"/>
          </a:bodyPr>
          <a:lstStyle/>
          <a:p>
            <a:br>
              <a:rPr lang="hr-HR">
                <a:effectLst/>
              </a:rPr>
            </a:br>
            <a:br>
              <a:rPr lang="hr-HR">
                <a:effectLst/>
              </a:rPr>
            </a:br>
            <a:br>
              <a:rPr lang="hr-HR">
                <a:effectLst/>
              </a:rPr>
            </a:br>
            <a:br>
              <a:rPr lang="hr-HR">
                <a:effectLst/>
              </a:rPr>
            </a:br>
            <a:endParaRPr lang="hr-HR"/>
          </a:p>
        </p:txBody>
      </p:sp>
      <p:graphicFrame>
        <p:nvGraphicFramePr>
          <p:cNvPr id="2" name="Content Placeholder 1">
            <a:extLst>
              <a:ext uri="{FF2B5EF4-FFF2-40B4-BE49-F238E27FC236}">
                <a16:creationId xmlns:a16="http://schemas.microsoft.com/office/drawing/2014/main" id="{7C7863F8-6AC1-78E2-9A48-23194F44EA49}"/>
              </a:ext>
            </a:extLst>
          </p:cNvPr>
          <p:cNvGraphicFramePr>
            <a:graphicFrameLocks noGrp="1"/>
          </p:cNvGraphicFramePr>
          <p:nvPr>
            <p:ph idx="1"/>
            <p:extLst>
              <p:ext uri="{D42A27DB-BD31-4B8C-83A1-F6EECF244321}">
                <p14:modId xmlns:p14="http://schemas.microsoft.com/office/powerpoint/2010/main" val="105282035"/>
              </p:ext>
            </p:extLst>
          </p:nvPr>
        </p:nvGraphicFramePr>
        <p:xfrm>
          <a:off x="304800" y="274638"/>
          <a:ext cx="8382000" cy="573265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98438917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9DD962D-5429-101E-C55E-E18EB8CAD4D6}"/>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D10B94E5-1ABB-9AC0-EEAE-CFD2BF61043B}"/>
              </a:ext>
            </a:extLst>
          </p:cNvPr>
          <p:cNvSpPr>
            <a:spLocks noGrp="1"/>
          </p:cNvSpPr>
          <p:nvPr>
            <p:ph type="title"/>
          </p:nvPr>
        </p:nvSpPr>
        <p:spPr>
          <a:xfrm>
            <a:off x="457200" y="274638"/>
            <a:ext cx="8229600" cy="706090"/>
          </a:xfrm>
        </p:spPr>
        <p:txBody>
          <a:bodyPr>
            <a:normAutofit fontScale="90000"/>
          </a:bodyPr>
          <a:lstStyle/>
          <a:p>
            <a:br>
              <a:rPr lang="hr-HR">
                <a:effectLst/>
              </a:rPr>
            </a:br>
            <a:br>
              <a:rPr lang="hr-HR">
                <a:effectLst/>
              </a:rPr>
            </a:br>
            <a:br>
              <a:rPr lang="hr-HR">
                <a:effectLst/>
              </a:rPr>
            </a:br>
            <a:br>
              <a:rPr lang="hr-HR">
                <a:effectLst/>
              </a:rPr>
            </a:br>
            <a:endParaRPr lang="hr-HR"/>
          </a:p>
        </p:txBody>
      </p:sp>
      <p:graphicFrame>
        <p:nvGraphicFramePr>
          <p:cNvPr id="6" name="Content Placeholder 5">
            <a:extLst>
              <a:ext uri="{FF2B5EF4-FFF2-40B4-BE49-F238E27FC236}">
                <a16:creationId xmlns:a16="http://schemas.microsoft.com/office/drawing/2014/main" id="{A3538379-B9B6-1BC8-46F9-B3DB73501EF2}"/>
              </a:ext>
            </a:extLst>
          </p:cNvPr>
          <p:cNvGraphicFramePr>
            <a:graphicFrameLocks noGrp="1"/>
          </p:cNvGraphicFramePr>
          <p:nvPr>
            <p:ph idx="1"/>
            <p:extLst>
              <p:ext uri="{D42A27DB-BD31-4B8C-83A1-F6EECF244321}">
                <p14:modId xmlns:p14="http://schemas.microsoft.com/office/powerpoint/2010/main" val="3150011923"/>
              </p:ext>
            </p:extLst>
          </p:nvPr>
        </p:nvGraphicFramePr>
        <p:xfrm>
          <a:off x="117987" y="157317"/>
          <a:ext cx="8568813" cy="659744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06591985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CC0151F-99A1-3237-D186-832E2CFD49D1}"/>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ADCD4F6F-FBB2-CC45-2AFE-9EF82908FFA3}"/>
              </a:ext>
            </a:extLst>
          </p:cNvPr>
          <p:cNvSpPr>
            <a:spLocks noGrp="1"/>
          </p:cNvSpPr>
          <p:nvPr>
            <p:ph type="title"/>
          </p:nvPr>
        </p:nvSpPr>
        <p:spPr>
          <a:xfrm>
            <a:off x="457200" y="274638"/>
            <a:ext cx="8229600" cy="1143000"/>
          </a:xfrm>
        </p:spPr>
        <p:txBody>
          <a:bodyPr anchor="ctr">
            <a:normAutofit/>
          </a:bodyPr>
          <a:lstStyle/>
          <a:p>
            <a:pPr>
              <a:lnSpc>
                <a:spcPct val="90000"/>
              </a:lnSpc>
            </a:pPr>
            <a:br>
              <a:rPr lang="hr-HR" sz="1300">
                <a:effectLst/>
              </a:rPr>
            </a:br>
            <a:br>
              <a:rPr lang="hr-HR" sz="1300">
                <a:effectLst/>
              </a:rPr>
            </a:br>
            <a:br>
              <a:rPr lang="hr-HR" sz="1300">
                <a:effectLst/>
              </a:rPr>
            </a:br>
            <a:br>
              <a:rPr lang="hr-HR" sz="1300">
                <a:effectLst/>
              </a:rPr>
            </a:br>
            <a:endParaRPr lang="hr-HR" sz="1300"/>
          </a:p>
        </p:txBody>
      </p:sp>
      <p:graphicFrame>
        <p:nvGraphicFramePr>
          <p:cNvPr id="7" name="Content Placeholder 4">
            <a:extLst>
              <a:ext uri="{FF2B5EF4-FFF2-40B4-BE49-F238E27FC236}">
                <a16:creationId xmlns:a16="http://schemas.microsoft.com/office/drawing/2014/main" id="{3B363CE5-9841-90A5-56B2-D34BD6797A49}"/>
              </a:ext>
            </a:extLst>
          </p:cNvPr>
          <p:cNvGraphicFramePr>
            <a:graphicFrameLocks noGrp="1"/>
          </p:cNvGraphicFramePr>
          <p:nvPr>
            <p:ph idx="1"/>
            <p:extLst>
              <p:ext uri="{D42A27DB-BD31-4B8C-83A1-F6EECF244321}">
                <p14:modId xmlns:p14="http://schemas.microsoft.com/office/powerpoint/2010/main" val="2567374930"/>
              </p:ext>
            </p:extLst>
          </p:nvPr>
        </p:nvGraphicFramePr>
        <p:xfrm>
          <a:off x="388374" y="399779"/>
          <a:ext cx="8146026" cy="630582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24474334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92F8042-CB2B-C330-9FEE-5F4DE01669DA}"/>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0D072B44-793A-A7B9-CE4E-54C6786990B3}"/>
              </a:ext>
            </a:extLst>
          </p:cNvPr>
          <p:cNvSpPr>
            <a:spLocks noGrp="1"/>
          </p:cNvSpPr>
          <p:nvPr>
            <p:ph type="title"/>
          </p:nvPr>
        </p:nvSpPr>
        <p:spPr>
          <a:xfrm>
            <a:off x="457200" y="274638"/>
            <a:ext cx="8229600" cy="1143000"/>
          </a:xfrm>
        </p:spPr>
        <p:txBody>
          <a:bodyPr anchor="ctr">
            <a:normAutofit/>
          </a:bodyPr>
          <a:lstStyle/>
          <a:p>
            <a:pPr>
              <a:lnSpc>
                <a:spcPct val="90000"/>
              </a:lnSpc>
            </a:pPr>
            <a:br>
              <a:rPr lang="hr-HR" sz="1300">
                <a:effectLst/>
              </a:rPr>
            </a:br>
            <a:br>
              <a:rPr lang="hr-HR" sz="1300">
                <a:effectLst/>
              </a:rPr>
            </a:br>
            <a:br>
              <a:rPr lang="hr-HR" sz="1300">
                <a:effectLst/>
              </a:rPr>
            </a:br>
            <a:br>
              <a:rPr lang="hr-HR" sz="1300">
                <a:effectLst/>
              </a:rPr>
            </a:br>
            <a:endParaRPr lang="hr-HR" sz="1300"/>
          </a:p>
        </p:txBody>
      </p:sp>
      <p:graphicFrame>
        <p:nvGraphicFramePr>
          <p:cNvPr id="7" name="Content Placeholder 4">
            <a:extLst>
              <a:ext uri="{FF2B5EF4-FFF2-40B4-BE49-F238E27FC236}">
                <a16:creationId xmlns:a16="http://schemas.microsoft.com/office/drawing/2014/main" id="{F97A08E6-73DE-0434-3BD3-50652E6813A5}"/>
              </a:ext>
            </a:extLst>
          </p:cNvPr>
          <p:cNvGraphicFramePr>
            <a:graphicFrameLocks noGrp="1"/>
          </p:cNvGraphicFramePr>
          <p:nvPr>
            <p:ph idx="1"/>
            <p:extLst>
              <p:ext uri="{D42A27DB-BD31-4B8C-83A1-F6EECF244321}">
                <p14:modId xmlns:p14="http://schemas.microsoft.com/office/powerpoint/2010/main" val="3254117622"/>
              </p:ext>
            </p:extLst>
          </p:nvPr>
        </p:nvGraphicFramePr>
        <p:xfrm>
          <a:off x="353961" y="973394"/>
          <a:ext cx="8332839" cy="542718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09595361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2A22FD0-1868-5D53-ADB6-A9560F972067}"/>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AE9B9CA9-2EDA-9193-9F9C-2323826626A3}"/>
              </a:ext>
            </a:extLst>
          </p:cNvPr>
          <p:cNvSpPr>
            <a:spLocks noGrp="1"/>
          </p:cNvSpPr>
          <p:nvPr>
            <p:ph type="title"/>
          </p:nvPr>
        </p:nvSpPr>
        <p:spPr>
          <a:xfrm>
            <a:off x="457200" y="274638"/>
            <a:ext cx="8229600" cy="706090"/>
          </a:xfrm>
        </p:spPr>
        <p:txBody>
          <a:bodyPr>
            <a:normAutofit fontScale="90000"/>
          </a:bodyPr>
          <a:lstStyle/>
          <a:p>
            <a:br>
              <a:rPr lang="hr-HR" dirty="0">
                <a:effectLst/>
              </a:rPr>
            </a:br>
            <a:br>
              <a:rPr lang="hr-HR" dirty="0">
                <a:effectLst/>
              </a:rPr>
            </a:br>
            <a:br>
              <a:rPr lang="hr-HR" dirty="0">
                <a:effectLst/>
              </a:rPr>
            </a:br>
            <a:br>
              <a:rPr lang="hr-HR" dirty="0">
                <a:effectLst/>
              </a:rPr>
            </a:br>
            <a:endParaRPr lang="hr-HR" dirty="0"/>
          </a:p>
        </p:txBody>
      </p:sp>
      <p:graphicFrame>
        <p:nvGraphicFramePr>
          <p:cNvPr id="2" name="Content Placeholder 1">
            <a:extLst>
              <a:ext uri="{FF2B5EF4-FFF2-40B4-BE49-F238E27FC236}">
                <a16:creationId xmlns:a16="http://schemas.microsoft.com/office/drawing/2014/main" id="{9EDCD443-9B38-F547-CB59-F7E115F988CA}"/>
              </a:ext>
            </a:extLst>
          </p:cNvPr>
          <p:cNvGraphicFramePr>
            <a:graphicFrameLocks noGrp="1"/>
          </p:cNvGraphicFramePr>
          <p:nvPr>
            <p:ph idx="1"/>
            <p:extLst>
              <p:ext uri="{D42A27DB-BD31-4B8C-83A1-F6EECF244321}">
                <p14:modId xmlns:p14="http://schemas.microsoft.com/office/powerpoint/2010/main" val="2998297477"/>
              </p:ext>
            </p:extLst>
          </p:nvPr>
        </p:nvGraphicFramePr>
        <p:xfrm>
          <a:off x="255639" y="452284"/>
          <a:ext cx="8431161" cy="555500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97351715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C0F0C84-D44C-C503-D558-61B029308E74}"/>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E3E02C92-2576-02D0-246A-1EFFFA8E145F}"/>
              </a:ext>
            </a:extLst>
          </p:cNvPr>
          <p:cNvSpPr>
            <a:spLocks noGrp="1"/>
          </p:cNvSpPr>
          <p:nvPr>
            <p:ph type="title"/>
          </p:nvPr>
        </p:nvSpPr>
        <p:spPr>
          <a:xfrm>
            <a:off x="457200" y="274638"/>
            <a:ext cx="8229600" cy="1143000"/>
          </a:xfrm>
        </p:spPr>
        <p:txBody>
          <a:bodyPr anchor="ctr">
            <a:normAutofit/>
          </a:bodyPr>
          <a:lstStyle/>
          <a:p>
            <a:pPr>
              <a:lnSpc>
                <a:spcPct val="90000"/>
              </a:lnSpc>
            </a:pPr>
            <a:br>
              <a:rPr lang="hr-HR" sz="1300">
                <a:effectLst/>
              </a:rPr>
            </a:br>
            <a:br>
              <a:rPr lang="hr-HR" sz="1300">
                <a:effectLst/>
              </a:rPr>
            </a:br>
            <a:br>
              <a:rPr lang="hr-HR" sz="1300">
                <a:effectLst/>
              </a:rPr>
            </a:br>
            <a:br>
              <a:rPr lang="hr-HR" sz="1300">
                <a:effectLst/>
              </a:rPr>
            </a:br>
            <a:endParaRPr lang="hr-HR" sz="1300"/>
          </a:p>
        </p:txBody>
      </p:sp>
      <p:graphicFrame>
        <p:nvGraphicFramePr>
          <p:cNvPr id="7" name="Content Placeholder 4">
            <a:extLst>
              <a:ext uri="{FF2B5EF4-FFF2-40B4-BE49-F238E27FC236}">
                <a16:creationId xmlns:a16="http://schemas.microsoft.com/office/drawing/2014/main" id="{0E4B768D-E35F-32CD-1847-2E0CA9EF3948}"/>
              </a:ext>
            </a:extLst>
          </p:cNvPr>
          <p:cNvGraphicFramePr>
            <a:graphicFrameLocks noGrp="1"/>
          </p:cNvGraphicFramePr>
          <p:nvPr>
            <p:ph idx="1"/>
            <p:extLst>
              <p:ext uri="{D42A27DB-BD31-4B8C-83A1-F6EECF244321}">
                <p14:modId xmlns:p14="http://schemas.microsoft.com/office/powerpoint/2010/main" val="633581095"/>
              </p:ext>
            </p:extLst>
          </p:nvPr>
        </p:nvGraphicFramePr>
        <p:xfrm>
          <a:off x="358878" y="527599"/>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00810543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F4376A5-2126-A642-4211-6C80ED8C7792}"/>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EE744B91-ED7D-F7E8-93E8-25795A3C9253}"/>
              </a:ext>
            </a:extLst>
          </p:cNvPr>
          <p:cNvSpPr>
            <a:spLocks noGrp="1"/>
          </p:cNvSpPr>
          <p:nvPr>
            <p:ph type="title"/>
          </p:nvPr>
        </p:nvSpPr>
        <p:spPr>
          <a:xfrm>
            <a:off x="457200" y="274638"/>
            <a:ext cx="8229600" cy="1143000"/>
          </a:xfrm>
        </p:spPr>
        <p:txBody>
          <a:bodyPr anchor="ctr">
            <a:normAutofit/>
          </a:bodyPr>
          <a:lstStyle/>
          <a:p>
            <a:pPr>
              <a:lnSpc>
                <a:spcPct val="90000"/>
              </a:lnSpc>
            </a:pPr>
            <a:br>
              <a:rPr lang="hr-HR" sz="1300">
                <a:effectLst/>
              </a:rPr>
            </a:br>
            <a:br>
              <a:rPr lang="hr-HR" sz="1300">
                <a:effectLst/>
              </a:rPr>
            </a:br>
            <a:br>
              <a:rPr lang="hr-HR" sz="1300">
                <a:effectLst/>
              </a:rPr>
            </a:br>
            <a:br>
              <a:rPr lang="hr-HR" sz="1300">
                <a:effectLst/>
              </a:rPr>
            </a:br>
            <a:endParaRPr lang="hr-HR" sz="1300"/>
          </a:p>
        </p:txBody>
      </p:sp>
      <p:graphicFrame>
        <p:nvGraphicFramePr>
          <p:cNvPr id="8" name="Content Placeholder 5">
            <a:extLst>
              <a:ext uri="{FF2B5EF4-FFF2-40B4-BE49-F238E27FC236}">
                <a16:creationId xmlns:a16="http://schemas.microsoft.com/office/drawing/2014/main" id="{AEA62AFC-51EE-CA69-69C9-6F484D488B48}"/>
              </a:ext>
            </a:extLst>
          </p:cNvPr>
          <p:cNvGraphicFramePr>
            <a:graphicFrameLocks noGrp="1"/>
          </p:cNvGraphicFramePr>
          <p:nvPr>
            <p:ph idx="1"/>
            <p:extLst>
              <p:ext uri="{D42A27DB-BD31-4B8C-83A1-F6EECF244321}">
                <p14:modId xmlns:p14="http://schemas.microsoft.com/office/powerpoint/2010/main" val="1225571850"/>
              </p:ext>
            </p:extLst>
          </p:nvPr>
        </p:nvGraphicFramePr>
        <p:xfrm>
          <a:off x="255639" y="501446"/>
          <a:ext cx="8431161" cy="550584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50922650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5DBD8C0-4B3A-F038-CFAD-03027F00D3C6}"/>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D7A2DF7E-5967-CDB5-8EAC-6D1A44B8C191}"/>
              </a:ext>
            </a:extLst>
          </p:cNvPr>
          <p:cNvSpPr>
            <a:spLocks noGrp="1"/>
          </p:cNvSpPr>
          <p:nvPr>
            <p:ph type="title"/>
          </p:nvPr>
        </p:nvSpPr>
        <p:spPr>
          <a:xfrm>
            <a:off x="457200" y="274638"/>
            <a:ext cx="8229600" cy="1143000"/>
          </a:xfrm>
        </p:spPr>
        <p:txBody>
          <a:bodyPr anchor="ctr">
            <a:normAutofit/>
          </a:bodyPr>
          <a:lstStyle/>
          <a:p>
            <a:pPr>
              <a:lnSpc>
                <a:spcPct val="90000"/>
              </a:lnSpc>
            </a:pPr>
            <a:br>
              <a:rPr lang="hr-HR" sz="1300">
                <a:effectLst/>
              </a:rPr>
            </a:br>
            <a:br>
              <a:rPr lang="hr-HR" sz="1300">
                <a:effectLst/>
              </a:rPr>
            </a:br>
            <a:br>
              <a:rPr lang="hr-HR" sz="1300">
                <a:effectLst/>
              </a:rPr>
            </a:br>
            <a:br>
              <a:rPr lang="hr-HR" sz="1300">
                <a:effectLst/>
              </a:rPr>
            </a:br>
            <a:endParaRPr lang="hr-HR" sz="1300"/>
          </a:p>
        </p:txBody>
      </p:sp>
      <p:graphicFrame>
        <p:nvGraphicFramePr>
          <p:cNvPr id="7" name="Content Placeholder 4">
            <a:extLst>
              <a:ext uri="{FF2B5EF4-FFF2-40B4-BE49-F238E27FC236}">
                <a16:creationId xmlns:a16="http://schemas.microsoft.com/office/drawing/2014/main" id="{3C5BD887-FF85-144F-3FC8-B4E0FA37BCEF}"/>
              </a:ext>
            </a:extLst>
          </p:cNvPr>
          <p:cNvGraphicFramePr>
            <a:graphicFrameLocks noGrp="1"/>
          </p:cNvGraphicFramePr>
          <p:nvPr>
            <p:ph idx="1"/>
            <p:extLst>
              <p:ext uri="{D42A27DB-BD31-4B8C-83A1-F6EECF244321}">
                <p14:modId xmlns:p14="http://schemas.microsoft.com/office/powerpoint/2010/main" val="1136957926"/>
              </p:ext>
            </p:extLst>
          </p:nvPr>
        </p:nvGraphicFramePr>
        <p:xfrm>
          <a:off x="457200" y="668594"/>
          <a:ext cx="8229600" cy="533869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11205281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9B51273-3A2E-2E0D-F447-EE74BC1C9D80}"/>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CDD5B2E2-94B6-BDC8-3987-898E08F1A46B}"/>
              </a:ext>
            </a:extLst>
          </p:cNvPr>
          <p:cNvSpPr>
            <a:spLocks noGrp="1"/>
          </p:cNvSpPr>
          <p:nvPr>
            <p:ph type="title"/>
          </p:nvPr>
        </p:nvSpPr>
        <p:spPr>
          <a:xfrm>
            <a:off x="457200" y="274638"/>
            <a:ext cx="8229600" cy="1143000"/>
          </a:xfrm>
        </p:spPr>
        <p:txBody>
          <a:bodyPr anchor="ctr">
            <a:normAutofit/>
          </a:bodyPr>
          <a:lstStyle/>
          <a:p>
            <a:pPr>
              <a:lnSpc>
                <a:spcPct val="90000"/>
              </a:lnSpc>
            </a:pPr>
            <a:br>
              <a:rPr lang="hr-HR" sz="1300">
                <a:effectLst/>
              </a:rPr>
            </a:br>
            <a:br>
              <a:rPr lang="hr-HR" sz="1300">
                <a:effectLst/>
              </a:rPr>
            </a:br>
            <a:br>
              <a:rPr lang="hr-HR" sz="1300">
                <a:effectLst/>
              </a:rPr>
            </a:br>
            <a:br>
              <a:rPr lang="hr-HR" sz="1300">
                <a:effectLst/>
              </a:rPr>
            </a:br>
            <a:endParaRPr lang="hr-HR" sz="1300"/>
          </a:p>
        </p:txBody>
      </p:sp>
      <p:graphicFrame>
        <p:nvGraphicFramePr>
          <p:cNvPr id="7" name="Content Placeholder 4">
            <a:extLst>
              <a:ext uri="{FF2B5EF4-FFF2-40B4-BE49-F238E27FC236}">
                <a16:creationId xmlns:a16="http://schemas.microsoft.com/office/drawing/2014/main" id="{E536C2A7-1BEC-9D8D-87F6-694B02A4D878}"/>
              </a:ext>
            </a:extLst>
          </p:cNvPr>
          <p:cNvGraphicFramePr>
            <a:graphicFrameLocks noGrp="1"/>
          </p:cNvGraphicFramePr>
          <p:nvPr>
            <p:ph idx="1"/>
            <p:extLst>
              <p:ext uri="{D42A27DB-BD31-4B8C-83A1-F6EECF244321}">
                <p14:modId xmlns:p14="http://schemas.microsoft.com/office/powerpoint/2010/main" val="1986544784"/>
              </p:ext>
            </p:extLst>
          </p:nvPr>
        </p:nvGraphicFramePr>
        <p:xfrm>
          <a:off x="457200" y="462116"/>
          <a:ext cx="7644581" cy="554517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35202565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8244065-76BC-2E3D-55F7-CE424D13356B}"/>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94F25A9C-B262-AFBF-D50C-A7EC91C7211F}"/>
              </a:ext>
            </a:extLst>
          </p:cNvPr>
          <p:cNvSpPr>
            <a:spLocks noGrp="1"/>
          </p:cNvSpPr>
          <p:nvPr>
            <p:ph type="title"/>
          </p:nvPr>
        </p:nvSpPr>
        <p:spPr>
          <a:xfrm>
            <a:off x="457200" y="274638"/>
            <a:ext cx="8229600" cy="706090"/>
          </a:xfrm>
        </p:spPr>
        <p:txBody>
          <a:bodyPr>
            <a:normAutofit fontScale="90000"/>
          </a:bodyPr>
          <a:lstStyle/>
          <a:p>
            <a:br>
              <a:rPr lang="hr-HR">
                <a:effectLst/>
              </a:rPr>
            </a:br>
            <a:br>
              <a:rPr lang="hr-HR">
                <a:effectLst/>
              </a:rPr>
            </a:br>
            <a:br>
              <a:rPr lang="hr-HR">
                <a:effectLst/>
              </a:rPr>
            </a:br>
            <a:br>
              <a:rPr lang="hr-HR">
                <a:effectLst/>
              </a:rPr>
            </a:br>
            <a:endParaRPr lang="hr-HR"/>
          </a:p>
        </p:txBody>
      </p:sp>
      <p:graphicFrame>
        <p:nvGraphicFramePr>
          <p:cNvPr id="2" name="Content Placeholder 1">
            <a:extLst>
              <a:ext uri="{FF2B5EF4-FFF2-40B4-BE49-F238E27FC236}">
                <a16:creationId xmlns:a16="http://schemas.microsoft.com/office/drawing/2014/main" id="{2B1A6F93-F19E-F1F2-FA30-3AAB65A64C89}"/>
              </a:ext>
            </a:extLst>
          </p:cNvPr>
          <p:cNvGraphicFramePr>
            <a:graphicFrameLocks noGrp="1"/>
          </p:cNvGraphicFramePr>
          <p:nvPr>
            <p:ph idx="1"/>
            <p:extLst>
              <p:ext uri="{D42A27DB-BD31-4B8C-83A1-F6EECF244321}">
                <p14:modId xmlns:p14="http://schemas.microsoft.com/office/powerpoint/2010/main" val="3860195243"/>
              </p:ext>
            </p:extLst>
          </p:nvPr>
        </p:nvGraphicFramePr>
        <p:xfrm>
          <a:off x="235974" y="432620"/>
          <a:ext cx="8450826" cy="557467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68793018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C2DC992-EB83-AE66-4C95-0603AE7BD08C}"/>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05C522E7-5FB0-DA2A-1C88-DFC2A1F1C89F}"/>
              </a:ext>
            </a:extLst>
          </p:cNvPr>
          <p:cNvSpPr>
            <a:spLocks noGrp="1"/>
          </p:cNvSpPr>
          <p:nvPr>
            <p:ph type="title"/>
          </p:nvPr>
        </p:nvSpPr>
        <p:spPr>
          <a:xfrm>
            <a:off x="457200" y="274638"/>
            <a:ext cx="8229600" cy="706090"/>
          </a:xfrm>
        </p:spPr>
        <p:txBody>
          <a:bodyPr>
            <a:normAutofit fontScale="90000"/>
          </a:bodyPr>
          <a:lstStyle/>
          <a:p>
            <a:br>
              <a:rPr lang="hr-HR">
                <a:effectLst/>
              </a:rPr>
            </a:br>
            <a:br>
              <a:rPr lang="hr-HR">
                <a:effectLst/>
              </a:rPr>
            </a:br>
            <a:br>
              <a:rPr lang="hr-HR">
                <a:effectLst/>
              </a:rPr>
            </a:br>
            <a:br>
              <a:rPr lang="hr-HR">
                <a:effectLst/>
              </a:rPr>
            </a:br>
            <a:endParaRPr lang="hr-HR"/>
          </a:p>
        </p:txBody>
      </p:sp>
      <p:graphicFrame>
        <p:nvGraphicFramePr>
          <p:cNvPr id="2" name="Content Placeholder 1">
            <a:extLst>
              <a:ext uri="{FF2B5EF4-FFF2-40B4-BE49-F238E27FC236}">
                <a16:creationId xmlns:a16="http://schemas.microsoft.com/office/drawing/2014/main" id="{F07A109E-BB0F-D1F6-3E66-BEAD6F9ED945}"/>
              </a:ext>
            </a:extLst>
          </p:cNvPr>
          <p:cNvGraphicFramePr>
            <a:graphicFrameLocks noGrp="1"/>
          </p:cNvGraphicFramePr>
          <p:nvPr>
            <p:ph idx="1"/>
            <p:extLst>
              <p:ext uri="{D42A27DB-BD31-4B8C-83A1-F6EECF244321}">
                <p14:modId xmlns:p14="http://schemas.microsoft.com/office/powerpoint/2010/main" val="2146705754"/>
              </p:ext>
            </p:extLst>
          </p:nvPr>
        </p:nvGraphicFramePr>
        <p:xfrm>
          <a:off x="196645" y="471948"/>
          <a:ext cx="8490155" cy="553534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29963601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FB32D02-3653-B59F-5D9D-166B8B41D6C1}"/>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B926E6B7-FC4D-EC10-E7A5-6E5BE0DAD36A}"/>
              </a:ext>
            </a:extLst>
          </p:cNvPr>
          <p:cNvSpPr>
            <a:spLocks noGrp="1"/>
          </p:cNvSpPr>
          <p:nvPr>
            <p:ph type="title"/>
          </p:nvPr>
        </p:nvSpPr>
        <p:spPr>
          <a:xfrm>
            <a:off x="457200" y="274638"/>
            <a:ext cx="8229600" cy="706090"/>
          </a:xfrm>
        </p:spPr>
        <p:txBody>
          <a:bodyPr>
            <a:normAutofit fontScale="90000"/>
          </a:bodyPr>
          <a:lstStyle/>
          <a:p>
            <a:br>
              <a:rPr lang="hr-HR">
                <a:effectLst/>
              </a:rPr>
            </a:br>
            <a:br>
              <a:rPr lang="hr-HR">
                <a:effectLst/>
              </a:rPr>
            </a:br>
            <a:br>
              <a:rPr lang="hr-HR">
                <a:effectLst/>
              </a:rPr>
            </a:br>
            <a:br>
              <a:rPr lang="hr-HR">
                <a:effectLst/>
              </a:rPr>
            </a:br>
            <a:endParaRPr lang="hr-HR"/>
          </a:p>
        </p:txBody>
      </p:sp>
      <p:graphicFrame>
        <p:nvGraphicFramePr>
          <p:cNvPr id="2" name="Content Placeholder 1">
            <a:extLst>
              <a:ext uri="{FF2B5EF4-FFF2-40B4-BE49-F238E27FC236}">
                <a16:creationId xmlns:a16="http://schemas.microsoft.com/office/drawing/2014/main" id="{B9C1A7D4-32B0-3EAE-214F-1E1A5B5B177F}"/>
              </a:ext>
            </a:extLst>
          </p:cNvPr>
          <p:cNvGraphicFramePr>
            <a:graphicFrameLocks noGrp="1"/>
          </p:cNvGraphicFramePr>
          <p:nvPr>
            <p:ph idx="1"/>
            <p:extLst>
              <p:ext uri="{D42A27DB-BD31-4B8C-83A1-F6EECF244321}">
                <p14:modId xmlns:p14="http://schemas.microsoft.com/office/powerpoint/2010/main" val="2423882734"/>
              </p:ext>
            </p:extLst>
          </p:nvPr>
        </p:nvGraphicFramePr>
        <p:xfrm>
          <a:off x="196645" y="471948"/>
          <a:ext cx="8490155" cy="553534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69825262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219CAE-5123-4B96-B041-B3BA3CB3F49B}"/>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480F03A9-8357-C0F4-4062-3CE501C74672}"/>
              </a:ext>
            </a:extLst>
          </p:cNvPr>
          <p:cNvSpPr>
            <a:spLocks noGrp="1"/>
          </p:cNvSpPr>
          <p:nvPr>
            <p:ph type="title"/>
          </p:nvPr>
        </p:nvSpPr>
        <p:spPr>
          <a:xfrm>
            <a:off x="457200" y="274638"/>
            <a:ext cx="8229600" cy="706090"/>
          </a:xfrm>
        </p:spPr>
        <p:txBody>
          <a:bodyPr>
            <a:normAutofit fontScale="90000"/>
          </a:bodyPr>
          <a:lstStyle/>
          <a:p>
            <a:br>
              <a:rPr lang="hr-HR">
                <a:effectLst/>
              </a:rPr>
            </a:br>
            <a:br>
              <a:rPr lang="hr-HR">
                <a:effectLst/>
              </a:rPr>
            </a:br>
            <a:br>
              <a:rPr lang="hr-HR">
                <a:effectLst/>
              </a:rPr>
            </a:br>
            <a:br>
              <a:rPr lang="hr-HR">
                <a:effectLst/>
              </a:rPr>
            </a:br>
            <a:endParaRPr lang="hr-HR"/>
          </a:p>
        </p:txBody>
      </p:sp>
      <p:graphicFrame>
        <p:nvGraphicFramePr>
          <p:cNvPr id="2" name="Content Placeholder 1">
            <a:extLst>
              <a:ext uri="{FF2B5EF4-FFF2-40B4-BE49-F238E27FC236}">
                <a16:creationId xmlns:a16="http://schemas.microsoft.com/office/drawing/2014/main" id="{DEEA8CCB-08DD-FD0B-0AA6-9929AB82D1E8}"/>
              </a:ext>
            </a:extLst>
          </p:cNvPr>
          <p:cNvGraphicFramePr>
            <a:graphicFrameLocks noGrp="1"/>
          </p:cNvGraphicFramePr>
          <p:nvPr>
            <p:ph idx="1"/>
            <p:extLst>
              <p:ext uri="{D42A27DB-BD31-4B8C-83A1-F6EECF244321}">
                <p14:modId xmlns:p14="http://schemas.microsoft.com/office/powerpoint/2010/main" val="3794193010"/>
              </p:ext>
            </p:extLst>
          </p:nvPr>
        </p:nvGraphicFramePr>
        <p:xfrm>
          <a:off x="457200" y="775238"/>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93345644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2524E10-44EE-538B-E4C3-BDE243ED240C}"/>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A861558C-2B55-FF88-4B87-D432DBE8BFA8}"/>
              </a:ext>
            </a:extLst>
          </p:cNvPr>
          <p:cNvSpPr>
            <a:spLocks noGrp="1"/>
          </p:cNvSpPr>
          <p:nvPr>
            <p:ph type="title"/>
          </p:nvPr>
        </p:nvSpPr>
        <p:spPr>
          <a:xfrm>
            <a:off x="457200" y="274638"/>
            <a:ext cx="8229600" cy="706090"/>
          </a:xfrm>
        </p:spPr>
        <p:txBody>
          <a:bodyPr>
            <a:normAutofit fontScale="90000"/>
          </a:bodyPr>
          <a:lstStyle/>
          <a:p>
            <a:br>
              <a:rPr lang="hr-HR">
                <a:effectLst/>
              </a:rPr>
            </a:br>
            <a:br>
              <a:rPr lang="hr-HR">
                <a:effectLst/>
              </a:rPr>
            </a:br>
            <a:br>
              <a:rPr lang="hr-HR">
                <a:effectLst/>
              </a:rPr>
            </a:br>
            <a:br>
              <a:rPr lang="hr-HR">
                <a:effectLst/>
              </a:rPr>
            </a:br>
            <a:endParaRPr lang="hr-HR"/>
          </a:p>
        </p:txBody>
      </p:sp>
      <p:sp>
        <p:nvSpPr>
          <p:cNvPr id="5" name="Content Placeholder 4">
            <a:extLst>
              <a:ext uri="{FF2B5EF4-FFF2-40B4-BE49-F238E27FC236}">
                <a16:creationId xmlns:a16="http://schemas.microsoft.com/office/drawing/2014/main" id="{217B61AC-79AB-ED82-4390-2687BE5018D2}"/>
              </a:ext>
            </a:extLst>
          </p:cNvPr>
          <p:cNvSpPr>
            <a:spLocks noGrp="1"/>
          </p:cNvSpPr>
          <p:nvPr>
            <p:ph idx="1"/>
          </p:nvPr>
        </p:nvSpPr>
        <p:spPr>
          <a:xfrm>
            <a:off x="275303" y="658762"/>
            <a:ext cx="8411497" cy="5348530"/>
          </a:xfrm>
        </p:spPr>
        <p:txBody>
          <a:bodyPr>
            <a:normAutofit fontScale="77500" lnSpcReduction="20000"/>
          </a:bodyPr>
          <a:lstStyle/>
          <a:p>
            <a:pPr algn="ctr"/>
            <a:r>
              <a:rPr lang="hr-HR" dirty="0"/>
              <a:t>Revizijama sustava dvostrukog financiranja obuhvaćaju se povezani ključni zahtjevi te relevantna tijela koja sudjeluju u postupcima vezanim uz dodjelu sredstava i provedbu operacija (upravljačka i posrednička tijela). Pri tome se „redovnim“ revizijama sustava uglavnom obuhvaća jedno tijelo i, prema procjeni rizika, ključni zahtjevi relevantni za to tijelo (u okviru kojih se onda revidira i područje/pitanje dvostrukog financiranja). </a:t>
            </a:r>
          </a:p>
          <a:p>
            <a:pPr algn="ctr"/>
            <a:r>
              <a:rPr lang="hr-HR" dirty="0"/>
              <a:t>Tematskim revizijama se uobičajeno obuhvaćaju svi ključni zahtjevi povezani s dvostrukim financiranjem, te sva tijela koja sudjeluju u procesima vezanim uz dvostruko financiranje.</a:t>
            </a:r>
          </a:p>
          <a:p>
            <a:pPr algn="ctr"/>
            <a:endParaRPr lang="hr-HR" dirty="0"/>
          </a:p>
          <a:p>
            <a:pPr marL="109728" indent="0" algn="ctr">
              <a:buNone/>
            </a:pPr>
            <a:r>
              <a:rPr lang="hr-HR" dirty="0"/>
              <a:t>U „redovnoj“ ili tematskoj reviziji, revizijom se obuhvaćaju tri razine:</a:t>
            </a:r>
          </a:p>
          <a:p>
            <a:pPr algn="ctr"/>
            <a:r>
              <a:rPr lang="hr-HR" dirty="0"/>
              <a:t>Programiranje - u svrhu prikupljanja odgovarajućih informacija i saznanja, primjerice o tome je li već u strateškim i programskim dokumentima osigurano odgovarajuće razgraničenje ulaganja između različitih EU fondova/programa/instrumenata financiranja.</a:t>
            </a:r>
          </a:p>
          <a:p>
            <a:pPr algn="ctr"/>
            <a:r>
              <a:rPr lang="hr-HR" dirty="0"/>
              <a:t>Odabir operacija (dodjela sredstava).</a:t>
            </a:r>
          </a:p>
          <a:p>
            <a:pPr algn="ctr"/>
            <a:r>
              <a:rPr lang="hr-HR" dirty="0"/>
              <a:t>Provedba. Uključuje i provjere nakon završetka provedbe operacija (trajnost operacije).</a:t>
            </a:r>
          </a:p>
          <a:p>
            <a:pPr algn="ctr"/>
            <a:endParaRPr lang="hr-HR" dirty="0"/>
          </a:p>
          <a:p>
            <a:pPr algn="ctr"/>
            <a:endParaRPr lang="hr-HR" dirty="0"/>
          </a:p>
        </p:txBody>
      </p:sp>
    </p:spTree>
    <p:extLst>
      <p:ext uri="{BB962C8B-B14F-4D97-AF65-F5344CB8AC3E}">
        <p14:creationId xmlns:p14="http://schemas.microsoft.com/office/powerpoint/2010/main" val="335652915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3113505-8853-0419-8B6A-1713064D05C6}"/>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F2DB4510-A798-8ED2-F0E8-D5840483D2CA}"/>
              </a:ext>
            </a:extLst>
          </p:cNvPr>
          <p:cNvSpPr>
            <a:spLocks noGrp="1"/>
          </p:cNvSpPr>
          <p:nvPr>
            <p:ph type="title"/>
          </p:nvPr>
        </p:nvSpPr>
        <p:spPr>
          <a:xfrm>
            <a:off x="457200" y="274638"/>
            <a:ext cx="8229600" cy="1143000"/>
          </a:xfrm>
        </p:spPr>
        <p:txBody>
          <a:bodyPr anchor="ctr">
            <a:normAutofit/>
          </a:bodyPr>
          <a:lstStyle/>
          <a:p>
            <a:pPr>
              <a:lnSpc>
                <a:spcPct val="90000"/>
              </a:lnSpc>
            </a:pPr>
            <a:br>
              <a:rPr lang="hr-HR" sz="1300">
                <a:effectLst/>
              </a:rPr>
            </a:br>
            <a:br>
              <a:rPr lang="hr-HR" sz="1300">
                <a:effectLst/>
              </a:rPr>
            </a:br>
            <a:br>
              <a:rPr lang="hr-HR" sz="1300">
                <a:effectLst/>
              </a:rPr>
            </a:br>
            <a:br>
              <a:rPr lang="hr-HR" sz="1300">
                <a:effectLst/>
              </a:rPr>
            </a:br>
            <a:endParaRPr lang="hr-HR" sz="1300"/>
          </a:p>
        </p:txBody>
      </p:sp>
      <p:graphicFrame>
        <p:nvGraphicFramePr>
          <p:cNvPr id="7" name="Content Placeholder 4">
            <a:extLst>
              <a:ext uri="{FF2B5EF4-FFF2-40B4-BE49-F238E27FC236}">
                <a16:creationId xmlns:a16="http://schemas.microsoft.com/office/drawing/2014/main" id="{03364D81-75F7-A8D0-062C-81A4BB9BFADC}"/>
              </a:ext>
            </a:extLst>
          </p:cNvPr>
          <p:cNvGraphicFramePr>
            <a:graphicFrameLocks noGrp="1"/>
          </p:cNvGraphicFramePr>
          <p:nvPr>
            <p:ph idx="1"/>
            <p:extLst>
              <p:ext uri="{D42A27DB-BD31-4B8C-83A1-F6EECF244321}">
                <p14:modId xmlns:p14="http://schemas.microsoft.com/office/powerpoint/2010/main" val="1238412521"/>
              </p:ext>
            </p:extLst>
          </p:nvPr>
        </p:nvGraphicFramePr>
        <p:xfrm>
          <a:off x="319549" y="488270"/>
          <a:ext cx="8229600" cy="589286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66346454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3FB9737-2EED-40EC-07BD-3E4F87D1655B}"/>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462ACFA8-B35B-6C3A-0503-5EAD474A8443}"/>
              </a:ext>
            </a:extLst>
          </p:cNvPr>
          <p:cNvSpPr>
            <a:spLocks noGrp="1"/>
          </p:cNvSpPr>
          <p:nvPr>
            <p:ph type="title"/>
          </p:nvPr>
        </p:nvSpPr>
        <p:spPr>
          <a:xfrm>
            <a:off x="457200" y="274638"/>
            <a:ext cx="8229600" cy="706090"/>
          </a:xfrm>
        </p:spPr>
        <p:txBody>
          <a:bodyPr>
            <a:normAutofit fontScale="90000"/>
          </a:bodyPr>
          <a:lstStyle/>
          <a:p>
            <a:br>
              <a:rPr lang="hr-HR" dirty="0">
                <a:effectLst/>
              </a:rPr>
            </a:br>
            <a:br>
              <a:rPr lang="hr-HR" dirty="0">
                <a:effectLst/>
              </a:rPr>
            </a:br>
            <a:br>
              <a:rPr lang="hr-HR" dirty="0">
                <a:effectLst/>
              </a:rPr>
            </a:br>
            <a:br>
              <a:rPr lang="hr-HR" dirty="0">
                <a:effectLst/>
              </a:rPr>
            </a:br>
            <a:endParaRPr lang="hr-HR" dirty="0"/>
          </a:p>
        </p:txBody>
      </p:sp>
      <p:graphicFrame>
        <p:nvGraphicFramePr>
          <p:cNvPr id="2" name="Content Placeholder 1">
            <a:extLst>
              <a:ext uri="{FF2B5EF4-FFF2-40B4-BE49-F238E27FC236}">
                <a16:creationId xmlns:a16="http://schemas.microsoft.com/office/drawing/2014/main" id="{A035AD5B-EFD6-E703-ADAB-C8ED2309D46E}"/>
              </a:ext>
            </a:extLst>
          </p:cNvPr>
          <p:cNvGraphicFramePr>
            <a:graphicFrameLocks noGrp="1"/>
          </p:cNvGraphicFramePr>
          <p:nvPr>
            <p:ph idx="1"/>
            <p:extLst>
              <p:ext uri="{D42A27DB-BD31-4B8C-83A1-F6EECF244321}">
                <p14:modId xmlns:p14="http://schemas.microsoft.com/office/powerpoint/2010/main" val="2153573914"/>
              </p:ext>
            </p:extLst>
          </p:nvPr>
        </p:nvGraphicFramePr>
        <p:xfrm>
          <a:off x="235975" y="412956"/>
          <a:ext cx="8450826" cy="617040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07399019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A6279E2-13DC-F26E-5F22-105849CCA20E}"/>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BA0C601F-D2BA-E29F-DD1B-9375C411FB44}"/>
              </a:ext>
            </a:extLst>
          </p:cNvPr>
          <p:cNvSpPr>
            <a:spLocks noGrp="1"/>
          </p:cNvSpPr>
          <p:nvPr>
            <p:ph type="title"/>
          </p:nvPr>
        </p:nvSpPr>
        <p:spPr>
          <a:xfrm>
            <a:off x="457200" y="274638"/>
            <a:ext cx="8229600" cy="706090"/>
          </a:xfrm>
        </p:spPr>
        <p:txBody>
          <a:bodyPr>
            <a:normAutofit fontScale="90000"/>
          </a:bodyPr>
          <a:lstStyle/>
          <a:p>
            <a:br>
              <a:rPr lang="hr-HR">
                <a:effectLst/>
              </a:rPr>
            </a:br>
            <a:br>
              <a:rPr lang="hr-HR">
                <a:effectLst/>
              </a:rPr>
            </a:br>
            <a:br>
              <a:rPr lang="hr-HR">
                <a:effectLst/>
              </a:rPr>
            </a:br>
            <a:br>
              <a:rPr lang="hr-HR">
                <a:effectLst/>
              </a:rPr>
            </a:br>
            <a:endParaRPr lang="hr-HR"/>
          </a:p>
        </p:txBody>
      </p:sp>
      <p:graphicFrame>
        <p:nvGraphicFramePr>
          <p:cNvPr id="2" name="Content Placeholder 1">
            <a:extLst>
              <a:ext uri="{FF2B5EF4-FFF2-40B4-BE49-F238E27FC236}">
                <a16:creationId xmlns:a16="http://schemas.microsoft.com/office/drawing/2014/main" id="{4023DDB8-3E2D-D467-DBBA-B6711854BA99}"/>
              </a:ext>
            </a:extLst>
          </p:cNvPr>
          <p:cNvGraphicFramePr>
            <a:graphicFrameLocks noGrp="1"/>
          </p:cNvGraphicFramePr>
          <p:nvPr>
            <p:ph idx="1"/>
            <p:extLst>
              <p:ext uri="{D42A27DB-BD31-4B8C-83A1-F6EECF244321}">
                <p14:modId xmlns:p14="http://schemas.microsoft.com/office/powerpoint/2010/main" val="3770780994"/>
              </p:ext>
            </p:extLst>
          </p:nvPr>
        </p:nvGraphicFramePr>
        <p:xfrm>
          <a:off x="329380" y="517767"/>
          <a:ext cx="8229600" cy="598135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37367043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F4F2B7B-5CE0-BDB2-83BA-7014198BB9E3}"/>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20692FD6-8179-8511-0412-D0C84E063329}"/>
              </a:ext>
            </a:extLst>
          </p:cNvPr>
          <p:cNvSpPr>
            <a:spLocks noGrp="1"/>
          </p:cNvSpPr>
          <p:nvPr>
            <p:ph type="title"/>
          </p:nvPr>
        </p:nvSpPr>
        <p:spPr>
          <a:xfrm>
            <a:off x="457200" y="274638"/>
            <a:ext cx="8229600" cy="1143000"/>
          </a:xfrm>
        </p:spPr>
        <p:txBody>
          <a:bodyPr anchor="ctr">
            <a:normAutofit/>
          </a:bodyPr>
          <a:lstStyle/>
          <a:p>
            <a:pPr>
              <a:lnSpc>
                <a:spcPct val="90000"/>
              </a:lnSpc>
            </a:pPr>
            <a:br>
              <a:rPr lang="hr-HR" sz="1300">
                <a:effectLst/>
              </a:rPr>
            </a:br>
            <a:br>
              <a:rPr lang="hr-HR" sz="1300">
                <a:effectLst/>
              </a:rPr>
            </a:br>
            <a:br>
              <a:rPr lang="hr-HR" sz="1300">
                <a:effectLst/>
              </a:rPr>
            </a:br>
            <a:br>
              <a:rPr lang="hr-HR" sz="1300">
                <a:effectLst/>
              </a:rPr>
            </a:br>
            <a:endParaRPr lang="hr-HR" sz="1300"/>
          </a:p>
        </p:txBody>
      </p:sp>
      <p:graphicFrame>
        <p:nvGraphicFramePr>
          <p:cNvPr id="7" name="Content Placeholder 4">
            <a:extLst>
              <a:ext uri="{FF2B5EF4-FFF2-40B4-BE49-F238E27FC236}">
                <a16:creationId xmlns:a16="http://schemas.microsoft.com/office/drawing/2014/main" id="{A83AE9CC-850A-5E84-AF80-96F411344027}"/>
              </a:ext>
            </a:extLst>
          </p:cNvPr>
          <p:cNvGraphicFramePr>
            <a:graphicFrameLocks noGrp="1"/>
          </p:cNvGraphicFramePr>
          <p:nvPr>
            <p:ph idx="1"/>
            <p:extLst>
              <p:ext uri="{D42A27DB-BD31-4B8C-83A1-F6EECF244321}">
                <p14:modId xmlns:p14="http://schemas.microsoft.com/office/powerpoint/2010/main" val="3085425549"/>
              </p:ext>
            </p:extLst>
          </p:nvPr>
        </p:nvGraphicFramePr>
        <p:xfrm>
          <a:off x="206477" y="481781"/>
          <a:ext cx="8642555" cy="627297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66430339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CF65F2D8-AAED-4FBD-8F07-89C7F2BD9235}"/>
              </a:ext>
            </a:extLst>
          </p:cNvPr>
          <p:cNvSpPr>
            <a:spLocks noGrp="1"/>
          </p:cNvSpPr>
          <p:nvPr>
            <p:ph idx="1"/>
          </p:nvPr>
        </p:nvSpPr>
        <p:spPr/>
        <p:txBody>
          <a:bodyPr>
            <a:normAutofit fontScale="92500" lnSpcReduction="10000"/>
          </a:bodyPr>
          <a:lstStyle/>
          <a:p>
            <a:r>
              <a:rPr lang="hr-HR" dirty="0"/>
              <a:t>Poštuju li operacije/vrste aktivnosti koje se financiraju Programom razgraničenja kako je opisano u Sporazumu o partnerstvu i Programu, ako je primjenjivo?</a:t>
            </a:r>
          </a:p>
          <a:p>
            <a:r>
              <a:rPr lang="hr-HR" dirty="0"/>
              <a:t>Je li postoji jasan opis i raspodjela funkcija između i u relevantnim programskim tijelima vezano uz dvostruko financiranje (upravljačko, posrednička tijela)?</a:t>
            </a:r>
          </a:p>
          <a:p>
            <a:r>
              <a:rPr lang="hr-HR" dirty="0"/>
              <a:t>Imaju li zaposlenici koji su zaduženi za osiguranje izbjegavanja dvostrukog financiranja u faza odabira operacija (dodjele sredstava) i provjeru nepostojanja dvostrukog financiranja u fazi provedbe potrebna znanja? Jesu li organizirani odgovarajući treninzi i obuka za sve relevantne zaposlenike? </a:t>
            </a:r>
          </a:p>
        </p:txBody>
      </p:sp>
      <p:sp>
        <p:nvSpPr>
          <p:cNvPr id="3" name="Title 2">
            <a:extLst>
              <a:ext uri="{FF2B5EF4-FFF2-40B4-BE49-F238E27FC236}">
                <a16:creationId xmlns:a16="http://schemas.microsoft.com/office/drawing/2014/main" id="{51133170-4351-F680-C9EF-D235A7EEAE64}"/>
              </a:ext>
            </a:extLst>
          </p:cNvPr>
          <p:cNvSpPr>
            <a:spLocks noGrp="1"/>
          </p:cNvSpPr>
          <p:nvPr>
            <p:ph type="title"/>
          </p:nvPr>
        </p:nvSpPr>
        <p:spPr/>
        <p:txBody>
          <a:bodyPr/>
          <a:lstStyle/>
          <a:p>
            <a:r>
              <a:rPr lang="hr-HR" dirty="0"/>
              <a:t>Pitanja – KL za reviziju sustava:</a:t>
            </a:r>
          </a:p>
        </p:txBody>
      </p:sp>
    </p:spTree>
    <p:extLst>
      <p:ext uri="{BB962C8B-B14F-4D97-AF65-F5344CB8AC3E}">
        <p14:creationId xmlns:p14="http://schemas.microsoft.com/office/powerpoint/2010/main" val="112015621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0B44C2B-BA15-3A2C-074D-7079991185BE}"/>
            </a:ext>
          </a:extLst>
        </p:cNvPr>
        <p:cNvGrpSpPr/>
        <p:nvPr/>
      </p:nvGrpSpPr>
      <p:grpSpPr>
        <a:xfrm>
          <a:off x="0" y="0"/>
          <a:ext cx="0" cy="0"/>
          <a:chOff x="0" y="0"/>
          <a:chExt cx="0" cy="0"/>
        </a:xfrm>
      </p:grpSpPr>
      <p:sp>
        <p:nvSpPr>
          <p:cNvPr id="2" name="Content Placeholder 1">
            <a:extLst>
              <a:ext uri="{FF2B5EF4-FFF2-40B4-BE49-F238E27FC236}">
                <a16:creationId xmlns:a16="http://schemas.microsoft.com/office/drawing/2014/main" id="{E8E2D2BD-53CD-2610-8889-6CC815366259}"/>
              </a:ext>
            </a:extLst>
          </p:cNvPr>
          <p:cNvSpPr>
            <a:spLocks noGrp="1"/>
          </p:cNvSpPr>
          <p:nvPr>
            <p:ph idx="1"/>
          </p:nvPr>
        </p:nvSpPr>
        <p:spPr/>
        <p:txBody>
          <a:bodyPr>
            <a:normAutofit lnSpcReduction="10000"/>
          </a:bodyPr>
          <a:lstStyle/>
          <a:p>
            <a:r>
              <a:rPr lang="hr-HR" dirty="0"/>
              <a:t>Jesu li jasno propisana pravila, uspostavljeni odgovarajući procesi i razvijene odgovarajuće procedure (postupci) vezano uz izbjegavanje dvostrukog financiranja?</a:t>
            </a:r>
          </a:p>
          <a:p>
            <a:r>
              <a:rPr lang="hr-HR" dirty="0"/>
              <a:t>Ako je proveden nadzor delegiranih funkcija od strane upravljačkog tijela (koji je obuhvatio i dvostruko financiranje), je li provedeni nadzor odgovarajući?</a:t>
            </a:r>
          </a:p>
          <a:p>
            <a:r>
              <a:rPr lang="hr-HR" dirty="0"/>
              <a:t>Imaju li programska tijela (upravljačka, posrednička) pristup relevantnim IT sustavima, bazama podataka,  alatima i registrima u svrhu provjere dvostrukog financiranja?</a:t>
            </a:r>
          </a:p>
        </p:txBody>
      </p:sp>
      <p:sp>
        <p:nvSpPr>
          <p:cNvPr id="3" name="Title 2">
            <a:extLst>
              <a:ext uri="{FF2B5EF4-FFF2-40B4-BE49-F238E27FC236}">
                <a16:creationId xmlns:a16="http://schemas.microsoft.com/office/drawing/2014/main" id="{6FE32FA7-F90E-C464-15DA-00C6F276614C}"/>
              </a:ext>
            </a:extLst>
          </p:cNvPr>
          <p:cNvSpPr>
            <a:spLocks noGrp="1"/>
          </p:cNvSpPr>
          <p:nvPr>
            <p:ph type="title"/>
          </p:nvPr>
        </p:nvSpPr>
        <p:spPr/>
        <p:txBody>
          <a:bodyPr/>
          <a:lstStyle/>
          <a:p>
            <a:r>
              <a:rPr lang="hr-HR" dirty="0"/>
              <a:t>Pitanja – KL za reviziju sustava:</a:t>
            </a:r>
          </a:p>
        </p:txBody>
      </p:sp>
    </p:spTree>
    <p:extLst>
      <p:ext uri="{BB962C8B-B14F-4D97-AF65-F5344CB8AC3E}">
        <p14:creationId xmlns:p14="http://schemas.microsoft.com/office/powerpoint/2010/main" val="3465923416"/>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8CD5F98-37C0-1116-B241-26452A99A281}"/>
            </a:ext>
          </a:extLst>
        </p:cNvPr>
        <p:cNvGrpSpPr/>
        <p:nvPr/>
      </p:nvGrpSpPr>
      <p:grpSpPr>
        <a:xfrm>
          <a:off x="0" y="0"/>
          <a:ext cx="0" cy="0"/>
          <a:chOff x="0" y="0"/>
          <a:chExt cx="0" cy="0"/>
        </a:xfrm>
      </p:grpSpPr>
      <p:sp>
        <p:nvSpPr>
          <p:cNvPr id="2" name="Content Placeholder 1">
            <a:extLst>
              <a:ext uri="{FF2B5EF4-FFF2-40B4-BE49-F238E27FC236}">
                <a16:creationId xmlns:a16="http://schemas.microsoft.com/office/drawing/2014/main" id="{BD3F67E9-5B79-D1BB-A5F3-92884C8093FC}"/>
              </a:ext>
            </a:extLst>
          </p:cNvPr>
          <p:cNvSpPr>
            <a:spLocks noGrp="1"/>
          </p:cNvSpPr>
          <p:nvPr>
            <p:ph idx="1"/>
          </p:nvPr>
        </p:nvSpPr>
        <p:spPr/>
        <p:txBody>
          <a:bodyPr>
            <a:normAutofit lnSpcReduction="10000"/>
          </a:bodyPr>
          <a:lstStyle/>
          <a:p>
            <a:r>
              <a:rPr lang="hr-HR" dirty="0"/>
              <a:t>Ako da, jesu li ti IT sustavi, baze podataka, alati i registri  odgovarajući? Odnosno, jesu li prikladni i dostatni za obavljanje potrebnih provjera?</a:t>
            </a:r>
          </a:p>
          <a:p>
            <a:r>
              <a:rPr lang="hr-HR" dirty="0"/>
              <a:t>Jesu li programska tijela osigurala i poduzimala potrebne mjere vezano uz među-institucionalnu koordinaciju i komunikaciju s drugim nacionalnim tijelima?</a:t>
            </a:r>
          </a:p>
          <a:p>
            <a:r>
              <a:rPr lang="hr-HR" dirty="0"/>
              <a:t>Jesu li u postupku odabira operacija (dodjele sredstava), programska tijela poduzimala predviđene aktivnosti i provjere vezano uz  izbjegavanje dvostrukog financiranja? </a:t>
            </a:r>
          </a:p>
        </p:txBody>
      </p:sp>
      <p:sp>
        <p:nvSpPr>
          <p:cNvPr id="3" name="Title 2">
            <a:extLst>
              <a:ext uri="{FF2B5EF4-FFF2-40B4-BE49-F238E27FC236}">
                <a16:creationId xmlns:a16="http://schemas.microsoft.com/office/drawing/2014/main" id="{135373F3-C110-60E9-0D83-F0C438C4A2BB}"/>
              </a:ext>
            </a:extLst>
          </p:cNvPr>
          <p:cNvSpPr>
            <a:spLocks noGrp="1"/>
          </p:cNvSpPr>
          <p:nvPr>
            <p:ph type="title"/>
          </p:nvPr>
        </p:nvSpPr>
        <p:spPr/>
        <p:txBody>
          <a:bodyPr/>
          <a:lstStyle/>
          <a:p>
            <a:r>
              <a:rPr lang="hr-HR" dirty="0"/>
              <a:t>Pitanja – KL za reviziju sustava:</a:t>
            </a:r>
          </a:p>
        </p:txBody>
      </p:sp>
    </p:spTree>
    <p:extLst>
      <p:ext uri="{BB962C8B-B14F-4D97-AF65-F5344CB8AC3E}">
        <p14:creationId xmlns:p14="http://schemas.microsoft.com/office/powerpoint/2010/main" val="1884905583"/>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0C6F690-7684-34A0-2E76-37A870D3BDB6}"/>
            </a:ext>
          </a:extLst>
        </p:cNvPr>
        <p:cNvGrpSpPr/>
        <p:nvPr/>
      </p:nvGrpSpPr>
      <p:grpSpPr>
        <a:xfrm>
          <a:off x="0" y="0"/>
          <a:ext cx="0" cy="0"/>
          <a:chOff x="0" y="0"/>
          <a:chExt cx="0" cy="0"/>
        </a:xfrm>
      </p:grpSpPr>
      <p:sp>
        <p:nvSpPr>
          <p:cNvPr id="2" name="Content Placeholder 1">
            <a:extLst>
              <a:ext uri="{FF2B5EF4-FFF2-40B4-BE49-F238E27FC236}">
                <a16:creationId xmlns:a16="http://schemas.microsoft.com/office/drawing/2014/main" id="{854F7EDD-4AE4-68DE-AE6C-776EB01316B6}"/>
              </a:ext>
            </a:extLst>
          </p:cNvPr>
          <p:cNvSpPr>
            <a:spLocks noGrp="1"/>
          </p:cNvSpPr>
          <p:nvPr>
            <p:ph idx="1"/>
          </p:nvPr>
        </p:nvSpPr>
        <p:spPr/>
        <p:txBody>
          <a:bodyPr>
            <a:normAutofit/>
          </a:bodyPr>
          <a:lstStyle/>
          <a:p>
            <a:r>
              <a:rPr lang="hr-HR" dirty="0"/>
              <a:t>Ako da, jesu li poduzete aktivnosti i provjere bile odgovarajuće (adekvatne) i učinkovite?</a:t>
            </a:r>
          </a:p>
          <a:p>
            <a:r>
              <a:rPr lang="hr-HR" dirty="0"/>
              <a:t>Jesu li nacionalnim pravilima o prihvatljivosti troškova ili pozivima na dodjelu bespovratnih sredstava (dostavu projektnih prijedloga) jasno razgraničene kategorije troškova?</a:t>
            </a:r>
          </a:p>
          <a:p>
            <a:r>
              <a:rPr lang="hr-HR" dirty="0"/>
              <a:t>U slučaju da je trošak pokriven u dvije različite kategorije (stavke, proračunske linije), je li se provode provjere u svrhu izbjegavanja dvostrukog financiranja?</a:t>
            </a:r>
          </a:p>
        </p:txBody>
      </p:sp>
      <p:sp>
        <p:nvSpPr>
          <p:cNvPr id="3" name="Title 2">
            <a:extLst>
              <a:ext uri="{FF2B5EF4-FFF2-40B4-BE49-F238E27FC236}">
                <a16:creationId xmlns:a16="http://schemas.microsoft.com/office/drawing/2014/main" id="{E218F015-4293-435F-B0A5-329EF23A51D7}"/>
              </a:ext>
            </a:extLst>
          </p:cNvPr>
          <p:cNvSpPr>
            <a:spLocks noGrp="1"/>
          </p:cNvSpPr>
          <p:nvPr>
            <p:ph type="title"/>
          </p:nvPr>
        </p:nvSpPr>
        <p:spPr/>
        <p:txBody>
          <a:bodyPr/>
          <a:lstStyle/>
          <a:p>
            <a:r>
              <a:rPr lang="hr-HR" dirty="0"/>
              <a:t>Pitanja – KL za reviziju sustava:</a:t>
            </a:r>
          </a:p>
        </p:txBody>
      </p:sp>
    </p:spTree>
    <p:extLst>
      <p:ext uri="{BB962C8B-B14F-4D97-AF65-F5344CB8AC3E}">
        <p14:creationId xmlns:p14="http://schemas.microsoft.com/office/powerpoint/2010/main" val="338992665"/>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A1722E3-CB01-36FF-2DDD-81F84B9794CA}"/>
            </a:ext>
          </a:extLst>
        </p:cNvPr>
        <p:cNvGrpSpPr/>
        <p:nvPr/>
      </p:nvGrpSpPr>
      <p:grpSpPr>
        <a:xfrm>
          <a:off x="0" y="0"/>
          <a:ext cx="0" cy="0"/>
          <a:chOff x="0" y="0"/>
          <a:chExt cx="0" cy="0"/>
        </a:xfrm>
      </p:grpSpPr>
      <p:sp>
        <p:nvSpPr>
          <p:cNvPr id="2" name="Content Placeholder 1">
            <a:extLst>
              <a:ext uri="{FF2B5EF4-FFF2-40B4-BE49-F238E27FC236}">
                <a16:creationId xmlns:a16="http://schemas.microsoft.com/office/drawing/2014/main" id="{A9360043-C8A5-555E-CAB1-A86AA395F850}"/>
              </a:ext>
            </a:extLst>
          </p:cNvPr>
          <p:cNvSpPr>
            <a:spLocks noGrp="1"/>
          </p:cNvSpPr>
          <p:nvPr>
            <p:ph idx="1"/>
          </p:nvPr>
        </p:nvSpPr>
        <p:spPr/>
        <p:txBody>
          <a:bodyPr>
            <a:normAutofit fontScale="92500"/>
          </a:bodyPr>
          <a:lstStyle/>
          <a:p>
            <a:r>
              <a:rPr lang="hr-HR" dirty="0"/>
              <a:t>Jesu li programska tijela u fazi provedbe operacija obavljala upravljačke provjere vezano uz izbjegavanje dvostrukog financiranja, odnosno jesu li provjeravala propisani zahtjev da se isti troškovi ne smiju prijaviti dva puta?</a:t>
            </a:r>
          </a:p>
          <a:p>
            <a:r>
              <a:rPr lang="hr-HR" dirty="0"/>
              <a:t>Ako da, jesu li upravljačke provjere bile odgovarajuće (adekvatne) i učinkovite?</a:t>
            </a:r>
          </a:p>
          <a:p>
            <a:r>
              <a:rPr lang="hr-HR" dirty="0"/>
              <a:t>U slučaju da se nepostojanje dvostrukog financiranja dokazuje „osobnim izjavama“ od strane potencijalnih primatelja / korisnika, je li se pouzdanost (istinitost) izjava provjerava u odnosu na druge dostupne i provjerene izvore informacija?</a:t>
            </a:r>
          </a:p>
        </p:txBody>
      </p:sp>
      <p:sp>
        <p:nvSpPr>
          <p:cNvPr id="3" name="Title 2">
            <a:extLst>
              <a:ext uri="{FF2B5EF4-FFF2-40B4-BE49-F238E27FC236}">
                <a16:creationId xmlns:a16="http://schemas.microsoft.com/office/drawing/2014/main" id="{C9B15F47-7B9D-A763-A82F-ED23B10197F5}"/>
              </a:ext>
            </a:extLst>
          </p:cNvPr>
          <p:cNvSpPr>
            <a:spLocks noGrp="1"/>
          </p:cNvSpPr>
          <p:nvPr>
            <p:ph type="title"/>
          </p:nvPr>
        </p:nvSpPr>
        <p:spPr/>
        <p:txBody>
          <a:bodyPr/>
          <a:lstStyle/>
          <a:p>
            <a:r>
              <a:rPr lang="hr-HR" dirty="0"/>
              <a:t>Pitanja – KL za reviziju sustava:</a:t>
            </a:r>
          </a:p>
        </p:txBody>
      </p:sp>
    </p:spTree>
    <p:extLst>
      <p:ext uri="{BB962C8B-B14F-4D97-AF65-F5344CB8AC3E}">
        <p14:creationId xmlns:p14="http://schemas.microsoft.com/office/powerpoint/2010/main" val="50244129"/>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1B52D94-09D7-8C67-E3F9-CE47E9A97234}"/>
            </a:ext>
          </a:extLst>
        </p:cNvPr>
        <p:cNvGrpSpPr/>
        <p:nvPr/>
      </p:nvGrpSpPr>
      <p:grpSpPr>
        <a:xfrm>
          <a:off x="0" y="0"/>
          <a:ext cx="0" cy="0"/>
          <a:chOff x="0" y="0"/>
          <a:chExt cx="0" cy="0"/>
        </a:xfrm>
      </p:grpSpPr>
      <p:sp>
        <p:nvSpPr>
          <p:cNvPr id="2" name="Content Placeholder 1">
            <a:extLst>
              <a:ext uri="{FF2B5EF4-FFF2-40B4-BE49-F238E27FC236}">
                <a16:creationId xmlns:a16="http://schemas.microsoft.com/office/drawing/2014/main" id="{9F9A79A6-B65D-55F3-3ED6-841118A68FCB}"/>
              </a:ext>
            </a:extLst>
          </p:cNvPr>
          <p:cNvSpPr>
            <a:spLocks noGrp="1"/>
          </p:cNvSpPr>
          <p:nvPr>
            <p:ph idx="1"/>
          </p:nvPr>
        </p:nvSpPr>
        <p:spPr/>
        <p:txBody>
          <a:bodyPr>
            <a:normAutofit/>
          </a:bodyPr>
          <a:lstStyle/>
          <a:p>
            <a:r>
              <a:rPr lang="hr-HR" dirty="0"/>
              <a:t>U slučaju da se nepostojanje dvostrukog financiranja dokazuje „osobnim izjavama“ potencijalnih primatelja / korisnika, je li predložak osobne izjave cjelovit i precizan?</a:t>
            </a:r>
          </a:p>
          <a:p>
            <a:r>
              <a:rPr lang="hr-HR" dirty="0"/>
              <a:t>U slučaju da su tijela u sustavu upravljanja i kontrola zaprimila pritužbu ili drugu relevantnu informaciju vezano uz slučaj dvostrukog financiranja (primjerice, od strane „zviždača“, drugog potencijalnog primatelja), jesu li provedeni odgovarajući postupci kako bi se odgovarajuće (adekvatno) istražio cijeli slučaj?</a:t>
            </a:r>
          </a:p>
        </p:txBody>
      </p:sp>
      <p:sp>
        <p:nvSpPr>
          <p:cNvPr id="3" name="Title 2">
            <a:extLst>
              <a:ext uri="{FF2B5EF4-FFF2-40B4-BE49-F238E27FC236}">
                <a16:creationId xmlns:a16="http://schemas.microsoft.com/office/drawing/2014/main" id="{D0303AEF-B71C-B0B9-9E7D-192C9BA771A6}"/>
              </a:ext>
            </a:extLst>
          </p:cNvPr>
          <p:cNvSpPr>
            <a:spLocks noGrp="1"/>
          </p:cNvSpPr>
          <p:nvPr>
            <p:ph type="title"/>
          </p:nvPr>
        </p:nvSpPr>
        <p:spPr/>
        <p:txBody>
          <a:bodyPr/>
          <a:lstStyle/>
          <a:p>
            <a:r>
              <a:rPr lang="hr-HR" dirty="0"/>
              <a:t>Pitanja – KL za reviziju sustava:</a:t>
            </a:r>
          </a:p>
        </p:txBody>
      </p:sp>
    </p:spTree>
    <p:extLst>
      <p:ext uri="{BB962C8B-B14F-4D97-AF65-F5344CB8AC3E}">
        <p14:creationId xmlns:p14="http://schemas.microsoft.com/office/powerpoint/2010/main" val="4123830093"/>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B46E86A-035D-6AEE-A3DE-2C95A95FD28F}"/>
            </a:ext>
          </a:extLst>
        </p:cNvPr>
        <p:cNvGrpSpPr/>
        <p:nvPr/>
      </p:nvGrpSpPr>
      <p:grpSpPr>
        <a:xfrm>
          <a:off x="0" y="0"/>
          <a:ext cx="0" cy="0"/>
          <a:chOff x="0" y="0"/>
          <a:chExt cx="0" cy="0"/>
        </a:xfrm>
      </p:grpSpPr>
      <p:sp>
        <p:nvSpPr>
          <p:cNvPr id="2" name="Content Placeholder 1">
            <a:extLst>
              <a:ext uri="{FF2B5EF4-FFF2-40B4-BE49-F238E27FC236}">
                <a16:creationId xmlns:a16="http://schemas.microsoft.com/office/drawing/2014/main" id="{F193BB4F-CDAE-9172-15CD-97C3C3B7B4CF}"/>
              </a:ext>
            </a:extLst>
          </p:cNvPr>
          <p:cNvSpPr>
            <a:spLocks noGrp="1"/>
          </p:cNvSpPr>
          <p:nvPr>
            <p:ph idx="1"/>
          </p:nvPr>
        </p:nvSpPr>
        <p:spPr/>
        <p:txBody>
          <a:bodyPr>
            <a:normAutofit lnSpcReduction="10000"/>
          </a:bodyPr>
          <a:lstStyle/>
          <a:p>
            <a:r>
              <a:rPr lang="hr-HR" dirty="0"/>
              <a:t>Ako je utvrđen slučaj dvostrukog financiranja, jesu li programska tijela poduzela odgovarajuće mjere za ispravak neprihvatljivog iznosa?</a:t>
            </a:r>
          </a:p>
          <a:p>
            <a:r>
              <a:rPr lang="hr-HR" dirty="0"/>
              <a:t>U slučaju da sami revizori imaju indicija (sumnji) ili saznanja o postojanju dvostrukog financiranja, jesu li programska tijela poduzela odgovarajuće postupke kako bi adekvatno istražila taj slučaj?</a:t>
            </a:r>
          </a:p>
          <a:p>
            <a:r>
              <a:rPr lang="hr-HR" dirty="0"/>
              <a:t>Na temelju svih obavljenih revizijskih aktivnosti vezanih uz dvostruko financiranje, je li možete potvrditi da je osiguran odgovarajući revizijski trag kako u fazi odabira operacija tako i u fazi njihove provedbe?</a:t>
            </a:r>
          </a:p>
        </p:txBody>
      </p:sp>
      <p:sp>
        <p:nvSpPr>
          <p:cNvPr id="3" name="Title 2">
            <a:extLst>
              <a:ext uri="{FF2B5EF4-FFF2-40B4-BE49-F238E27FC236}">
                <a16:creationId xmlns:a16="http://schemas.microsoft.com/office/drawing/2014/main" id="{C9E3D673-5C82-0095-E14D-8DC7C71FCDB5}"/>
              </a:ext>
            </a:extLst>
          </p:cNvPr>
          <p:cNvSpPr>
            <a:spLocks noGrp="1"/>
          </p:cNvSpPr>
          <p:nvPr>
            <p:ph type="title"/>
          </p:nvPr>
        </p:nvSpPr>
        <p:spPr/>
        <p:txBody>
          <a:bodyPr/>
          <a:lstStyle/>
          <a:p>
            <a:r>
              <a:rPr lang="hr-HR" dirty="0"/>
              <a:t>Pitanja – KL za reviziju sustava:</a:t>
            </a:r>
          </a:p>
        </p:txBody>
      </p:sp>
    </p:spTree>
    <p:extLst>
      <p:ext uri="{BB962C8B-B14F-4D97-AF65-F5344CB8AC3E}">
        <p14:creationId xmlns:p14="http://schemas.microsoft.com/office/powerpoint/2010/main" val="382435262"/>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3AF1D76-0065-3E2E-DF9A-304439A9904D}"/>
            </a:ext>
          </a:extLst>
        </p:cNvPr>
        <p:cNvGrpSpPr/>
        <p:nvPr/>
      </p:nvGrpSpPr>
      <p:grpSpPr>
        <a:xfrm>
          <a:off x="0" y="0"/>
          <a:ext cx="0" cy="0"/>
          <a:chOff x="0" y="0"/>
          <a:chExt cx="0" cy="0"/>
        </a:xfrm>
      </p:grpSpPr>
      <p:sp>
        <p:nvSpPr>
          <p:cNvPr id="2" name="Content Placeholder 1">
            <a:extLst>
              <a:ext uri="{FF2B5EF4-FFF2-40B4-BE49-F238E27FC236}">
                <a16:creationId xmlns:a16="http://schemas.microsoft.com/office/drawing/2014/main" id="{EF242658-9694-D097-163B-84FD23D53DA6}"/>
              </a:ext>
            </a:extLst>
          </p:cNvPr>
          <p:cNvSpPr>
            <a:spLocks noGrp="1"/>
          </p:cNvSpPr>
          <p:nvPr>
            <p:ph idx="1"/>
          </p:nvPr>
        </p:nvSpPr>
        <p:spPr/>
        <p:txBody>
          <a:bodyPr>
            <a:normAutofit/>
          </a:bodyPr>
          <a:lstStyle/>
          <a:p>
            <a:r>
              <a:rPr lang="hr-HR" dirty="0"/>
              <a:t>Jeste li utvrdili pravila, procese ili procedure (postupke) koji predstavljaju prekomjerno administrativno opterećenje i trošak, a koji se mogu pojednostaviti bez ugrožavanja ukupne sigurnosti i učinkovitosti sustava upravljanja i kontrole?</a:t>
            </a:r>
          </a:p>
        </p:txBody>
      </p:sp>
      <p:sp>
        <p:nvSpPr>
          <p:cNvPr id="3" name="Title 2">
            <a:extLst>
              <a:ext uri="{FF2B5EF4-FFF2-40B4-BE49-F238E27FC236}">
                <a16:creationId xmlns:a16="http://schemas.microsoft.com/office/drawing/2014/main" id="{279787E0-EE71-B14F-7313-17A2BC6A5B73}"/>
              </a:ext>
            </a:extLst>
          </p:cNvPr>
          <p:cNvSpPr>
            <a:spLocks noGrp="1"/>
          </p:cNvSpPr>
          <p:nvPr>
            <p:ph type="title"/>
          </p:nvPr>
        </p:nvSpPr>
        <p:spPr/>
        <p:txBody>
          <a:bodyPr/>
          <a:lstStyle/>
          <a:p>
            <a:r>
              <a:rPr lang="hr-HR" dirty="0"/>
              <a:t>Pitanja – KL za reviziju sustava:</a:t>
            </a:r>
          </a:p>
        </p:txBody>
      </p:sp>
    </p:spTree>
    <p:extLst>
      <p:ext uri="{BB962C8B-B14F-4D97-AF65-F5344CB8AC3E}">
        <p14:creationId xmlns:p14="http://schemas.microsoft.com/office/powerpoint/2010/main" val="398566102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3357F0D-543E-893B-C027-7F56FE0AE7E9}"/>
            </a:ext>
          </a:extLst>
        </p:cNvPr>
        <p:cNvGrpSpPr/>
        <p:nvPr/>
      </p:nvGrpSpPr>
      <p:grpSpPr>
        <a:xfrm>
          <a:off x="0" y="0"/>
          <a:ext cx="0" cy="0"/>
          <a:chOff x="0" y="0"/>
          <a:chExt cx="0" cy="0"/>
        </a:xfrm>
      </p:grpSpPr>
      <p:graphicFrame>
        <p:nvGraphicFramePr>
          <p:cNvPr id="2" name="Content Placeholder 1">
            <a:extLst>
              <a:ext uri="{FF2B5EF4-FFF2-40B4-BE49-F238E27FC236}">
                <a16:creationId xmlns:a16="http://schemas.microsoft.com/office/drawing/2014/main" id="{1569274C-4235-AAC9-5E25-0DE5309BF2AE}"/>
              </a:ext>
            </a:extLst>
          </p:cNvPr>
          <p:cNvGraphicFramePr>
            <a:graphicFrameLocks noGrp="1"/>
          </p:cNvGraphicFramePr>
          <p:nvPr>
            <p:ph idx="1"/>
            <p:extLst>
              <p:ext uri="{D42A27DB-BD31-4B8C-83A1-F6EECF244321}">
                <p14:modId xmlns:p14="http://schemas.microsoft.com/office/powerpoint/2010/main" val="2458393172"/>
              </p:ext>
            </p:extLst>
          </p:nvPr>
        </p:nvGraphicFramePr>
        <p:xfrm>
          <a:off x="265471" y="274637"/>
          <a:ext cx="8632723" cy="647029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Title 2">
            <a:extLst>
              <a:ext uri="{FF2B5EF4-FFF2-40B4-BE49-F238E27FC236}">
                <a16:creationId xmlns:a16="http://schemas.microsoft.com/office/drawing/2014/main" id="{F54C6C73-DFD2-DDD2-EE13-84C604D93291}"/>
              </a:ext>
            </a:extLst>
          </p:cNvPr>
          <p:cNvSpPr>
            <a:spLocks noGrp="1"/>
          </p:cNvSpPr>
          <p:nvPr>
            <p:ph type="title"/>
          </p:nvPr>
        </p:nvSpPr>
        <p:spPr/>
        <p:txBody>
          <a:bodyPr>
            <a:normAutofit fontScale="90000"/>
          </a:bodyPr>
          <a:lstStyle/>
          <a:p>
            <a:br>
              <a:rPr lang="hr-HR" dirty="0">
                <a:effectLst/>
              </a:rPr>
            </a:br>
            <a:br>
              <a:rPr lang="hr-HR" dirty="0">
                <a:effectLst/>
              </a:rPr>
            </a:br>
            <a:br>
              <a:rPr lang="hr-HR" dirty="0">
                <a:effectLst/>
              </a:rPr>
            </a:br>
            <a:br>
              <a:rPr lang="hr-HR" dirty="0">
                <a:effectLst/>
              </a:rPr>
            </a:br>
            <a:endParaRPr lang="hr-HR" dirty="0"/>
          </a:p>
        </p:txBody>
      </p:sp>
    </p:spTree>
    <p:extLst>
      <p:ext uri="{BB962C8B-B14F-4D97-AF65-F5344CB8AC3E}">
        <p14:creationId xmlns:p14="http://schemas.microsoft.com/office/powerpoint/2010/main" val="1713167352"/>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0085EB7-EE90-08B6-621D-6346FCA3AC3C}"/>
            </a:ext>
          </a:extLst>
        </p:cNvPr>
        <p:cNvGrpSpPr/>
        <p:nvPr/>
      </p:nvGrpSpPr>
      <p:grpSpPr>
        <a:xfrm>
          <a:off x="0" y="0"/>
          <a:ext cx="0" cy="0"/>
          <a:chOff x="0" y="0"/>
          <a:chExt cx="0" cy="0"/>
        </a:xfrm>
      </p:grpSpPr>
      <p:sp>
        <p:nvSpPr>
          <p:cNvPr id="2" name="Content Placeholder 1">
            <a:extLst>
              <a:ext uri="{FF2B5EF4-FFF2-40B4-BE49-F238E27FC236}">
                <a16:creationId xmlns:a16="http://schemas.microsoft.com/office/drawing/2014/main" id="{C33D85AB-898B-E00D-8B42-2F03B5283C35}"/>
              </a:ext>
            </a:extLst>
          </p:cNvPr>
          <p:cNvSpPr>
            <a:spLocks noGrp="1"/>
          </p:cNvSpPr>
          <p:nvPr>
            <p:ph idx="1"/>
          </p:nvPr>
        </p:nvSpPr>
        <p:spPr/>
        <p:txBody>
          <a:bodyPr>
            <a:normAutofit/>
          </a:bodyPr>
          <a:lstStyle/>
          <a:p>
            <a:r>
              <a:rPr lang="hr-HR" dirty="0"/>
              <a:t>Možete li potvrditi da nakon provedenih provjera vezanih uz dvostruko financiranje nemate nikakvih saznanja, indicija (naznaka) ili dokaza da je operacija (ili troškovi u okviru te operacije) osim iz jednog „CPR fonda“, za istu operaciju odnosno iste troškove primila potporu iz:</a:t>
            </a:r>
          </a:p>
          <a:p>
            <a:pPr marL="109728" indent="0">
              <a:buNone/>
            </a:pPr>
            <a:r>
              <a:rPr lang="hr-HR" dirty="0"/>
              <a:t>a) drugog „CPR fonda“ ili EU instrumenta,</a:t>
            </a:r>
          </a:p>
          <a:p>
            <a:pPr marL="109728" indent="0">
              <a:buNone/>
            </a:pPr>
            <a:r>
              <a:rPr lang="hr-HR" dirty="0"/>
              <a:t>b) istog „CPR fonda“ u okviru drugog programa,</a:t>
            </a:r>
          </a:p>
          <a:p>
            <a:pPr marL="109728" indent="0">
              <a:buNone/>
            </a:pPr>
            <a:r>
              <a:rPr lang="hr-HR" dirty="0"/>
              <a:t>(c) nacionalnog javnog izvora financiranja?</a:t>
            </a:r>
          </a:p>
          <a:p>
            <a:endParaRPr lang="hr-HR" dirty="0"/>
          </a:p>
        </p:txBody>
      </p:sp>
      <p:sp>
        <p:nvSpPr>
          <p:cNvPr id="3" name="Title 2">
            <a:extLst>
              <a:ext uri="{FF2B5EF4-FFF2-40B4-BE49-F238E27FC236}">
                <a16:creationId xmlns:a16="http://schemas.microsoft.com/office/drawing/2014/main" id="{E3D9C334-262E-3024-C39A-EB76646BE8D7}"/>
              </a:ext>
            </a:extLst>
          </p:cNvPr>
          <p:cNvSpPr>
            <a:spLocks noGrp="1"/>
          </p:cNvSpPr>
          <p:nvPr>
            <p:ph type="title"/>
          </p:nvPr>
        </p:nvSpPr>
        <p:spPr/>
        <p:txBody>
          <a:bodyPr/>
          <a:lstStyle/>
          <a:p>
            <a:r>
              <a:rPr lang="hr-HR" dirty="0"/>
              <a:t>Pitanja – KL za reviziju operacija:</a:t>
            </a:r>
          </a:p>
        </p:txBody>
      </p:sp>
    </p:spTree>
    <p:extLst>
      <p:ext uri="{BB962C8B-B14F-4D97-AF65-F5344CB8AC3E}">
        <p14:creationId xmlns:p14="http://schemas.microsoft.com/office/powerpoint/2010/main" val="3000031692"/>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07B0FE4-EC31-CF52-06A8-34C2B1854A20}"/>
            </a:ext>
          </a:extLst>
        </p:cNvPr>
        <p:cNvGrpSpPr/>
        <p:nvPr/>
      </p:nvGrpSpPr>
      <p:grpSpPr>
        <a:xfrm>
          <a:off x="0" y="0"/>
          <a:ext cx="0" cy="0"/>
          <a:chOff x="0" y="0"/>
          <a:chExt cx="0" cy="0"/>
        </a:xfrm>
      </p:grpSpPr>
      <p:sp>
        <p:nvSpPr>
          <p:cNvPr id="2" name="Content Placeholder 1">
            <a:extLst>
              <a:ext uri="{FF2B5EF4-FFF2-40B4-BE49-F238E27FC236}">
                <a16:creationId xmlns:a16="http://schemas.microsoft.com/office/drawing/2014/main" id="{1DC0B79D-2DF2-A1EF-5491-8482B928231D}"/>
              </a:ext>
            </a:extLst>
          </p:cNvPr>
          <p:cNvSpPr>
            <a:spLocks noGrp="1"/>
          </p:cNvSpPr>
          <p:nvPr>
            <p:ph idx="1"/>
          </p:nvPr>
        </p:nvSpPr>
        <p:spPr/>
        <p:txBody>
          <a:bodyPr>
            <a:normAutofit/>
          </a:bodyPr>
          <a:lstStyle/>
          <a:p>
            <a:r>
              <a:rPr lang="hr-HR" dirty="0"/>
              <a:t>Možete li potvrditi da nakon provedenih provjera vezanih uz dvostruko financiranje nemate nikakvih saznanja, indicija (naznaka) ili dokaza da su isti troškovi u okviru iste operacije dva puta financirani iz istog programa/„CPR fonda“/nacionalnih javnih izvora?</a:t>
            </a:r>
          </a:p>
        </p:txBody>
      </p:sp>
      <p:sp>
        <p:nvSpPr>
          <p:cNvPr id="3" name="Title 2">
            <a:extLst>
              <a:ext uri="{FF2B5EF4-FFF2-40B4-BE49-F238E27FC236}">
                <a16:creationId xmlns:a16="http://schemas.microsoft.com/office/drawing/2014/main" id="{FCB30712-18C7-8398-B16C-BACE6B5D5CD7}"/>
              </a:ext>
            </a:extLst>
          </p:cNvPr>
          <p:cNvSpPr>
            <a:spLocks noGrp="1"/>
          </p:cNvSpPr>
          <p:nvPr>
            <p:ph type="title"/>
          </p:nvPr>
        </p:nvSpPr>
        <p:spPr/>
        <p:txBody>
          <a:bodyPr/>
          <a:lstStyle/>
          <a:p>
            <a:r>
              <a:rPr lang="hr-HR" dirty="0"/>
              <a:t>Pitanja – KL za reviziju operacija:</a:t>
            </a:r>
          </a:p>
        </p:txBody>
      </p:sp>
    </p:spTree>
    <p:extLst>
      <p:ext uri="{BB962C8B-B14F-4D97-AF65-F5344CB8AC3E}">
        <p14:creationId xmlns:p14="http://schemas.microsoft.com/office/powerpoint/2010/main" val="2712167889"/>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aslov 2"/>
          <p:cNvSpPr>
            <a:spLocks noGrp="1"/>
          </p:cNvSpPr>
          <p:nvPr>
            <p:ph type="title"/>
          </p:nvPr>
        </p:nvSpPr>
        <p:spPr>
          <a:xfrm>
            <a:off x="378302" y="620688"/>
            <a:ext cx="8229600" cy="1143000"/>
          </a:xfrm>
        </p:spPr>
        <p:txBody>
          <a:bodyPr>
            <a:normAutofit fontScale="90000"/>
          </a:bodyPr>
          <a:lstStyle/>
          <a:p>
            <a:pPr algn="ctr"/>
            <a:br>
              <a:rPr lang="hr-HR" dirty="0"/>
            </a:br>
            <a:r>
              <a:rPr lang="hr-HR" dirty="0"/>
              <a:t>Hvala na pozornosti</a:t>
            </a:r>
          </a:p>
        </p:txBody>
      </p:sp>
      <p:pic>
        <p:nvPicPr>
          <p:cNvPr id="5"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620436" y="2274362"/>
            <a:ext cx="5745332" cy="322849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 name="Picture 1">
            <a:extLst>
              <a:ext uri="{FF2B5EF4-FFF2-40B4-BE49-F238E27FC236}">
                <a16:creationId xmlns:a16="http://schemas.microsoft.com/office/drawing/2014/main" id="{63015673-0B7E-48D0-AEFF-6579F49FFA85}"/>
              </a:ext>
            </a:extLst>
          </p:cNvPr>
          <p:cNvPicPr>
            <a:picLocks noChangeAspect="1"/>
          </p:cNvPicPr>
          <p:nvPr/>
        </p:nvPicPr>
        <p:blipFill>
          <a:blip r:embed="rId3"/>
          <a:stretch>
            <a:fillRect/>
          </a:stretch>
        </p:blipFill>
        <p:spPr>
          <a:xfrm>
            <a:off x="6516216" y="110014"/>
            <a:ext cx="2402032" cy="762066"/>
          </a:xfrm>
          <a:prstGeom prst="rect">
            <a:avLst/>
          </a:prstGeom>
        </p:spPr>
      </p:pic>
    </p:spTree>
    <p:extLst>
      <p:ext uri="{BB962C8B-B14F-4D97-AF65-F5344CB8AC3E}">
        <p14:creationId xmlns:p14="http://schemas.microsoft.com/office/powerpoint/2010/main" val="123199622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98ED1DA-3A26-4905-5A06-C0A5B8BCFB2B}"/>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1DD62093-BC35-5D50-B6F9-6C08E0BDE2B0}"/>
              </a:ext>
            </a:extLst>
          </p:cNvPr>
          <p:cNvSpPr>
            <a:spLocks noGrp="1"/>
          </p:cNvSpPr>
          <p:nvPr>
            <p:ph type="title"/>
          </p:nvPr>
        </p:nvSpPr>
        <p:spPr>
          <a:xfrm>
            <a:off x="457200" y="274638"/>
            <a:ext cx="8229600" cy="706090"/>
          </a:xfrm>
        </p:spPr>
        <p:txBody>
          <a:bodyPr>
            <a:normAutofit fontScale="90000"/>
          </a:bodyPr>
          <a:lstStyle/>
          <a:p>
            <a:br>
              <a:rPr lang="hr-HR" dirty="0">
                <a:effectLst/>
              </a:rPr>
            </a:br>
            <a:br>
              <a:rPr lang="hr-HR" dirty="0">
                <a:effectLst/>
              </a:rPr>
            </a:br>
            <a:br>
              <a:rPr lang="hr-HR" dirty="0">
                <a:effectLst/>
              </a:rPr>
            </a:br>
            <a:br>
              <a:rPr lang="hr-HR" dirty="0">
                <a:effectLst/>
              </a:rPr>
            </a:br>
            <a:endParaRPr lang="hr-HR" dirty="0"/>
          </a:p>
        </p:txBody>
      </p:sp>
      <p:graphicFrame>
        <p:nvGraphicFramePr>
          <p:cNvPr id="6" name="Content Placeholder 5">
            <a:extLst>
              <a:ext uri="{FF2B5EF4-FFF2-40B4-BE49-F238E27FC236}">
                <a16:creationId xmlns:a16="http://schemas.microsoft.com/office/drawing/2014/main" id="{27DFBD0B-C1FD-B58A-5DDD-67C378150CDB}"/>
              </a:ext>
            </a:extLst>
          </p:cNvPr>
          <p:cNvGraphicFramePr>
            <a:graphicFrameLocks noGrp="1"/>
          </p:cNvGraphicFramePr>
          <p:nvPr>
            <p:ph idx="1"/>
            <p:extLst>
              <p:ext uri="{D42A27DB-BD31-4B8C-83A1-F6EECF244321}">
                <p14:modId xmlns:p14="http://schemas.microsoft.com/office/powerpoint/2010/main" val="3874779095"/>
              </p:ext>
            </p:extLst>
          </p:nvPr>
        </p:nvGraphicFramePr>
        <p:xfrm>
          <a:off x="167148" y="353962"/>
          <a:ext cx="8519652" cy="565333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73057185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DAF5305-4D2E-4F57-A487-27D2181594AA}"/>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71773F99-6DDC-DF4D-EAFF-51143E30FF74}"/>
              </a:ext>
            </a:extLst>
          </p:cNvPr>
          <p:cNvSpPr>
            <a:spLocks noGrp="1"/>
          </p:cNvSpPr>
          <p:nvPr>
            <p:ph type="title"/>
          </p:nvPr>
        </p:nvSpPr>
        <p:spPr>
          <a:xfrm>
            <a:off x="457200" y="274638"/>
            <a:ext cx="8229600" cy="706090"/>
          </a:xfrm>
        </p:spPr>
        <p:txBody>
          <a:bodyPr>
            <a:normAutofit fontScale="90000"/>
          </a:bodyPr>
          <a:lstStyle/>
          <a:p>
            <a:br>
              <a:rPr lang="hr-HR" dirty="0">
                <a:effectLst/>
              </a:rPr>
            </a:br>
            <a:br>
              <a:rPr lang="hr-HR" dirty="0">
                <a:effectLst/>
              </a:rPr>
            </a:br>
            <a:br>
              <a:rPr lang="hr-HR" dirty="0">
                <a:effectLst/>
              </a:rPr>
            </a:br>
            <a:br>
              <a:rPr lang="hr-HR" dirty="0">
                <a:effectLst/>
              </a:rPr>
            </a:br>
            <a:endParaRPr lang="hr-HR" dirty="0"/>
          </a:p>
        </p:txBody>
      </p:sp>
      <p:graphicFrame>
        <p:nvGraphicFramePr>
          <p:cNvPr id="2" name="Content Placeholder 1">
            <a:extLst>
              <a:ext uri="{FF2B5EF4-FFF2-40B4-BE49-F238E27FC236}">
                <a16:creationId xmlns:a16="http://schemas.microsoft.com/office/drawing/2014/main" id="{C5F6080E-FC2F-6EA0-ED57-C4520DECEFB8}"/>
              </a:ext>
            </a:extLst>
          </p:cNvPr>
          <p:cNvGraphicFramePr>
            <a:graphicFrameLocks noGrp="1"/>
          </p:cNvGraphicFramePr>
          <p:nvPr>
            <p:ph idx="1"/>
            <p:extLst>
              <p:ext uri="{D42A27DB-BD31-4B8C-83A1-F6EECF244321}">
                <p14:modId xmlns:p14="http://schemas.microsoft.com/office/powerpoint/2010/main" val="4227332548"/>
              </p:ext>
            </p:extLst>
          </p:nvPr>
        </p:nvGraphicFramePr>
        <p:xfrm>
          <a:off x="304800" y="570270"/>
          <a:ext cx="8593394" cy="543702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66728444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BCE8E49-9671-695B-944B-421B73C6D4D6}"/>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24CF8645-A844-06B3-E5A3-A0888E18808A}"/>
              </a:ext>
            </a:extLst>
          </p:cNvPr>
          <p:cNvSpPr>
            <a:spLocks noGrp="1"/>
          </p:cNvSpPr>
          <p:nvPr>
            <p:ph type="title"/>
          </p:nvPr>
        </p:nvSpPr>
        <p:spPr>
          <a:xfrm>
            <a:off x="457200" y="274638"/>
            <a:ext cx="8229600" cy="706090"/>
          </a:xfrm>
        </p:spPr>
        <p:txBody>
          <a:bodyPr>
            <a:normAutofit fontScale="90000"/>
          </a:bodyPr>
          <a:lstStyle/>
          <a:p>
            <a:br>
              <a:rPr lang="hr-HR">
                <a:effectLst/>
              </a:rPr>
            </a:br>
            <a:br>
              <a:rPr lang="hr-HR">
                <a:effectLst/>
              </a:rPr>
            </a:br>
            <a:br>
              <a:rPr lang="hr-HR">
                <a:effectLst/>
              </a:rPr>
            </a:br>
            <a:br>
              <a:rPr lang="hr-HR">
                <a:effectLst/>
              </a:rPr>
            </a:br>
            <a:endParaRPr lang="hr-HR"/>
          </a:p>
        </p:txBody>
      </p:sp>
      <p:graphicFrame>
        <p:nvGraphicFramePr>
          <p:cNvPr id="2" name="Content Placeholder 1">
            <a:extLst>
              <a:ext uri="{FF2B5EF4-FFF2-40B4-BE49-F238E27FC236}">
                <a16:creationId xmlns:a16="http://schemas.microsoft.com/office/drawing/2014/main" id="{C5147175-6224-573A-707B-82DC25FFDFE4}"/>
              </a:ext>
            </a:extLst>
          </p:cNvPr>
          <p:cNvGraphicFramePr>
            <a:graphicFrameLocks noGrp="1"/>
          </p:cNvGraphicFramePr>
          <p:nvPr>
            <p:ph idx="1"/>
            <p:extLst>
              <p:ext uri="{D42A27DB-BD31-4B8C-83A1-F6EECF244321}">
                <p14:modId xmlns:p14="http://schemas.microsoft.com/office/powerpoint/2010/main" val="2111420443"/>
              </p:ext>
            </p:extLst>
          </p:nvPr>
        </p:nvGraphicFramePr>
        <p:xfrm>
          <a:off x="245806" y="530941"/>
          <a:ext cx="8514736" cy="622381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3788415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02C6E79-6F69-325D-CBEA-591CC8C1A6D4}"/>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99CDB8CA-BBBB-28C3-512C-1EA38369C76F}"/>
              </a:ext>
            </a:extLst>
          </p:cNvPr>
          <p:cNvSpPr>
            <a:spLocks noGrp="1"/>
          </p:cNvSpPr>
          <p:nvPr>
            <p:ph type="title"/>
          </p:nvPr>
        </p:nvSpPr>
        <p:spPr>
          <a:xfrm>
            <a:off x="457200" y="274638"/>
            <a:ext cx="8229600" cy="706090"/>
          </a:xfrm>
        </p:spPr>
        <p:txBody>
          <a:bodyPr>
            <a:normAutofit fontScale="90000"/>
          </a:bodyPr>
          <a:lstStyle/>
          <a:p>
            <a:br>
              <a:rPr lang="hr-HR">
                <a:effectLst/>
              </a:rPr>
            </a:br>
            <a:br>
              <a:rPr lang="hr-HR">
                <a:effectLst/>
              </a:rPr>
            </a:br>
            <a:br>
              <a:rPr lang="hr-HR">
                <a:effectLst/>
              </a:rPr>
            </a:br>
            <a:br>
              <a:rPr lang="hr-HR">
                <a:effectLst/>
              </a:rPr>
            </a:br>
            <a:endParaRPr lang="hr-HR"/>
          </a:p>
        </p:txBody>
      </p:sp>
      <p:graphicFrame>
        <p:nvGraphicFramePr>
          <p:cNvPr id="2" name="Content Placeholder 1">
            <a:extLst>
              <a:ext uri="{FF2B5EF4-FFF2-40B4-BE49-F238E27FC236}">
                <a16:creationId xmlns:a16="http://schemas.microsoft.com/office/drawing/2014/main" id="{5C23886B-CD63-9446-A829-AA08CD83BA17}"/>
              </a:ext>
            </a:extLst>
          </p:cNvPr>
          <p:cNvGraphicFramePr>
            <a:graphicFrameLocks noGrp="1"/>
          </p:cNvGraphicFramePr>
          <p:nvPr>
            <p:ph idx="1"/>
            <p:extLst>
              <p:ext uri="{D42A27DB-BD31-4B8C-83A1-F6EECF244321}">
                <p14:modId xmlns:p14="http://schemas.microsoft.com/office/powerpoint/2010/main" val="2926229285"/>
              </p:ext>
            </p:extLst>
          </p:nvPr>
        </p:nvGraphicFramePr>
        <p:xfrm>
          <a:off x="285135" y="274638"/>
          <a:ext cx="8401665" cy="573265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90768869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3FA1DE6-C306-C25B-444B-0E3F78AADA9A}"/>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AC47223F-E055-A5BA-D878-E323F4B957EE}"/>
              </a:ext>
            </a:extLst>
          </p:cNvPr>
          <p:cNvSpPr>
            <a:spLocks noGrp="1"/>
          </p:cNvSpPr>
          <p:nvPr>
            <p:ph type="title"/>
          </p:nvPr>
        </p:nvSpPr>
        <p:spPr>
          <a:xfrm>
            <a:off x="457200" y="274638"/>
            <a:ext cx="8229600" cy="706090"/>
          </a:xfrm>
        </p:spPr>
        <p:txBody>
          <a:bodyPr>
            <a:normAutofit fontScale="90000"/>
          </a:bodyPr>
          <a:lstStyle/>
          <a:p>
            <a:br>
              <a:rPr lang="hr-HR">
                <a:effectLst/>
              </a:rPr>
            </a:br>
            <a:br>
              <a:rPr lang="hr-HR">
                <a:effectLst/>
              </a:rPr>
            </a:br>
            <a:br>
              <a:rPr lang="hr-HR">
                <a:effectLst/>
              </a:rPr>
            </a:br>
            <a:br>
              <a:rPr lang="hr-HR">
                <a:effectLst/>
              </a:rPr>
            </a:br>
            <a:endParaRPr lang="hr-HR"/>
          </a:p>
        </p:txBody>
      </p:sp>
      <p:graphicFrame>
        <p:nvGraphicFramePr>
          <p:cNvPr id="2" name="Content Placeholder 1">
            <a:extLst>
              <a:ext uri="{FF2B5EF4-FFF2-40B4-BE49-F238E27FC236}">
                <a16:creationId xmlns:a16="http://schemas.microsoft.com/office/drawing/2014/main" id="{EA4C0B82-B278-4CE8-E74B-B339882AE491}"/>
              </a:ext>
            </a:extLst>
          </p:cNvPr>
          <p:cNvGraphicFramePr>
            <a:graphicFrameLocks noGrp="1"/>
          </p:cNvGraphicFramePr>
          <p:nvPr>
            <p:ph idx="1"/>
            <p:extLst>
              <p:ext uri="{D42A27DB-BD31-4B8C-83A1-F6EECF244321}">
                <p14:modId xmlns:p14="http://schemas.microsoft.com/office/powerpoint/2010/main" val="1479871020"/>
              </p:ext>
            </p:extLst>
          </p:nvPr>
        </p:nvGraphicFramePr>
        <p:xfrm>
          <a:off x="216310" y="274638"/>
          <a:ext cx="8470490" cy="573265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17152485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Gomilanje">
  <a:themeElements>
    <a:clrScheme name="Elementarno">
      <a:dk1>
        <a:sysClr val="windowText" lastClr="000000"/>
      </a:dk1>
      <a:lt1>
        <a:sysClr val="window" lastClr="FFFFFF"/>
      </a:lt1>
      <a:dk2>
        <a:srgbClr val="242852"/>
      </a:dk2>
      <a:lt2>
        <a:srgbClr val="ACCBF9"/>
      </a:lt2>
      <a:accent1>
        <a:srgbClr val="629DD1"/>
      </a:accent1>
      <a:accent2>
        <a:srgbClr val="297FD5"/>
      </a:accent2>
      <a:accent3>
        <a:srgbClr val="7F8FA9"/>
      </a:accent3>
      <a:accent4>
        <a:srgbClr val="4A66AC"/>
      </a:accent4>
      <a:accent5>
        <a:srgbClr val="5AA2AE"/>
      </a:accent5>
      <a:accent6>
        <a:srgbClr val="9D90A0"/>
      </a:accent6>
      <a:hlink>
        <a:srgbClr val="9454C3"/>
      </a:hlink>
      <a:folHlink>
        <a:srgbClr val="3EBBF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omilanj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Tema sustava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B38E309959E3C740B54475F1088FEABE" ma:contentTypeVersion="12" ma:contentTypeDescription="Create a new document." ma:contentTypeScope="" ma:versionID="6dba3b0fe6c37549e21fa091f7d0db2f">
  <xsd:schema xmlns:xsd="http://www.w3.org/2001/XMLSchema" xmlns:xs="http://www.w3.org/2001/XMLSchema" xmlns:p="http://schemas.microsoft.com/office/2006/metadata/properties" xmlns:ns2="7a421c7a-4df7-416d-af65-4957d9fcf863" xmlns:ns3="e7897449-8e6f-4cef-be58-e81a4abd4035" targetNamespace="http://schemas.microsoft.com/office/2006/metadata/properties" ma:root="true" ma:fieldsID="02f076ea3fdddb07256a63dc0fc8bc6c" ns2:_="" ns3:_="">
    <xsd:import namespace="7a421c7a-4df7-416d-af65-4957d9fcf863"/>
    <xsd:import namespace="e7897449-8e6f-4cef-be58-e81a4abd4035"/>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lcf76f155ced4ddcb4097134ff3c332f" minOccurs="0"/>
                <xsd:element ref="ns3:TaxCatchAll" minOccurs="0"/>
                <xsd:element ref="ns2:MediaServiceDateTaken" minOccurs="0"/>
                <xsd:element ref="ns2:MediaServiceOCR" minOccurs="0"/>
                <xsd:element ref="ns2:MediaServiceGenerationTime" minOccurs="0"/>
                <xsd:element ref="ns2:MediaServiceEventHashCode"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a421c7a-4df7-416d-af65-4957d9fcf86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lcf76f155ced4ddcb4097134ff3c332f" ma:index="13" nillable="true" ma:taxonomy="true" ma:internalName="lcf76f155ced4ddcb4097134ff3c332f" ma:taxonomyFieldName="MediaServiceImageTags" ma:displayName="Image Tags" ma:readOnly="false" ma:fieldId="{5cf76f15-5ced-4ddc-b409-7134ff3c332f}" ma:taxonomyMulti="true" ma:sspId="ed0ee974-192f-4353-9d1c-3274f95f4550" ma:termSetId="09814cd3-568e-fe90-9814-8d621ff8fb84" ma:anchorId="fba54fb3-c3e1-fe81-a776-ca4b69148c4d" ma:open="true" ma:isKeyword="false">
      <xsd:complexType>
        <xsd:sequence>
          <xsd:element ref="pc:Terms" minOccurs="0" maxOccurs="1"/>
        </xsd:sequence>
      </xsd:complexType>
    </xsd:element>
    <xsd:element name="MediaServiceDateTaken" ma:index="15" nillable="true" ma:displayName="MediaServiceDateTaken" ma:hidden="true" ma:indexed="true" ma:internalName="MediaServiceDateTaken"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LengthInSeconds" ma:index="19" nillable="true" ma:displayName="MediaLengthInSeconds" ma:hidden="true"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e7897449-8e6f-4cef-be58-e81a4abd4035" elementFormDefault="qualified">
    <xsd:import namespace="http://schemas.microsoft.com/office/2006/documentManagement/types"/>
    <xsd:import namespace="http://schemas.microsoft.com/office/infopath/2007/PartnerControls"/>
    <xsd:element name="TaxCatchAll" ma:index="14" nillable="true" ma:displayName="Taxonomy Catch All Column" ma:hidden="true" ma:list="{17e0c0e2-4ade-461c-8871-d8de7f45f9bd}" ma:internalName="TaxCatchAll" ma:showField="CatchAllData" ma:web="e7897449-8e6f-4cef-be58-e81a4abd4035">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7a421c7a-4df7-416d-af65-4957d9fcf863">
      <Terms xmlns="http://schemas.microsoft.com/office/infopath/2007/PartnerControls"/>
    </lcf76f155ced4ddcb4097134ff3c332f>
    <TaxCatchAll xmlns="e7897449-8e6f-4cef-be58-e81a4abd4035" xsi:nil="true"/>
  </documentManagement>
</p:properties>
</file>

<file path=customXml/itemProps1.xml><?xml version="1.0" encoding="utf-8"?>
<ds:datastoreItem xmlns:ds="http://schemas.openxmlformats.org/officeDocument/2006/customXml" ds:itemID="{E660644B-1999-49AF-91A5-53EE43500B53}"/>
</file>

<file path=customXml/itemProps2.xml><?xml version="1.0" encoding="utf-8"?>
<ds:datastoreItem xmlns:ds="http://schemas.openxmlformats.org/officeDocument/2006/customXml" ds:itemID="{6ADA1204-3A19-4F38-8EB9-235AF7B1DCC5}"/>
</file>

<file path=customXml/itemProps3.xml><?xml version="1.0" encoding="utf-8"?>
<ds:datastoreItem xmlns:ds="http://schemas.openxmlformats.org/officeDocument/2006/customXml" ds:itemID="{1ACFA0C8-3484-4456-8D20-8EC3E109864D}"/>
</file>

<file path=docProps/app.xml><?xml version="1.0" encoding="utf-8"?>
<Properties xmlns="http://schemas.openxmlformats.org/officeDocument/2006/extended-properties" xmlns:vt="http://schemas.openxmlformats.org/officeDocument/2006/docPropsVTypes">
  <Template/>
  <TotalTime>258</TotalTime>
  <Words>4236</Words>
  <Application>Microsoft Office PowerPoint</Application>
  <PresentationFormat>On-screen Show (4:3)</PresentationFormat>
  <Paragraphs>171</Paragraphs>
  <Slides>42</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42</vt:i4>
      </vt:variant>
    </vt:vector>
  </HeadingPairs>
  <TitlesOfParts>
    <vt:vector size="47" baseType="lpstr">
      <vt:lpstr>Calibri</vt:lpstr>
      <vt:lpstr>Verdana</vt:lpstr>
      <vt:lpstr>Wingdings 2</vt:lpstr>
      <vt:lpstr>Wingdings 3</vt:lpstr>
      <vt:lpstr>Gomilanje</vt:lpstr>
      <vt:lpstr> Smjernice za provjeru dvostrukog financiranja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Pitanja – KL za reviziju sustava:</vt:lpstr>
      <vt:lpstr>Pitanja – KL za reviziju sustava:</vt:lpstr>
      <vt:lpstr>Pitanja – KL za reviziju sustava:</vt:lpstr>
      <vt:lpstr>Pitanja – KL za reviziju sustava:</vt:lpstr>
      <vt:lpstr>Pitanja – KL za reviziju sustava:</vt:lpstr>
      <vt:lpstr>Pitanja – KL za reviziju sustava:</vt:lpstr>
      <vt:lpstr>Pitanja – KL za reviziju sustava:</vt:lpstr>
      <vt:lpstr>Pitanja – KL za reviziju sustava:</vt:lpstr>
      <vt:lpstr>Pitanja – KL za reviziju operacija:</vt:lpstr>
      <vt:lpstr>Pitanja – KL za reviziju operacija:</vt:lpstr>
      <vt:lpstr> Hvala na pozornosti</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PowerPointova prezentacija</dc:title>
  <dc:creator>Marina Mandac</dc:creator>
  <cp:lastModifiedBy>Marina Mandac</cp:lastModifiedBy>
  <cp:revision>32</cp:revision>
  <cp:lastPrinted>2024-10-28T14:43:48Z</cp:lastPrinted>
  <dcterms:created xsi:type="dcterms:W3CDTF">2022-03-10T07:03:28Z</dcterms:created>
  <dcterms:modified xsi:type="dcterms:W3CDTF">2025-12-16T09:39:13Z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0x010100B38E309959E3C740B54475F1088FEABE</vt:lpwstr>
  </property>
</Properties>
</file>